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27"/>
  </p:notesMasterIdLst>
  <p:sldIdLst>
    <p:sldId id="268" r:id="rId2"/>
    <p:sldId id="292" r:id="rId3"/>
    <p:sldId id="326" r:id="rId4"/>
    <p:sldId id="331" r:id="rId5"/>
    <p:sldId id="294" r:id="rId6"/>
    <p:sldId id="307" r:id="rId7"/>
    <p:sldId id="306" r:id="rId8"/>
    <p:sldId id="332" r:id="rId9"/>
    <p:sldId id="273" r:id="rId10"/>
    <p:sldId id="316" r:id="rId11"/>
    <p:sldId id="275" r:id="rId12"/>
    <p:sldId id="315" r:id="rId13"/>
    <p:sldId id="334" r:id="rId14"/>
    <p:sldId id="317" r:id="rId15"/>
    <p:sldId id="335" r:id="rId16"/>
    <p:sldId id="323" r:id="rId17"/>
    <p:sldId id="310" r:id="rId18"/>
    <p:sldId id="299" r:id="rId19"/>
    <p:sldId id="327" r:id="rId20"/>
    <p:sldId id="324" r:id="rId21"/>
    <p:sldId id="318" r:id="rId22"/>
    <p:sldId id="319" r:id="rId23"/>
    <p:sldId id="320" r:id="rId24"/>
    <p:sldId id="295" r:id="rId25"/>
    <p:sldId id="28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19" autoAdjust="0"/>
    <p:restoredTop sz="94660"/>
  </p:normalViewPr>
  <p:slideViewPr>
    <p:cSldViewPr>
      <p:cViewPr varScale="1">
        <p:scale>
          <a:sx n="73" d="100"/>
          <a:sy n="73" d="100"/>
        </p:scale>
        <p:origin x="-1244" y="-7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E640F1-C1E4-4DA4-A2B2-F7587D979A5D}" type="datetimeFigureOut">
              <a:rPr lang="en-US" smtClean="0"/>
              <a:t>3/4/2021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DC930E-D06E-42E7-9486-69604C7904D1}" type="slidenum">
              <a:rPr lang="en-US" smtClean="0"/>
              <a:t>‹#›</a:t>
            </a:fld>
            <a:endParaRPr lang="en-US"/>
          </a:p>
        </p:txBody>
      </p:sp>
    </p:spTree>
    <p:extLst>
      <p:ext uri="{BB962C8B-B14F-4D97-AF65-F5344CB8AC3E}">
        <p14:creationId xmlns:p14="http://schemas.microsoft.com/office/powerpoint/2010/main" val="168990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56ef104bd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56ef104b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56ef104bd_0_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56ef104b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56ef104bd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56ef104b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DC930E-D06E-42E7-9486-69604C7904D1}" type="slidenum">
              <a:rPr lang="en-US" smtClean="0"/>
              <a:t>11</a:t>
            </a:fld>
            <a:endParaRPr lang="en-US"/>
          </a:p>
        </p:txBody>
      </p:sp>
    </p:spTree>
    <p:extLst>
      <p:ext uri="{BB962C8B-B14F-4D97-AF65-F5344CB8AC3E}">
        <p14:creationId xmlns:p14="http://schemas.microsoft.com/office/powerpoint/2010/main" val="529376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56ef104bd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56ef104b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DC930E-D06E-42E7-9486-69604C7904D1}" type="slidenum">
              <a:rPr lang="en-US" smtClean="0"/>
              <a:t>21</a:t>
            </a:fld>
            <a:endParaRPr lang="en-US"/>
          </a:p>
        </p:txBody>
      </p:sp>
    </p:spTree>
    <p:extLst>
      <p:ext uri="{BB962C8B-B14F-4D97-AF65-F5344CB8AC3E}">
        <p14:creationId xmlns:p14="http://schemas.microsoft.com/office/powerpoint/2010/main" val="2298271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92E62B1-EC42-4F87-9FCD-9B92BF00152E}" type="datetimeFigureOut">
              <a:rPr lang="en-US" smtClean="0"/>
              <a:t>3/4/2021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A8B268A-8C15-4EDD-B584-476BA91A5B2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2E62B1-EC42-4F87-9FCD-9B92BF00152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B268A-8C15-4EDD-B584-476BA91A5B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2E62B1-EC42-4F87-9FCD-9B92BF00152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B268A-8C15-4EDD-B584-476BA91A5B2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0527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92E62B1-EC42-4F87-9FCD-9B92BF00152E}" type="datetimeFigureOut">
              <a:rPr lang="en-US" smtClean="0"/>
              <a:t>3/4/2021</a:t>
            </a:fld>
            <a:endParaRPr lang="en-US"/>
          </a:p>
        </p:txBody>
      </p:sp>
      <p:sp>
        <p:nvSpPr>
          <p:cNvPr id="9" name="Slide Number Placeholder 8"/>
          <p:cNvSpPr>
            <a:spLocks noGrp="1"/>
          </p:cNvSpPr>
          <p:nvPr>
            <p:ph type="sldNum" sz="quarter" idx="15"/>
          </p:nvPr>
        </p:nvSpPr>
        <p:spPr/>
        <p:txBody>
          <a:bodyPr rtlCol="0"/>
          <a:lstStyle/>
          <a:p>
            <a:fld id="{8A8B268A-8C15-4EDD-B584-476BA91A5B2F}"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92E62B1-EC42-4F87-9FCD-9B92BF00152E}" type="datetimeFigureOut">
              <a:rPr lang="en-US" smtClean="0"/>
              <a:t>3/4/2021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A8B268A-8C15-4EDD-B584-476BA91A5B2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92E62B1-EC42-4F87-9FCD-9B92BF00152E}"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B268A-8C15-4EDD-B584-476BA91A5B2F}"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92E62B1-EC42-4F87-9FCD-9B92BF00152E}" type="datetimeFigureOut">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8B268A-8C15-4EDD-B584-476BA91A5B2F}"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92E62B1-EC42-4F87-9FCD-9B92BF00152E}" type="datetimeFigureOut">
              <a:rPr lang="en-US" smtClean="0"/>
              <a:t>3/4/2021</a:t>
            </a:fld>
            <a:endParaRPr lang="en-US"/>
          </a:p>
        </p:txBody>
      </p:sp>
      <p:sp>
        <p:nvSpPr>
          <p:cNvPr id="7" name="Slide Number Placeholder 6"/>
          <p:cNvSpPr>
            <a:spLocks noGrp="1"/>
          </p:cNvSpPr>
          <p:nvPr>
            <p:ph type="sldNum" sz="quarter" idx="11"/>
          </p:nvPr>
        </p:nvSpPr>
        <p:spPr/>
        <p:txBody>
          <a:bodyPr rtlCol="0"/>
          <a:lstStyle/>
          <a:p>
            <a:fld id="{8A8B268A-8C15-4EDD-B584-476BA91A5B2F}"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62B1-EC42-4F87-9FCD-9B92BF00152E}" type="datetimeFigureOut">
              <a:rPr lang="en-US" smtClean="0"/>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8B268A-8C15-4EDD-B584-476BA91A5B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92E62B1-EC42-4F87-9FCD-9B92BF00152E}" type="datetimeFigureOut">
              <a:rPr lang="en-US" smtClean="0"/>
              <a:t>3/4/2021</a:t>
            </a:fld>
            <a:endParaRPr lang="en-US"/>
          </a:p>
        </p:txBody>
      </p:sp>
      <p:sp>
        <p:nvSpPr>
          <p:cNvPr id="22" name="Slide Number Placeholder 21"/>
          <p:cNvSpPr>
            <a:spLocks noGrp="1"/>
          </p:cNvSpPr>
          <p:nvPr>
            <p:ph type="sldNum" sz="quarter" idx="15"/>
          </p:nvPr>
        </p:nvSpPr>
        <p:spPr/>
        <p:txBody>
          <a:bodyPr rtlCol="0"/>
          <a:lstStyle/>
          <a:p>
            <a:fld id="{8A8B268A-8C15-4EDD-B584-476BA91A5B2F}"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92E62B1-EC42-4F87-9FCD-9B92BF00152E}" type="datetimeFigureOut">
              <a:rPr lang="en-US" smtClean="0"/>
              <a:t>3/4/2021</a:t>
            </a:fld>
            <a:endParaRPr lang="en-US"/>
          </a:p>
        </p:txBody>
      </p:sp>
      <p:sp>
        <p:nvSpPr>
          <p:cNvPr id="18" name="Slide Number Placeholder 17"/>
          <p:cNvSpPr>
            <a:spLocks noGrp="1"/>
          </p:cNvSpPr>
          <p:nvPr>
            <p:ph type="sldNum" sz="quarter" idx="11"/>
          </p:nvPr>
        </p:nvSpPr>
        <p:spPr/>
        <p:txBody>
          <a:bodyPr rtlCol="0"/>
          <a:lstStyle/>
          <a:p>
            <a:fld id="{8A8B268A-8C15-4EDD-B584-476BA91A5B2F}"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92E62B1-EC42-4F87-9FCD-9B92BF00152E}" type="datetimeFigureOut">
              <a:rPr lang="en-US" smtClean="0"/>
              <a:t>3/4/2021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A8B268A-8C15-4EDD-B584-476BA91A5B2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yunjey/show-attend-and-tell/blob/master/prepro.py" TargetMode="External"/><Relationship Id="rId2" Type="http://schemas.openxmlformats.org/officeDocument/2006/relationships/hyperlink" Target="https://github.com/VITA-Group/Orthogonality-in-CNNs/blob/master/Imagenet/resnet/resnet.py"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yunjey/show-attend-and-tell" TargetMode="External"/><Relationship Id="rId2" Type="http://schemas.openxmlformats.org/officeDocument/2006/relationships/hyperlink" Target="https://github.com/VITA-Group/Orthogonality-in-CNNs" TargetMode="External"/><Relationship Id="rId1" Type="http://schemas.openxmlformats.org/officeDocument/2006/relationships/slideLayout" Target="../slideLayouts/slideLayout7.xml"/><Relationship Id="rId5" Type="http://schemas.openxmlformats.org/officeDocument/2006/relationships/hyperlink" Target="https://arxiv.org/pdf/1502.03044.pdf" TargetMode="External"/><Relationship Id="rId4" Type="http://schemas.openxmlformats.org/officeDocument/2006/relationships/hyperlink" Target="https://arxiv.org/pdf/1810.09102.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762000"/>
            <a:ext cx="10058399" cy="2971800"/>
          </a:xfrm>
        </p:spPr>
        <p:txBody>
          <a:bodyPr>
            <a:noAutofit/>
          </a:bodyPr>
          <a:lstStyle/>
          <a:p>
            <a:pPr algn="ctr"/>
            <a:r>
              <a:rPr lang="en-US" sz="3600" dirty="0"/>
              <a:t>Orthogonality Enforced Encoder-Decoder </a:t>
            </a:r>
            <a:r>
              <a:rPr lang="en-US" sz="3600" dirty="0" smtClean="0"/>
              <a:t>Approach </a:t>
            </a:r>
            <a:br>
              <a:rPr lang="en-US" sz="3600" dirty="0" smtClean="0"/>
            </a:br>
            <a:r>
              <a:rPr lang="en-US" sz="3600" dirty="0" smtClean="0"/>
              <a:t>for </a:t>
            </a:r>
            <a:r>
              <a:rPr lang="en-US" sz="3600" b="1" dirty="0" smtClean="0"/>
              <a:t>Hindi Image Captioning  </a:t>
            </a:r>
            <a:endParaRPr lang="en-US" sz="3600" b="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530" y="2667000"/>
            <a:ext cx="6491287" cy="2362200"/>
          </a:xfrm>
          <a:prstGeom prst="rect">
            <a:avLst/>
          </a:prstGeom>
          <a:ln/>
          <a:extLst/>
        </p:spPr>
        <p:style>
          <a:lnRef idx="2">
            <a:schemeClr val="dk1"/>
          </a:lnRef>
          <a:fillRef idx="1">
            <a:schemeClr val="lt1"/>
          </a:fillRef>
          <a:effectRef idx="0">
            <a:schemeClr val="dk1"/>
          </a:effectRef>
          <a:fontRef idx="minor">
            <a:schemeClr val="dk1"/>
          </a:fontRef>
        </p:style>
      </p:pic>
      <p:sp>
        <p:nvSpPr>
          <p:cNvPr id="4" name="TextBox 3"/>
          <p:cNvSpPr txBox="1"/>
          <p:nvPr/>
        </p:nvSpPr>
        <p:spPr>
          <a:xfrm>
            <a:off x="7010400" y="5406359"/>
            <a:ext cx="2057400" cy="1323439"/>
          </a:xfrm>
          <a:prstGeom prst="rect">
            <a:avLst/>
          </a:prstGeom>
          <a:noFill/>
        </p:spPr>
        <p:txBody>
          <a:bodyPr wrap="square" rtlCol="0">
            <a:spAutoFit/>
          </a:bodyPr>
          <a:lstStyle/>
          <a:p>
            <a:pPr algn="ctr"/>
            <a:r>
              <a:rPr lang="en-US" sz="2000" dirty="0" smtClean="0"/>
              <a:t>Presented By-</a:t>
            </a:r>
          </a:p>
          <a:p>
            <a:pPr algn="ctr"/>
            <a:r>
              <a:rPr lang="en-US" sz="2000" b="1" dirty="0" smtClean="0"/>
              <a:t>Sahil Aggarwal</a:t>
            </a:r>
          </a:p>
          <a:p>
            <a:pPr algn="ctr"/>
            <a:r>
              <a:rPr lang="en-US" sz="2000" b="1" dirty="0" smtClean="0"/>
              <a:t>1701EE56</a:t>
            </a:r>
            <a:endParaRPr lang="en-US" sz="2000" b="1" dirty="0"/>
          </a:p>
        </p:txBody>
      </p:sp>
      <p:sp>
        <p:nvSpPr>
          <p:cNvPr id="5" name="TextBox 4"/>
          <p:cNvSpPr txBox="1"/>
          <p:nvPr/>
        </p:nvSpPr>
        <p:spPr>
          <a:xfrm>
            <a:off x="2209800" y="5098582"/>
            <a:ext cx="3609974" cy="1631216"/>
          </a:xfrm>
          <a:prstGeom prst="rect">
            <a:avLst/>
          </a:prstGeom>
          <a:noFill/>
        </p:spPr>
        <p:txBody>
          <a:bodyPr wrap="square" rtlCol="0">
            <a:spAutoFit/>
          </a:bodyPr>
          <a:lstStyle/>
          <a:p>
            <a:r>
              <a:rPr lang="en-US" sz="2000" dirty="0" smtClean="0"/>
              <a:t>Working under supervision 	        of </a:t>
            </a:r>
          </a:p>
          <a:p>
            <a:r>
              <a:rPr lang="en-US" sz="2000" b="1" dirty="0" smtClean="0"/>
              <a:t>	Dr</a:t>
            </a:r>
            <a:r>
              <a:rPr lang="en-US" sz="2000" b="1" dirty="0"/>
              <a:t>. Rajib Jha</a:t>
            </a:r>
          </a:p>
          <a:p>
            <a:r>
              <a:rPr lang="en-US" sz="2000" dirty="0" smtClean="0"/>
              <a:t>	      and</a:t>
            </a:r>
          </a:p>
          <a:p>
            <a:pPr algn="ctr"/>
            <a:r>
              <a:rPr lang="en-US" sz="2000" b="1" dirty="0" smtClean="0"/>
              <a:t>Dr. Sriparna Saha</a:t>
            </a:r>
          </a:p>
        </p:txBody>
      </p:sp>
    </p:spTree>
    <p:extLst>
      <p:ext uri="{BB962C8B-B14F-4D97-AF65-F5344CB8AC3E}">
        <p14:creationId xmlns:p14="http://schemas.microsoft.com/office/powerpoint/2010/main" val="3811140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467600" cy="503238"/>
          </a:xfrm>
        </p:spPr>
        <p:txBody>
          <a:bodyPr>
            <a:noAutofit/>
          </a:bodyPr>
          <a:lstStyle/>
          <a:p>
            <a:pPr algn="ctr"/>
            <a:r>
              <a:rPr lang="en-US" sz="3200" b="1" dirty="0" smtClean="0"/>
              <a:t>Attention mechanism contd.</a:t>
            </a:r>
            <a:endParaRPr lang="en-US" sz="3200" b="1" dirty="0"/>
          </a:p>
        </p:txBody>
      </p:sp>
      <p:sp>
        <p:nvSpPr>
          <p:cNvPr id="3" name="Content Placeholder 2"/>
          <p:cNvSpPr>
            <a:spLocks noGrp="1"/>
          </p:cNvSpPr>
          <p:nvPr>
            <p:ph sz="quarter" idx="1"/>
          </p:nvPr>
        </p:nvSpPr>
        <p:spPr>
          <a:xfrm>
            <a:off x="381000" y="1022222"/>
            <a:ext cx="7467600" cy="5226177"/>
          </a:xfrm>
        </p:spPr>
        <p:txBody>
          <a:bodyPr>
            <a:normAutofit fontScale="47500" lnSpcReduction="20000"/>
          </a:bodyPr>
          <a:lstStyle/>
          <a:p>
            <a:r>
              <a:rPr lang="en-US" sz="4200" dirty="0"/>
              <a:t>The model takes a single raw image and generates a caption y encoded as a sequence of length c</a:t>
            </a:r>
            <a:r>
              <a:rPr lang="en-US" sz="4200" dirty="0" smtClean="0"/>
              <a:t>.</a:t>
            </a:r>
          </a:p>
          <a:p>
            <a:pPr marL="0" indent="0">
              <a:buNone/>
            </a:pPr>
            <a:endParaRPr lang="en-US" sz="4200" dirty="0"/>
          </a:p>
          <a:p>
            <a:pPr marL="0" indent="0">
              <a:buNone/>
            </a:pPr>
            <a:endParaRPr lang="en-US" sz="4200" dirty="0" smtClean="0"/>
          </a:p>
          <a:p>
            <a:pPr marL="0" indent="0" algn="ctr">
              <a:buNone/>
            </a:pPr>
            <a:r>
              <a:rPr lang="en-US" sz="4200" dirty="0" smtClean="0"/>
              <a:t>where </a:t>
            </a:r>
            <a:r>
              <a:rPr lang="en-US" sz="4200" dirty="0"/>
              <a:t>k is the size of the vocabulary and c is the length</a:t>
            </a:r>
            <a:br>
              <a:rPr lang="en-US" sz="4200" dirty="0"/>
            </a:br>
            <a:r>
              <a:rPr lang="en-US" sz="4200" dirty="0"/>
              <a:t>of the caption</a:t>
            </a:r>
            <a:r>
              <a:rPr lang="en-US" sz="4200" dirty="0" smtClean="0"/>
              <a:t>.</a:t>
            </a:r>
          </a:p>
          <a:p>
            <a:pPr marL="0" indent="0" algn="ctr">
              <a:buNone/>
            </a:pPr>
            <a:endParaRPr lang="en-US" sz="4200" dirty="0" smtClean="0"/>
          </a:p>
          <a:p>
            <a:r>
              <a:rPr lang="en-US" sz="4200" dirty="0" smtClean="0"/>
              <a:t>I used </a:t>
            </a:r>
            <a:r>
              <a:rPr lang="en-US" sz="4200" dirty="0"/>
              <a:t>a convolutional neural network in order to extract a set of feature vectors which we refer to as annotation vectors</a:t>
            </a:r>
            <a:r>
              <a:rPr lang="en-US" sz="4200" dirty="0" smtClean="0"/>
              <a:t>.</a:t>
            </a:r>
          </a:p>
          <a:p>
            <a:pPr marL="0" indent="0">
              <a:buNone/>
            </a:pPr>
            <a:endParaRPr lang="en-US" sz="4200" dirty="0" smtClean="0"/>
          </a:p>
          <a:p>
            <a:r>
              <a:rPr lang="en-US" sz="4200" dirty="0"/>
              <a:t>The extractor produces </a:t>
            </a:r>
            <a:r>
              <a:rPr lang="en-US" sz="4200" b="1" dirty="0"/>
              <a:t>l vectors, </a:t>
            </a:r>
            <a:r>
              <a:rPr lang="en-US" sz="4200" dirty="0"/>
              <a:t>each of which is</a:t>
            </a:r>
            <a:br>
              <a:rPr lang="en-US" sz="4200" dirty="0"/>
            </a:br>
            <a:r>
              <a:rPr lang="en-US" sz="4200" b="1" dirty="0"/>
              <a:t>a d-dimensional representation</a:t>
            </a:r>
            <a:r>
              <a:rPr lang="en-US" sz="4200" dirty="0"/>
              <a:t> corresponding to a part </a:t>
            </a:r>
            <a:r>
              <a:rPr lang="en-US" sz="4200" dirty="0" smtClean="0"/>
              <a:t>of the </a:t>
            </a:r>
            <a:r>
              <a:rPr lang="en-US" sz="4200" dirty="0"/>
              <a:t>image in our case </a:t>
            </a:r>
            <a:r>
              <a:rPr lang="en-US" sz="4200" b="1" dirty="0"/>
              <a:t>(49x512</a:t>
            </a:r>
            <a:r>
              <a:rPr lang="en-US" sz="4200" dirty="0"/>
              <a:t>).</a:t>
            </a:r>
            <a:br>
              <a:rPr lang="en-US" sz="4200" dirty="0"/>
            </a:br>
            <a:r>
              <a:rPr lang="en-US" sz="4200" dirty="0"/>
              <a:t/>
            </a:r>
            <a:br>
              <a:rPr lang="en-US" sz="4200" dirty="0"/>
            </a:br>
            <a:r>
              <a:rPr lang="en-US" sz="4200" dirty="0"/>
              <a:t/>
            </a:r>
            <a:br>
              <a:rPr lang="en-US" sz="4200" dirty="0"/>
            </a:br>
            <a:r>
              <a:rPr lang="en-US" dirty="0"/>
              <a:t/>
            </a:r>
            <a:br>
              <a:rPr lang="en-US" dirty="0"/>
            </a:br>
            <a:r>
              <a:rPr lang="en-US" dirty="0"/>
              <a:t/>
            </a:r>
            <a:br>
              <a:rPr lang="en-US" dirty="0"/>
            </a:b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4" y="1600200"/>
            <a:ext cx="357187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638" y="5334000"/>
            <a:ext cx="3849511"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2358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249019"/>
            <a:ext cx="7696200" cy="5293757"/>
          </a:xfrm>
          <a:prstGeom prst="rect">
            <a:avLst/>
          </a:prstGeom>
          <a:noFill/>
        </p:spPr>
        <p:txBody>
          <a:bodyPr wrap="square" rtlCol="0">
            <a:spAutoFit/>
          </a:bodyPr>
          <a:lstStyle/>
          <a:p>
            <a:pPr marL="342900" indent="-342900">
              <a:buFont typeface="Arial" panose="020B0604020202020204" pitchFamily="34" charset="0"/>
              <a:buChar char="•"/>
            </a:pPr>
            <a:r>
              <a:rPr lang="en-US" sz="2000" dirty="0"/>
              <a:t>I</a:t>
            </a:r>
            <a:r>
              <a:rPr lang="en-US" sz="2000" dirty="0" smtClean="0"/>
              <a:t> define the context vector z^t i.e. a dynamic representation of the relevant part of the image input at time t. </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I define a mechanism  that computes z^t from the annotation vectors ai; </a:t>
            </a:r>
          </a:p>
          <a:p>
            <a:r>
              <a:rPr lang="en-US" sz="2000" dirty="0" smtClean="0"/>
              <a:t>        </a:t>
            </a:r>
            <a:r>
              <a:rPr lang="en-US" sz="2000" dirty="0" err="1" smtClean="0"/>
              <a:t>i</a:t>
            </a:r>
            <a:r>
              <a:rPr lang="en-US" sz="2000" dirty="0" smtClean="0"/>
              <a:t> = 1; : : : ;l corresponding to the features extracted at different image  locations. </a:t>
            </a:r>
          </a:p>
          <a:p>
            <a:endParaRPr lang="en-US" sz="2000" dirty="0" smtClean="0"/>
          </a:p>
          <a:p>
            <a:pPr marL="342900" indent="-342900">
              <a:buFont typeface="Arial" panose="020B0604020202020204" pitchFamily="34" charset="0"/>
              <a:buChar char="•"/>
            </a:pPr>
            <a:r>
              <a:rPr lang="en-US" sz="2000" dirty="0" smtClean="0"/>
              <a:t>For each location </a:t>
            </a:r>
            <a:r>
              <a:rPr lang="en-US" sz="2000" dirty="0" err="1" smtClean="0"/>
              <a:t>i</a:t>
            </a:r>
            <a:r>
              <a:rPr lang="en-US" sz="2000" dirty="0" smtClean="0"/>
              <a:t>, the mechanism generates a positive weight </a:t>
            </a:r>
            <a:r>
              <a:rPr lang="el-GR" sz="2000" dirty="0" smtClean="0"/>
              <a:t>α</a:t>
            </a:r>
            <a:r>
              <a:rPr lang="en-US" sz="2000" dirty="0" err="1" smtClean="0"/>
              <a:t>i</a:t>
            </a:r>
            <a:r>
              <a:rPr lang="en-US" sz="2000" dirty="0" smtClean="0"/>
              <a:t> which can be interpreted either as the probability that location </a:t>
            </a:r>
            <a:r>
              <a:rPr lang="en-US" sz="2000" dirty="0" err="1" smtClean="0"/>
              <a:t>i</a:t>
            </a:r>
            <a:r>
              <a:rPr lang="en-US" sz="2000" dirty="0" smtClean="0"/>
              <a:t> is the right place to focus for producing the next word. </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The weight </a:t>
            </a:r>
            <a:r>
              <a:rPr lang="en-US" sz="2000" dirty="0" err="1" smtClean="0"/>
              <a:t>i</a:t>
            </a:r>
            <a:r>
              <a:rPr lang="en-US" sz="2000" dirty="0" smtClean="0"/>
              <a:t> of each annotation vector ai is computed by an attention model f</a:t>
            </a:r>
            <a:r>
              <a:rPr lang="en-US" sz="1600" dirty="0" smtClean="0"/>
              <a:t>att</a:t>
            </a:r>
            <a:r>
              <a:rPr lang="en-US" sz="2000" dirty="0" smtClean="0"/>
              <a:t> for which we use a multilayer perceptron conditioned on the previous hidden state h</a:t>
            </a:r>
            <a:r>
              <a:rPr lang="en-US" sz="1400" dirty="0" smtClean="0"/>
              <a:t>(t-1)</a:t>
            </a:r>
            <a:endParaRPr lang="en-US" sz="2000" dirty="0" smtClean="0"/>
          </a:p>
          <a:p>
            <a:pPr marL="342900" indent="-342900">
              <a:buFont typeface="Arial" panose="020B0604020202020204" pitchFamily="34" charset="0"/>
              <a:buChar char="•"/>
            </a:pP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562600"/>
            <a:ext cx="239077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9524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1000" y="2681882"/>
            <a:ext cx="754380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mn-lt"/>
                <a:cs typeface="Arial" pitchFamily="34" charset="0"/>
              </a:rPr>
              <a:t>                                                          </a:t>
            </a:r>
            <a:r>
              <a:rPr kumimoji="0" lang="en-US" altLang="en-US" sz="2000" b="0" i="0" u="none" strike="noStrike" cap="none" normalizeH="0" baseline="0" dirty="0" smtClean="0">
                <a:ln>
                  <a:noFill/>
                </a:ln>
                <a:solidFill>
                  <a:schemeClr val="tx1"/>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cs typeface="Arial" pitchFamily="34" charset="0"/>
              </a:rPr>
              <a:t/>
            </a:r>
            <a:br>
              <a:rPr kumimoji="0" lang="en-US" altLang="en-US" sz="2000" b="0" i="0" u="none" strike="noStrike" cap="none" normalizeH="0" baseline="0" dirty="0" smtClean="0">
                <a:ln>
                  <a:noFill/>
                </a:ln>
                <a:solidFill>
                  <a:schemeClr val="tx1"/>
                </a:solidFill>
                <a:effectLst/>
                <a:cs typeface="Arial" pitchFamily="34" charset="0"/>
              </a:rPr>
            </a:br>
            <a:endParaRPr kumimoji="0" lang="en-US" altLang="en-US" sz="2000" b="0" i="0" u="none" strike="noStrike" cap="none" normalizeH="0" baseline="0" dirty="0" smtClean="0">
              <a:ln>
                <a:noFill/>
              </a:ln>
              <a:solidFill>
                <a:schemeClr val="tx1"/>
              </a:solidFill>
              <a:effectLst/>
              <a:cs typeface="Arial" pitchFamily="34" charset="0"/>
            </a:endParaRPr>
          </a:p>
        </p:txBody>
      </p:sp>
      <p:sp>
        <p:nvSpPr>
          <p:cNvPr id="4" name="TextBox 3"/>
          <p:cNvSpPr txBox="1"/>
          <p:nvPr/>
        </p:nvSpPr>
        <p:spPr>
          <a:xfrm>
            <a:off x="1371600" y="228600"/>
            <a:ext cx="5943600" cy="584775"/>
          </a:xfrm>
          <a:prstGeom prst="rect">
            <a:avLst/>
          </a:prstGeom>
          <a:noFill/>
        </p:spPr>
        <p:txBody>
          <a:bodyPr wrap="square" rtlCol="0">
            <a:spAutoFit/>
          </a:bodyPr>
          <a:lstStyle/>
          <a:p>
            <a:pPr algn="ctr"/>
            <a:r>
              <a:rPr lang="en-US" sz="3200" b="1" dirty="0" smtClean="0">
                <a:solidFill>
                  <a:schemeClr val="accent5">
                    <a:lumMod val="50000"/>
                  </a:schemeClr>
                </a:solidFill>
              </a:rPr>
              <a:t>BAHDANAU ATTENTION</a:t>
            </a:r>
            <a:endParaRPr lang="en-US" sz="3200" b="1" dirty="0">
              <a:solidFill>
                <a:schemeClr val="accent5">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3124497"/>
            <a:ext cx="265747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71500" y="4724400"/>
            <a:ext cx="7543800" cy="1323439"/>
          </a:xfrm>
          <a:prstGeom prst="rect">
            <a:avLst/>
          </a:prstGeom>
        </p:spPr>
        <p:txBody>
          <a:bodyPr wrap="square">
            <a:spAutoFit/>
          </a:bodyPr>
          <a:lstStyle/>
          <a:p>
            <a:r>
              <a:rPr lang="en-US" sz="2000" dirty="0"/>
              <a:t>Here </a:t>
            </a:r>
            <a:r>
              <a:rPr lang="en-US" sz="2000" b="1" dirty="0"/>
              <a:t>f </a:t>
            </a:r>
            <a:r>
              <a:rPr lang="en-US" sz="2000" dirty="0"/>
              <a:t>represents</a:t>
            </a:r>
            <a:r>
              <a:rPr lang="en-US" sz="2000" b="1" dirty="0"/>
              <a:t> proposed feed-forward neural </a:t>
            </a:r>
            <a:r>
              <a:rPr lang="en-US" sz="2000" b="1" dirty="0" smtClean="0"/>
              <a:t>network</a:t>
            </a:r>
            <a:r>
              <a:rPr lang="en-US" sz="2000" b="1" dirty="0"/>
              <a:t> </a:t>
            </a:r>
            <a:r>
              <a:rPr lang="en-US" sz="2000" dirty="0" smtClean="0"/>
              <a:t>jointly </a:t>
            </a:r>
            <a:r>
              <a:rPr lang="en-US" sz="2000" dirty="0"/>
              <a:t>trained on all parameters, </a:t>
            </a:r>
            <a:r>
              <a:rPr lang="en-US" sz="2000" b="1" dirty="0"/>
              <a:t>ht </a:t>
            </a:r>
            <a:r>
              <a:rPr lang="en-US" sz="2000" dirty="0"/>
              <a:t>is denoting </a:t>
            </a:r>
            <a:r>
              <a:rPr lang="en-US" sz="2000" b="1" dirty="0"/>
              <a:t>hidden </a:t>
            </a:r>
            <a:r>
              <a:rPr lang="en-US" sz="2000" b="1" dirty="0" smtClean="0"/>
              <a:t>state of </a:t>
            </a:r>
            <a:r>
              <a:rPr lang="en-US" sz="2000" b="1" dirty="0"/>
              <a:t>RNN at time step t </a:t>
            </a:r>
            <a:r>
              <a:rPr lang="en-US" sz="2000" dirty="0"/>
              <a:t>and </a:t>
            </a:r>
            <a:r>
              <a:rPr lang="en-US" sz="2000" b="1" dirty="0"/>
              <a:t>vi is the image feature vector</a:t>
            </a:r>
            <a:r>
              <a:rPr lang="en-US" sz="2000" dirty="0"/>
              <a:t>, </a:t>
            </a:r>
            <a:r>
              <a:rPr lang="en-US" sz="2000" b="1" dirty="0" smtClean="0"/>
              <a:t>N</a:t>
            </a:r>
            <a:r>
              <a:rPr lang="en-US" sz="2000" dirty="0" smtClean="0"/>
              <a:t> is </a:t>
            </a:r>
            <a:r>
              <a:rPr lang="en-US" sz="2000" dirty="0"/>
              <a:t>the </a:t>
            </a:r>
            <a:r>
              <a:rPr lang="en-US" sz="2000" b="1" dirty="0"/>
              <a:t>length of the generated caption</a:t>
            </a:r>
            <a:r>
              <a:rPr lang="en-US" sz="2000" dirty="0"/>
              <a: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4" y="1930063"/>
            <a:ext cx="25241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85800" y="914400"/>
            <a:ext cx="7696200" cy="1015663"/>
          </a:xfrm>
          <a:prstGeom prst="rect">
            <a:avLst/>
          </a:prstGeom>
        </p:spPr>
        <p:txBody>
          <a:bodyPr wrap="square">
            <a:spAutoFit/>
          </a:bodyPr>
          <a:lstStyle/>
          <a:p>
            <a:r>
              <a:rPr lang="en-US" sz="2000" dirty="0"/>
              <a:t>It is a commonly used model of attention </a:t>
            </a:r>
            <a:r>
              <a:rPr lang="en-US" sz="2000" dirty="0" smtClean="0"/>
              <a:t>for encoder-decoder </a:t>
            </a:r>
            <a:r>
              <a:rPr lang="en-US" sz="2000" dirty="0"/>
              <a:t>architecture. It is additive attention; here, </a:t>
            </a:r>
            <a:r>
              <a:rPr lang="en-US" sz="2000" dirty="0" smtClean="0"/>
              <a:t>the context </a:t>
            </a:r>
            <a:r>
              <a:rPr lang="en-US" sz="2000" dirty="0"/>
              <a:t>vector is calculated as:</a:t>
            </a:r>
          </a:p>
        </p:txBody>
      </p:sp>
    </p:spTree>
    <p:extLst>
      <p:ext uri="{BB962C8B-B14F-4D97-AF65-F5344CB8AC3E}">
        <p14:creationId xmlns:p14="http://schemas.microsoft.com/office/powerpoint/2010/main" val="1924431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5715000" cy="884238"/>
          </a:xfrm>
        </p:spPr>
        <p:txBody>
          <a:bodyPr>
            <a:normAutofit fontScale="90000"/>
          </a:bodyPr>
          <a:lstStyle/>
          <a:p>
            <a:r>
              <a:rPr lang="en-US" b="1" dirty="0"/>
              <a:t>IMPLEMENTATION </a:t>
            </a:r>
            <a:r>
              <a:rPr lang="en-US" b="1" dirty="0" smtClean="0"/>
              <a:t>DETAILS 		(BA)</a:t>
            </a:r>
            <a:endParaRPr lang="en-US" dirty="0"/>
          </a:p>
        </p:txBody>
      </p:sp>
      <p:sp>
        <p:nvSpPr>
          <p:cNvPr id="3" name="Content Placeholder 2"/>
          <p:cNvSpPr>
            <a:spLocks noGrp="1"/>
          </p:cNvSpPr>
          <p:nvPr>
            <p:ph sz="quarter" idx="1"/>
          </p:nvPr>
        </p:nvSpPr>
        <p:spPr>
          <a:xfrm>
            <a:off x="609600" y="1600200"/>
            <a:ext cx="7467600" cy="4873752"/>
          </a:xfrm>
        </p:spPr>
        <p:txBody>
          <a:bodyPr>
            <a:normAutofit fontScale="85000" lnSpcReduction="10000"/>
          </a:bodyPr>
          <a:lstStyle/>
          <a:p>
            <a:r>
              <a:rPr lang="en-US" dirty="0" smtClean="0"/>
              <a:t>I  feed feature vectors to encoder RNN that produces hidden states and that are passed through decoder RNN.</a:t>
            </a:r>
          </a:p>
          <a:p>
            <a:pPr marL="0" indent="0">
              <a:buNone/>
            </a:pPr>
            <a:endParaRPr lang="en-US" dirty="0" smtClean="0"/>
          </a:p>
          <a:p>
            <a:r>
              <a:rPr lang="en-US" dirty="0" smtClean="0"/>
              <a:t>The hidden states from both encoder and decoder are multiplied with respective weight matrices.</a:t>
            </a:r>
          </a:p>
          <a:p>
            <a:endParaRPr lang="en-US" dirty="0" smtClean="0"/>
          </a:p>
          <a:p>
            <a:r>
              <a:rPr lang="en-US" dirty="0"/>
              <a:t>Then I applied tanh </a:t>
            </a:r>
            <a:r>
              <a:rPr lang="en-US" dirty="0" smtClean="0"/>
              <a:t>activation function </a:t>
            </a:r>
            <a:r>
              <a:rPr lang="en-US" dirty="0"/>
              <a:t>to </a:t>
            </a:r>
            <a:r>
              <a:rPr lang="en-US" dirty="0" smtClean="0"/>
              <a:t>Wcombined.</a:t>
            </a:r>
          </a:p>
          <a:p>
            <a:endParaRPr lang="en-US" dirty="0" smtClean="0"/>
          </a:p>
          <a:p>
            <a:r>
              <a:rPr lang="en-US" dirty="0" smtClean="0"/>
              <a:t>I calculated  alignment scores as follows:</a:t>
            </a:r>
          </a:p>
          <a:p>
            <a:endParaRPr lang="en-US" dirty="0" smtClean="0"/>
          </a:p>
          <a:p>
            <a:r>
              <a:rPr lang="en-US" b="1" dirty="0"/>
              <a:t>A</a:t>
            </a:r>
            <a:r>
              <a:rPr lang="en-US" b="1" dirty="0" smtClean="0"/>
              <a:t>lignment scores = W </a:t>
            </a:r>
            <a:r>
              <a:rPr lang="en-US" b="1" baseline="-25000" dirty="0" smtClean="0"/>
              <a:t>combined</a:t>
            </a:r>
            <a:r>
              <a:rPr lang="en-US" b="1" dirty="0" smtClean="0"/>
              <a:t>*tanh(</a:t>
            </a:r>
            <a:r>
              <a:rPr lang="en-US" b="1" dirty="0" err="1" smtClean="0"/>
              <a:t>W</a:t>
            </a:r>
            <a:r>
              <a:rPr lang="en-US" b="1" baseline="-25000" dirty="0" err="1" smtClean="0"/>
              <a:t>decoder</a:t>
            </a:r>
            <a:r>
              <a:rPr lang="en-US" b="1" dirty="0" smtClean="0"/>
              <a:t>* H</a:t>
            </a:r>
            <a:r>
              <a:rPr lang="en-US" b="1" baseline="-25000" dirty="0" smtClean="0"/>
              <a:t>decoder</a:t>
            </a:r>
            <a:r>
              <a:rPr lang="en-US" b="1" dirty="0" smtClean="0"/>
              <a:t> + W</a:t>
            </a:r>
            <a:r>
              <a:rPr lang="en-US" b="1" baseline="-25000" dirty="0" smtClean="0"/>
              <a:t>encoder</a:t>
            </a:r>
            <a:r>
              <a:rPr lang="en-US" b="1" dirty="0" smtClean="0"/>
              <a:t>*</a:t>
            </a:r>
            <a:r>
              <a:rPr lang="en-US" b="1" dirty="0" err="1" smtClean="0"/>
              <a:t>H</a:t>
            </a:r>
            <a:r>
              <a:rPr lang="en-US" b="1" baseline="-25000" dirty="0" err="1" smtClean="0"/>
              <a:t>encoder</a:t>
            </a:r>
            <a:r>
              <a:rPr lang="en-US" b="1" dirty="0" smtClean="0"/>
              <a:t>)</a:t>
            </a:r>
          </a:p>
          <a:p>
            <a:endParaRPr lang="en-US" dirty="0" smtClean="0"/>
          </a:p>
          <a:p>
            <a:r>
              <a:rPr lang="en-US" b="1" dirty="0" smtClean="0"/>
              <a:t>Softmax*alignment scores </a:t>
            </a:r>
            <a:r>
              <a:rPr lang="en-US" dirty="0" smtClean="0"/>
              <a:t>= </a:t>
            </a:r>
            <a:r>
              <a:rPr lang="en-US" b="1" dirty="0" smtClean="0"/>
              <a:t>attention weights</a:t>
            </a:r>
          </a:p>
        </p:txBody>
      </p:sp>
    </p:spTree>
    <p:extLst>
      <p:ext uri="{BB962C8B-B14F-4D97-AF65-F5344CB8AC3E}">
        <p14:creationId xmlns:p14="http://schemas.microsoft.com/office/powerpoint/2010/main" val="4196118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04800"/>
            <a:ext cx="7620000" cy="944562"/>
          </a:xfrm>
        </p:spPr>
        <p:txBody>
          <a:bodyPr>
            <a:noAutofit/>
          </a:bodyPr>
          <a:lstStyle/>
          <a:p>
            <a:pPr algn="ctr"/>
            <a:r>
              <a:rPr lang="en-US" sz="3200" b="1" dirty="0" smtClean="0"/>
              <a:t>Gated Recurrent Unit as decoder</a:t>
            </a:r>
            <a:endParaRPr lang="en-US" sz="3200" b="1" dirty="0"/>
          </a:p>
        </p:txBody>
      </p:sp>
      <p:sp>
        <p:nvSpPr>
          <p:cNvPr id="3" name="Content Placeholder 2"/>
          <p:cNvSpPr>
            <a:spLocks noGrp="1"/>
          </p:cNvSpPr>
          <p:nvPr>
            <p:ph sz="quarter" idx="1"/>
          </p:nvPr>
        </p:nvSpPr>
        <p:spPr>
          <a:xfrm>
            <a:off x="457200" y="1371600"/>
            <a:ext cx="7620000" cy="5029200"/>
          </a:xfrm>
        </p:spPr>
        <p:txBody>
          <a:bodyPr>
            <a:normAutofit/>
          </a:bodyPr>
          <a:lstStyle/>
          <a:p>
            <a:r>
              <a:rPr lang="en-US" sz="2000" dirty="0"/>
              <a:t>GRUs are improved version of </a:t>
            </a:r>
            <a:r>
              <a:rPr lang="en-US" sz="2000" b="1" dirty="0"/>
              <a:t>standard recurrent neural </a:t>
            </a:r>
            <a:r>
              <a:rPr lang="en-US" sz="2000" b="1" dirty="0" smtClean="0"/>
              <a:t>network.</a:t>
            </a:r>
          </a:p>
          <a:p>
            <a:pPr marL="0" indent="0">
              <a:buNone/>
            </a:pPr>
            <a:endParaRPr lang="en-US" sz="2000" b="1" dirty="0" smtClean="0"/>
          </a:p>
          <a:p>
            <a:r>
              <a:rPr lang="en-US" sz="2000" dirty="0"/>
              <a:t>GRU uses, so-called, </a:t>
            </a:r>
            <a:r>
              <a:rPr lang="en-US" sz="2000" b="1" dirty="0"/>
              <a:t>update gate and reset </a:t>
            </a:r>
            <a:r>
              <a:rPr lang="en-US" sz="2000" b="1" dirty="0" smtClean="0"/>
              <a:t>gate.</a:t>
            </a:r>
            <a:r>
              <a:rPr lang="en-US" sz="2000" dirty="0"/>
              <a:t> </a:t>
            </a:r>
            <a:r>
              <a:rPr lang="en-US" sz="2000" dirty="0" smtClean="0"/>
              <a:t>Basically</a:t>
            </a:r>
            <a:r>
              <a:rPr lang="en-US" sz="2000" dirty="0"/>
              <a:t>, these are two vectors which decide what information should be passed to the </a:t>
            </a:r>
            <a:r>
              <a:rPr lang="en-US" sz="2000" dirty="0" smtClean="0"/>
              <a:t>output.</a:t>
            </a:r>
          </a:p>
          <a:p>
            <a:pPr marL="114300" indent="0">
              <a:buNone/>
            </a:pPr>
            <a:endParaRPr lang="en-US" sz="2000" dirty="0"/>
          </a:p>
          <a:p>
            <a:pPr marL="114300" indent="0">
              <a:buNone/>
            </a:pPr>
            <a:r>
              <a:rPr lang="en-US" b="1" dirty="0" smtClean="0"/>
              <a:t>  </a:t>
            </a:r>
            <a:r>
              <a:rPr lang="en-US" sz="2000" b="1" dirty="0" smtClean="0"/>
              <a:t>Update </a:t>
            </a:r>
            <a:r>
              <a:rPr lang="en-US" sz="2000" b="1" dirty="0"/>
              <a:t>gate </a:t>
            </a:r>
            <a:endParaRPr lang="en-US" sz="2000" b="1" dirty="0" smtClean="0"/>
          </a:p>
          <a:p>
            <a:pPr marL="0" indent="0">
              <a:buNone/>
            </a:pPr>
            <a:r>
              <a:rPr lang="en-US" sz="2000" dirty="0" smtClean="0"/>
              <a:t>The </a:t>
            </a:r>
            <a:r>
              <a:rPr lang="en-US" sz="2000" dirty="0"/>
              <a:t>update gate helps the model to determine how much </a:t>
            </a:r>
            <a:r>
              <a:rPr lang="en-US" sz="2000" dirty="0" smtClean="0"/>
              <a:t>of the </a:t>
            </a:r>
            <a:r>
              <a:rPr lang="en-US" sz="2000" dirty="0"/>
              <a:t>past information (from previous time steps) needs to be passed along to the </a:t>
            </a:r>
            <a:r>
              <a:rPr lang="en-US" sz="2000" dirty="0" smtClean="0"/>
              <a:t>future.</a:t>
            </a:r>
          </a:p>
        </p:txBody>
      </p:sp>
      <p:sp>
        <p:nvSpPr>
          <p:cNvPr id="4" name="Rectangle 3"/>
          <p:cNvSpPr/>
          <p:nvPr/>
        </p:nvSpPr>
        <p:spPr>
          <a:xfrm>
            <a:off x="533400" y="5257800"/>
            <a:ext cx="7531100" cy="1169551"/>
          </a:xfrm>
          <a:prstGeom prst="rect">
            <a:avLst/>
          </a:prstGeom>
        </p:spPr>
        <p:txBody>
          <a:bodyPr wrap="square">
            <a:spAutoFit/>
          </a:bodyPr>
          <a:lstStyle/>
          <a:p>
            <a:pPr marL="114300" indent="0">
              <a:lnSpc>
                <a:spcPct val="150000"/>
              </a:lnSpc>
              <a:buNone/>
            </a:pPr>
            <a:r>
              <a:rPr lang="en-US" sz="2000" b="1" dirty="0" smtClean="0"/>
              <a:t>  Reset gate</a:t>
            </a:r>
            <a:endParaRPr lang="en-US" sz="2000" b="1" dirty="0"/>
          </a:p>
          <a:p>
            <a:r>
              <a:rPr lang="en-US" sz="2000" dirty="0" smtClean="0"/>
              <a:t>This </a:t>
            </a:r>
            <a:r>
              <a:rPr lang="en-US" sz="2000" dirty="0"/>
              <a:t>gate is used from the model to decide how much of the past information to forget.</a:t>
            </a:r>
          </a:p>
        </p:txBody>
      </p:sp>
    </p:spTree>
    <p:extLst>
      <p:ext uri="{BB962C8B-B14F-4D97-AF65-F5344CB8AC3E}">
        <p14:creationId xmlns:p14="http://schemas.microsoft.com/office/powerpoint/2010/main" val="1285273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445" y="838200"/>
            <a:ext cx="5638800" cy="2961555"/>
          </a:xfrm>
          <a:prstGeom prst="rect">
            <a:avLst/>
          </a:prstGeom>
          <a:ln/>
        </p:spPr>
        <p:style>
          <a:lnRef idx="2">
            <a:schemeClr val="accent2"/>
          </a:lnRef>
          <a:fillRef idx="1">
            <a:schemeClr val="lt1"/>
          </a:fillRef>
          <a:effectRef idx="0">
            <a:schemeClr val="accent2"/>
          </a:effectRef>
          <a:fontRef idx="minor">
            <a:schemeClr val="dk1"/>
          </a:fontRef>
        </p:style>
      </p:pic>
      <p:sp>
        <p:nvSpPr>
          <p:cNvPr id="3" name="TextBox 2"/>
          <p:cNvSpPr txBox="1"/>
          <p:nvPr/>
        </p:nvSpPr>
        <p:spPr>
          <a:xfrm>
            <a:off x="443065" y="117187"/>
            <a:ext cx="7391400" cy="584775"/>
          </a:xfrm>
          <a:prstGeom prst="rect">
            <a:avLst/>
          </a:prstGeom>
          <a:noFill/>
        </p:spPr>
        <p:txBody>
          <a:bodyPr wrap="square" rtlCol="0">
            <a:spAutoFit/>
          </a:bodyPr>
          <a:lstStyle/>
          <a:p>
            <a:pPr algn="ctr"/>
            <a:r>
              <a:rPr lang="en-US" sz="3200" b="1" dirty="0" smtClean="0">
                <a:solidFill>
                  <a:schemeClr val="accent5">
                    <a:lumMod val="50000"/>
                  </a:schemeClr>
                </a:solidFill>
              </a:rPr>
              <a:t>GRU INTERNAL STRUCTURE</a:t>
            </a:r>
            <a:endParaRPr lang="en-US" sz="3200" b="1" dirty="0">
              <a:solidFill>
                <a:schemeClr val="accent5">
                  <a:lumMod val="50000"/>
                </a:schemeClr>
              </a:solidFill>
            </a:endParaRPr>
          </a:p>
        </p:txBody>
      </p:sp>
      <p:sp>
        <p:nvSpPr>
          <p:cNvPr id="4" name="TextBox 3"/>
          <p:cNvSpPr txBox="1"/>
          <p:nvPr/>
        </p:nvSpPr>
        <p:spPr>
          <a:xfrm>
            <a:off x="740645" y="6000155"/>
            <a:ext cx="7239000" cy="707886"/>
          </a:xfrm>
          <a:prstGeom prst="rect">
            <a:avLst/>
          </a:prstGeom>
          <a:noFill/>
        </p:spPr>
        <p:txBody>
          <a:bodyPr wrap="square" rtlCol="0">
            <a:spAutoFit/>
          </a:bodyPr>
          <a:lstStyle/>
          <a:p>
            <a:r>
              <a:rPr lang="en-US" sz="2000" dirty="0" smtClean="0"/>
              <a:t>I imported gru unit cell using tensorflow rather than implementing to save time and code getting more complex.</a:t>
            </a:r>
            <a:endParaRPr lang="en-US" sz="2000" dirty="0"/>
          </a:p>
        </p:txBody>
      </p:sp>
      <mc:AlternateContent xmlns:mc="http://schemas.openxmlformats.org/markup-compatibility/2006">
        <mc:Choice xmlns:a14="http://schemas.microsoft.com/office/drawing/2010/main" Requires="a14">
          <p:sp>
            <p:nvSpPr>
              <p:cNvPr id="2" name="TextBox 1"/>
              <p:cNvSpPr txBox="1"/>
              <p:nvPr/>
            </p:nvSpPr>
            <p:spPr>
              <a:xfrm>
                <a:off x="2489332" y="4234934"/>
                <a:ext cx="3894592" cy="369332"/>
              </a:xfrm>
              <a:prstGeom prst="rect">
                <a:avLst/>
              </a:prstGeom>
              <a:noFill/>
            </p:spPr>
            <p:txBody>
              <a:bodyPr wrap="none" rtlCol="0">
                <a:spAutoFit/>
              </a:bodyPr>
              <a:lstStyle/>
              <a:p>
                <a:r>
                  <a:rPr lang="en-US" dirty="0" smtClean="0"/>
                  <a:t>z</a:t>
                </a:r>
                <a:r>
                  <a:rPr lang="en-US" baseline="-25000" dirty="0" smtClean="0"/>
                  <a:t>t</a:t>
                </a:r>
                <a14:m>
                  <m:oMath xmlns:m="http://schemas.openxmlformats.org/officeDocument/2006/math">
                    <m:r>
                      <a:rPr lang="en-US" i="1" smtClean="0">
                        <a:latin typeface="Cambria Math"/>
                      </a:rPr>
                      <m:t>=</m:t>
                    </m:r>
                    <m:r>
                      <a:rPr lang="en-US" b="0" i="1" smtClean="0">
                        <a:latin typeface="Cambria Math"/>
                      </a:rPr>
                      <m:t>𝑠𝑖𝑔𝑚𝑜𝑖𝑑</m:t>
                    </m:r>
                    <m:r>
                      <a:rPr lang="en-US" b="0" i="1" smtClean="0">
                        <a:latin typeface="Cambria Math"/>
                      </a:rPr>
                      <m:t>(</m:t>
                    </m:r>
                    <m:r>
                      <a:rPr lang="en-US" b="0" i="1" smtClean="0">
                        <a:latin typeface="Cambria Math"/>
                      </a:rPr>
                      <m:t>𝑊</m:t>
                    </m:r>
                    <m:d>
                      <m:dPr>
                        <m:ctrlPr>
                          <a:rPr lang="en-US" b="0" i="1" baseline="30000" smtClean="0">
                            <a:latin typeface="Cambria Math"/>
                          </a:rPr>
                        </m:ctrlPr>
                      </m:dPr>
                      <m:e>
                        <m:r>
                          <a:rPr lang="en-US" b="0" i="1" baseline="30000" smtClean="0">
                            <a:latin typeface="Cambria Math"/>
                          </a:rPr>
                          <m:t>𝑧</m:t>
                        </m:r>
                      </m:e>
                    </m:d>
                    <m:r>
                      <a:rPr lang="en-US" b="0" i="1" smtClean="0">
                        <a:latin typeface="Cambria Math"/>
                      </a:rPr>
                      <m:t>∗</m:t>
                    </m:r>
                    <m:r>
                      <a:rPr lang="en-US" b="0" i="1" smtClean="0">
                        <a:latin typeface="Cambria Math"/>
                      </a:rPr>
                      <m:t>𝑥𝑡</m:t>
                    </m:r>
                    <m:r>
                      <a:rPr lang="en-US" b="0" i="1" smtClean="0">
                        <a:latin typeface="Cambria Math"/>
                      </a:rPr>
                      <m:t>+</m:t>
                    </m:r>
                    <m:r>
                      <a:rPr lang="en-US" b="0" i="1" smtClean="0">
                        <a:latin typeface="Cambria Math"/>
                      </a:rPr>
                      <m:t>𝑈</m:t>
                    </m:r>
                    <m:d>
                      <m:dPr>
                        <m:ctrlPr>
                          <a:rPr lang="en-US" b="0" i="1" baseline="30000" smtClean="0">
                            <a:latin typeface="Cambria Math"/>
                          </a:rPr>
                        </m:ctrlPr>
                      </m:dPr>
                      <m:e>
                        <m:r>
                          <a:rPr lang="en-US" b="0" i="1" baseline="30000" smtClean="0">
                            <a:latin typeface="Cambria Math"/>
                          </a:rPr>
                          <m:t>𝑧</m:t>
                        </m:r>
                      </m:e>
                    </m:d>
                    <m:r>
                      <a:rPr lang="en-US" b="0" i="1" smtClean="0">
                        <a:latin typeface="Cambria Math"/>
                      </a:rPr>
                      <m:t>∗</m:t>
                    </m:r>
                    <m:r>
                      <a:rPr lang="en-US" b="0" i="1" smtClean="0">
                        <a:latin typeface="Cambria Math"/>
                      </a:rPr>
                      <m:t>h𝑡</m:t>
                    </m:r>
                    <m:r>
                      <a:rPr lang="en-US" b="0" i="1" baseline="-25000" smtClean="0">
                        <a:latin typeface="Cambria Math"/>
                      </a:rPr>
                      <m:t>−1</m:t>
                    </m:r>
                    <m:r>
                      <a:rPr lang="en-US" b="0" i="1" smtClean="0">
                        <a:latin typeface="Cambria Math"/>
                      </a:rPr>
                      <m:t>)</m:t>
                    </m:r>
                  </m:oMath>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2489332" y="4234934"/>
                <a:ext cx="3894592" cy="369332"/>
              </a:xfrm>
              <a:prstGeom prst="rect">
                <a:avLst/>
              </a:prstGeom>
              <a:blipFill rotWithShape="1">
                <a:blip r:embed="rId3"/>
                <a:stretch>
                  <a:fillRect l="-1252" t="-8333" b="-26667"/>
                </a:stretch>
              </a:blipFill>
            </p:spPr>
            <p:txBody>
              <a:bodyPr/>
              <a:lstStyle/>
              <a:p>
                <a:r>
                  <a:rPr lang="en-US">
                    <a:noFill/>
                  </a:rPr>
                  <a:t> </a:t>
                </a:r>
              </a:p>
            </p:txBody>
          </p:sp>
        </mc:Fallback>
      </mc:AlternateContent>
      <p:sp>
        <p:nvSpPr>
          <p:cNvPr id="5" name="TextBox 4"/>
          <p:cNvSpPr txBox="1"/>
          <p:nvPr/>
        </p:nvSpPr>
        <p:spPr>
          <a:xfrm>
            <a:off x="4193457" y="1447800"/>
            <a:ext cx="533400" cy="369332"/>
          </a:xfrm>
          <a:prstGeom prst="rect">
            <a:avLst/>
          </a:prstGeom>
          <a:noFill/>
        </p:spPr>
        <p:txBody>
          <a:bodyPr wrap="square" rtlCol="0">
            <a:spAutoFit/>
          </a:bodyPr>
          <a:lstStyle/>
          <a:p>
            <a:r>
              <a:rPr lang="en-US" dirty="0" smtClean="0"/>
              <a:t>zt</a:t>
            </a:r>
            <a:endParaRPr lang="en-US" dirty="0"/>
          </a:p>
        </p:txBody>
      </p:sp>
      <p:sp>
        <p:nvSpPr>
          <p:cNvPr id="6" name="TextBox 5"/>
          <p:cNvSpPr txBox="1"/>
          <p:nvPr/>
        </p:nvSpPr>
        <p:spPr>
          <a:xfrm>
            <a:off x="4172148" y="2514600"/>
            <a:ext cx="481165" cy="369332"/>
          </a:xfrm>
          <a:prstGeom prst="rect">
            <a:avLst/>
          </a:prstGeom>
          <a:noFill/>
        </p:spPr>
        <p:txBody>
          <a:bodyPr wrap="square" rtlCol="0">
            <a:spAutoFit/>
          </a:bodyPr>
          <a:lstStyle/>
          <a:p>
            <a:r>
              <a:rPr lang="en-US" dirty="0" smtClean="0"/>
              <a:t>rt</a:t>
            </a:r>
            <a:endParaRPr lang="en-US" dirty="0"/>
          </a:p>
        </p:txBody>
      </p:sp>
      <mc:AlternateContent xmlns:mc="http://schemas.openxmlformats.org/markup-compatibility/2006">
        <mc:Choice xmlns:a14="http://schemas.microsoft.com/office/drawing/2010/main" Requires="a14">
          <p:sp>
            <p:nvSpPr>
              <p:cNvPr id="8" name="Rectangle 7"/>
              <p:cNvSpPr/>
              <p:nvPr/>
            </p:nvSpPr>
            <p:spPr>
              <a:xfrm>
                <a:off x="2489332" y="4661416"/>
                <a:ext cx="3827843" cy="369332"/>
              </a:xfrm>
              <a:prstGeom prst="rect">
                <a:avLst/>
              </a:prstGeom>
            </p:spPr>
            <p:txBody>
              <a:bodyPr wrap="none">
                <a:spAutoFit/>
              </a:bodyPr>
              <a:lstStyle/>
              <a:p>
                <a:r>
                  <a:rPr lang="en-US" dirty="0" smtClean="0"/>
                  <a:t>r</a:t>
                </a:r>
                <a:r>
                  <a:rPr lang="en-US" baseline="-25000" dirty="0" smtClean="0"/>
                  <a:t>t</a:t>
                </a:r>
                <a14:m>
                  <m:oMath xmlns:m="http://schemas.openxmlformats.org/officeDocument/2006/math">
                    <m:r>
                      <a:rPr lang="en-US" i="1">
                        <a:latin typeface="Cambria Math"/>
                      </a:rPr>
                      <m:t>=</m:t>
                    </m:r>
                    <m:r>
                      <a:rPr lang="en-US" i="1">
                        <a:latin typeface="Cambria Math"/>
                      </a:rPr>
                      <m:t>𝑠𝑖𝑔𝑚𝑜𝑖𝑑</m:t>
                    </m:r>
                    <m:r>
                      <a:rPr lang="en-US" i="1">
                        <a:latin typeface="Cambria Math"/>
                      </a:rPr>
                      <m:t>(</m:t>
                    </m:r>
                    <m:r>
                      <a:rPr lang="en-US" i="1">
                        <a:latin typeface="Cambria Math"/>
                      </a:rPr>
                      <m:t>𝑊</m:t>
                    </m:r>
                    <m:d>
                      <m:dPr>
                        <m:ctrlPr>
                          <a:rPr lang="en-US" i="1" baseline="30000">
                            <a:latin typeface="Cambria Math"/>
                          </a:rPr>
                        </m:ctrlPr>
                      </m:dPr>
                      <m:e>
                        <m:r>
                          <a:rPr lang="en-US" i="1" baseline="30000">
                            <a:latin typeface="Cambria Math"/>
                          </a:rPr>
                          <m:t>𝑟</m:t>
                        </m:r>
                      </m:e>
                    </m:d>
                    <m:r>
                      <a:rPr lang="en-US" b="0" i="1" smtClean="0">
                        <a:latin typeface="Cambria Math"/>
                      </a:rPr>
                      <m:t>∗</m:t>
                    </m:r>
                    <m:r>
                      <a:rPr lang="en-US" i="1">
                        <a:latin typeface="Cambria Math"/>
                      </a:rPr>
                      <m:t>𝑥</m:t>
                    </m:r>
                    <m:r>
                      <a:rPr lang="en-US" i="1" baseline="-25000">
                        <a:latin typeface="Cambria Math"/>
                      </a:rPr>
                      <m:t>𝑡</m:t>
                    </m:r>
                    <m:r>
                      <a:rPr lang="en-US" i="1">
                        <a:latin typeface="Cambria Math"/>
                      </a:rPr>
                      <m:t>+</m:t>
                    </m:r>
                    <m:r>
                      <a:rPr lang="en-US" i="1">
                        <a:latin typeface="Cambria Math"/>
                      </a:rPr>
                      <m:t>𝑈</m:t>
                    </m:r>
                    <m:d>
                      <m:dPr>
                        <m:ctrlPr>
                          <a:rPr lang="en-US" i="1" baseline="30000">
                            <a:latin typeface="Cambria Math"/>
                          </a:rPr>
                        </m:ctrlPr>
                      </m:dPr>
                      <m:e>
                        <m:r>
                          <a:rPr lang="en-US" i="1" baseline="30000">
                            <a:latin typeface="Cambria Math"/>
                          </a:rPr>
                          <m:t>𝑟</m:t>
                        </m:r>
                      </m:e>
                    </m:d>
                    <m:r>
                      <a:rPr lang="en-US" b="0" i="1" smtClean="0">
                        <a:latin typeface="Cambria Math"/>
                      </a:rPr>
                      <m:t>∗</m:t>
                    </m:r>
                    <m:r>
                      <a:rPr lang="en-US" i="1">
                        <a:latin typeface="Cambria Math"/>
                      </a:rPr>
                      <m:t>h</m:t>
                    </m:r>
                    <m:r>
                      <a:rPr lang="en-US" i="1" baseline="-25000">
                        <a:latin typeface="Cambria Math"/>
                      </a:rPr>
                      <m:t>𝑡</m:t>
                    </m:r>
                    <m:r>
                      <a:rPr lang="en-US" i="1" baseline="-25000">
                        <a:latin typeface="Cambria Math"/>
                      </a:rPr>
                      <m:t>−1)</m:t>
                    </m:r>
                  </m:oMath>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2489332" y="4661416"/>
                <a:ext cx="3827843" cy="369332"/>
              </a:xfrm>
              <a:prstGeom prst="rect">
                <a:avLst/>
              </a:prstGeom>
              <a:blipFill rotWithShape="1">
                <a:blip r:embed="rId4"/>
                <a:stretch>
                  <a:fillRect l="-1274" t="-833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535835" y="5105400"/>
                <a:ext cx="3749744" cy="369332"/>
              </a:xfrm>
              <a:prstGeom prst="rect">
                <a:avLst/>
              </a:prstGeom>
            </p:spPr>
            <p:txBody>
              <a:bodyPr wrap="none">
                <a:spAutoFit/>
              </a:bodyPr>
              <a:lstStyle/>
              <a:p>
                <a:r>
                  <a:rPr lang="en-US" dirty="0" smtClean="0"/>
                  <a:t>h</a:t>
                </a:r>
                <a:r>
                  <a:rPr lang="en-US" dirty="0" err="1" smtClean="0"/>
                  <a:t>’</a:t>
                </a:r>
                <a:r>
                  <a:rPr lang="en-US" baseline="-25000" dirty="0" err="1" smtClean="0"/>
                  <a:t>t</a:t>
                </a:r>
                <a14:m>
                  <m:oMath xmlns:m="http://schemas.openxmlformats.org/officeDocument/2006/math">
                    <m:r>
                      <a:rPr lang="en-US" i="1">
                        <a:latin typeface="Cambria Math"/>
                      </a:rPr>
                      <m:t>=</m:t>
                    </m:r>
                    <m:r>
                      <a:rPr lang="en-US" b="0" i="1" smtClean="0">
                        <a:latin typeface="Cambria Math"/>
                      </a:rPr>
                      <m:t>𝑡𝑎𝑛h</m:t>
                    </m:r>
                    <m:r>
                      <a:rPr lang="en-US" i="1">
                        <a:latin typeface="Cambria Math"/>
                      </a:rPr>
                      <m:t>(</m:t>
                    </m:r>
                    <m:r>
                      <a:rPr lang="en-US" i="1">
                        <a:latin typeface="Cambria Math"/>
                      </a:rPr>
                      <m:t>𝑊</m:t>
                    </m:r>
                    <m:r>
                      <a:rPr lang="en-US" b="0" i="1" smtClean="0">
                        <a:latin typeface="Cambria Math"/>
                      </a:rPr>
                      <m:t>∗</m:t>
                    </m:r>
                    <m:r>
                      <a:rPr lang="en-US" i="1">
                        <a:latin typeface="Cambria Math"/>
                      </a:rPr>
                      <m:t>𝑥</m:t>
                    </m:r>
                    <m:r>
                      <a:rPr lang="en-US" i="1" baseline="-25000">
                        <a:latin typeface="Cambria Math"/>
                      </a:rPr>
                      <m:t>𝑡</m:t>
                    </m:r>
                    <m:r>
                      <a:rPr lang="en-US" i="1">
                        <a:latin typeface="Cambria Math"/>
                      </a:rPr>
                      <m:t>+</m:t>
                    </m:r>
                    <m:r>
                      <a:rPr lang="en-US" b="0" i="1" smtClean="0">
                        <a:latin typeface="Cambria Math"/>
                      </a:rPr>
                      <m:t>𝑟</m:t>
                    </m:r>
                    <m:r>
                      <a:rPr lang="en-US" b="0" i="1" baseline="-25000" smtClean="0">
                        <a:latin typeface="Cambria Math"/>
                      </a:rPr>
                      <m:t>𝑡</m:t>
                    </m:r>
                    <m:r>
                      <a:rPr lang="en-US" b="0" i="1" smtClean="0">
                        <a:latin typeface="Cambria Math"/>
                      </a:rPr>
                      <m:t> ⨀</m:t>
                    </m:r>
                    <m:d>
                      <m:dPr>
                        <m:ctrlPr>
                          <a:rPr lang="en-US" b="0" i="1" smtClean="0">
                            <a:latin typeface="Cambria Math"/>
                          </a:rPr>
                        </m:ctrlPr>
                      </m:dPr>
                      <m:e>
                        <m:r>
                          <a:rPr lang="en-US" i="1">
                            <a:latin typeface="Cambria Math"/>
                          </a:rPr>
                          <m:t>𝑈</m:t>
                        </m:r>
                        <m:r>
                          <a:rPr lang="en-US" b="0" i="1" smtClean="0">
                            <a:latin typeface="Cambria Math"/>
                          </a:rPr>
                          <m:t>∗</m:t>
                        </m:r>
                        <m:r>
                          <a:rPr lang="en-US" i="1">
                            <a:latin typeface="Cambria Math"/>
                          </a:rPr>
                          <m:t>h</m:t>
                        </m:r>
                        <m:r>
                          <a:rPr lang="en-US" i="1" baseline="-25000">
                            <a:latin typeface="Cambria Math"/>
                          </a:rPr>
                          <m:t>𝑡</m:t>
                        </m:r>
                        <m:r>
                          <a:rPr lang="en-US" i="1" baseline="-25000">
                            <a:latin typeface="Cambria Math"/>
                          </a:rPr>
                          <m:t>−1</m:t>
                        </m:r>
                      </m:e>
                    </m:d>
                    <m:r>
                      <a:rPr lang="en-US" b="0" i="1" smtClean="0">
                        <a:latin typeface="Cambria Math"/>
                      </a:rPr>
                      <m:t>)</m:t>
                    </m:r>
                  </m:oMath>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2535835" y="5105400"/>
                <a:ext cx="3749744" cy="369332"/>
              </a:xfrm>
              <a:prstGeom prst="rect">
                <a:avLst/>
              </a:prstGeom>
              <a:blipFill rotWithShape="1">
                <a:blip r:embed="rId5"/>
                <a:stretch>
                  <a:fillRect l="-1463" t="-833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573935" y="5592723"/>
                <a:ext cx="3139129" cy="369332"/>
              </a:xfrm>
              <a:prstGeom prst="rect">
                <a:avLst/>
              </a:prstGeom>
            </p:spPr>
            <p:txBody>
              <a:bodyPr wrap="none">
                <a:spAutoFit/>
              </a:bodyPr>
              <a:lstStyle/>
              <a:p>
                <a:r>
                  <a:rPr lang="en-US" dirty="0" smtClean="0"/>
                  <a:t>h</a:t>
                </a:r>
                <a:r>
                  <a:rPr lang="en-US" baseline="-25000" dirty="0" smtClean="0"/>
                  <a:t>t</a:t>
                </a:r>
                <a14:m>
                  <m:oMath xmlns:m="http://schemas.openxmlformats.org/officeDocument/2006/math">
                    <m:r>
                      <a:rPr lang="en-US" i="1">
                        <a:latin typeface="Cambria Math"/>
                      </a:rPr>
                      <m:t>=</m:t>
                    </m:r>
                    <m:r>
                      <a:rPr lang="en-US" b="0" i="1" smtClean="0">
                        <a:latin typeface="Cambria Math"/>
                      </a:rPr>
                      <m:t>𝑧</m:t>
                    </m:r>
                    <m:r>
                      <a:rPr lang="en-US" b="0" i="1" baseline="-25000" smtClean="0">
                        <a:latin typeface="Cambria Math"/>
                      </a:rPr>
                      <m:t>𝑡</m:t>
                    </m:r>
                    <m:r>
                      <a:rPr lang="en-US" i="1">
                        <a:latin typeface="Cambria Math"/>
                      </a:rPr>
                      <m:t>⨀</m:t>
                    </m:r>
                    <m:r>
                      <a:rPr lang="en-US" b="0" i="1" smtClean="0">
                        <a:latin typeface="Cambria Math"/>
                      </a:rPr>
                      <m:t>h</m:t>
                    </m:r>
                    <m:r>
                      <a:rPr lang="en-US" i="1" baseline="-25000">
                        <a:latin typeface="Cambria Math"/>
                      </a:rPr>
                      <m:t>𝑡</m:t>
                    </m:r>
                    <m:r>
                      <a:rPr lang="en-US" b="0" i="1" baseline="-25000" smtClean="0">
                        <a:latin typeface="Cambria Math"/>
                      </a:rPr>
                      <m:t>−1</m:t>
                    </m:r>
                    <m:r>
                      <a:rPr lang="en-US" i="1">
                        <a:latin typeface="Cambria Math"/>
                      </a:rPr>
                      <m:t>+</m:t>
                    </m:r>
                    <m:r>
                      <a:rPr lang="en-US" b="0" i="1" smtClean="0">
                        <a:latin typeface="Cambria Math"/>
                      </a:rPr>
                      <m:t>h</m:t>
                    </m:r>
                    <m:r>
                      <a:rPr lang="en-US" i="1" baseline="-25000">
                        <a:latin typeface="Cambria Math"/>
                      </a:rPr>
                      <m:t>𝑡</m:t>
                    </m:r>
                    <m:r>
                      <a:rPr lang="en-US" b="0" i="1" baseline="-25000" smtClean="0">
                        <a:latin typeface="Cambria Math"/>
                      </a:rPr>
                      <m:t>′</m:t>
                    </m:r>
                    <m:r>
                      <a:rPr lang="en-US" i="1" baseline="-25000">
                        <a:latin typeface="Cambria Math"/>
                      </a:rPr>
                      <m:t> </m:t>
                    </m:r>
                    <m:r>
                      <a:rPr lang="en-US" i="1">
                        <a:latin typeface="Cambria Math"/>
                      </a:rPr>
                      <m:t>⨀</m:t>
                    </m:r>
                    <m:d>
                      <m:dPr>
                        <m:ctrlPr>
                          <a:rPr lang="en-US" i="1">
                            <a:latin typeface="Cambria Math"/>
                          </a:rPr>
                        </m:ctrlPr>
                      </m:dPr>
                      <m:e>
                        <m:r>
                          <a:rPr lang="en-US" b="0" i="1" smtClean="0">
                            <a:latin typeface="Cambria Math"/>
                          </a:rPr>
                          <m:t>1−</m:t>
                        </m:r>
                        <m:r>
                          <a:rPr lang="en-US" b="0" i="1" smtClean="0">
                            <a:latin typeface="Cambria Math"/>
                          </a:rPr>
                          <m:t>𝑧𝑡</m:t>
                        </m:r>
                      </m:e>
                    </m:d>
                    <m:r>
                      <a:rPr lang="en-US" i="1">
                        <a:latin typeface="Cambria Math"/>
                      </a:rPr>
                      <m:t>)</m:t>
                    </m:r>
                  </m:oMath>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2573935" y="5592723"/>
                <a:ext cx="3139129" cy="369332"/>
              </a:xfrm>
              <a:prstGeom prst="rect">
                <a:avLst/>
              </a:prstGeom>
              <a:blipFill rotWithShape="1">
                <a:blip r:embed="rId6"/>
                <a:stretch>
                  <a:fillRect l="-1553"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441504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467600" cy="579438"/>
          </a:xfrm>
        </p:spPr>
        <p:txBody>
          <a:bodyPr>
            <a:normAutofit/>
          </a:bodyPr>
          <a:lstStyle/>
          <a:p>
            <a:pPr algn="ctr"/>
            <a:r>
              <a:rPr lang="en-US" sz="3200" b="1" dirty="0" smtClean="0"/>
              <a:t>My Model Details</a:t>
            </a:r>
            <a:endParaRPr lang="en-US" sz="3200" b="1" dirty="0"/>
          </a:p>
        </p:txBody>
      </p:sp>
      <p:sp>
        <p:nvSpPr>
          <p:cNvPr id="3" name="Content Placeholder 2"/>
          <p:cNvSpPr>
            <a:spLocks noGrp="1"/>
          </p:cNvSpPr>
          <p:nvPr>
            <p:ph sz="quarter" idx="1"/>
          </p:nvPr>
        </p:nvSpPr>
        <p:spPr>
          <a:xfrm>
            <a:off x="381000" y="838200"/>
            <a:ext cx="8153400" cy="6172200"/>
          </a:xfrm>
        </p:spPr>
        <p:txBody>
          <a:bodyPr>
            <a:noAutofit/>
          </a:bodyPr>
          <a:lstStyle/>
          <a:p>
            <a:r>
              <a:rPr lang="en-US" sz="2000" dirty="0"/>
              <a:t>I</a:t>
            </a:r>
            <a:r>
              <a:rPr lang="en-US" sz="2000" dirty="0" smtClean="0"/>
              <a:t> </a:t>
            </a:r>
            <a:r>
              <a:rPr lang="en-US" sz="2000" dirty="0"/>
              <a:t>have two main modules that are caption generator and captioning  Solver</a:t>
            </a:r>
            <a:r>
              <a:rPr lang="en-US" sz="2000" dirty="0" smtClean="0"/>
              <a:t>.</a:t>
            </a:r>
          </a:p>
          <a:p>
            <a:endParaRPr lang="en-US" sz="2000" b="1" dirty="0" smtClean="0"/>
          </a:p>
          <a:p>
            <a:r>
              <a:rPr lang="en-US" sz="2000" b="1" dirty="0" smtClean="0"/>
              <a:t>Orthogonality </a:t>
            </a:r>
            <a:r>
              <a:rPr lang="en-US" sz="2000" b="1" dirty="0"/>
              <a:t>enforced RESNET34 </a:t>
            </a:r>
            <a:r>
              <a:rPr lang="en-US" sz="2000" dirty="0"/>
              <a:t>is used to extract </a:t>
            </a:r>
            <a:r>
              <a:rPr lang="en-US" sz="2000" dirty="0" smtClean="0"/>
              <a:t>features </a:t>
            </a:r>
            <a:r>
              <a:rPr lang="en-US" sz="2000" dirty="0"/>
              <a:t>of input images of </a:t>
            </a:r>
            <a:r>
              <a:rPr lang="en-US" sz="2000" dirty="0" smtClean="0"/>
              <a:t>dimension </a:t>
            </a:r>
            <a:r>
              <a:rPr lang="en-US" sz="2000" b="1" dirty="0" smtClean="0"/>
              <a:t>224</a:t>
            </a:r>
            <a:r>
              <a:rPr lang="en-US" sz="2000" b="1" dirty="0"/>
              <a:t>∗</a:t>
            </a:r>
            <a:r>
              <a:rPr lang="en-US" sz="2000" b="1" dirty="0" smtClean="0"/>
              <a:t>224 </a:t>
            </a:r>
            <a:r>
              <a:rPr lang="en-US" sz="2000" dirty="0" smtClean="0"/>
              <a:t>and convert them </a:t>
            </a:r>
            <a:r>
              <a:rPr lang="en-US" sz="2000" dirty="0"/>
              <a:t>into feature vectors of </a:t>
            </a:r>
            <a:r>
              <a:rPr lang="en-US" sz="2000" dirty="0" smtClean="0"/>
              <a:t>dimension </a:t>
            </a:r>
            <a:r>
              <a:rPr lang="en-US" sz="2000" b="1" dirty="0" smtClean="0"/>
              <a:t>49</a:t>
            </a:r>
            <a:r>
              <a:rPr lang="en-US" sz="2000" b="1" dirty="0"/>
              <a:t>∗512</a:t>
            </a:r>
            <a:r>
              <a:rPr lang="en-US" sz="2000" dirty="0" smtClean="0"/>
              <a:t>.</a:t>
            </a:r>
          </a:p>
          <a:p>
            <a:r>
              <a:rPr lang="en-US" sz="2000" dirty="0" smtClean="0"/>
              <a:t> </a:t>
            </a:r>
            <a:r>
              <a:rPr lang="en-US" sz="2000" dirty="0"/>
              <a:t>To feed </a:t>
            </a:r>
            <a:r>
              <a:rPr lang="en-US" sz="2000" dirty="0" smtClean="0"/>
              <a:t>the input </a:t>
            </a:r>
            <a:r>
              <a:rPr lang="en-US" sz="2000" dirty="0"/>
              <a:t>caption, the </a:t>
            </a:r>
            <a:r>
              <a:rPr lang="en-US" sz="2000" b="1" dirty="0"/>
              <a:t>embedding layer </a:t>
            </a:r>
            <a:r>
              <a:rPr lang="en-US" sz="2000" dirty="0"/>
              <a:t>with </a:t>
            </a:r>
            <a:r>
              <a:rPr lang="en-US" sz="2000" b="1" dirty="0"/>
              <a:t>512 neurons</a:t>
            </a:r>
            <a:r>
              <a:rPr lang="en-US" sz="2000" dirty="0"/>
              <a:t> is used</a:t>
            </a:r>
            <a:r>
              <a:rPr lang="en-US" sz="2000" dirty="0" smtClean="0"/>
              <a:t>, </a:t>
            </a:r>
            <a:r>
              <a:rPr lang="en-US" sz="2000" b="1" dirty="0" smtClean="0"/>
              <a:t>0.4 </a:t>
            </a:r>
            <a:r>
              <a:rPr lang="en-US" sz="2000" b="1" dirty="0"/>
              <a:t>Dropout </a:t>
            </a:r>
            <a:r>
              <a:rPr lang="en-US" sz="2000" dirty="0"/>
              <a:t>is used to prevent over-fitting. </a:t>
            </a:r>
            <a:endParaRPr lang="en-US" sz="2000" dirty="0" smtClean="0"/>
          </a:p>
          <a:p>
            <a:endParaRPr lang="en-US" sz="2000" dirty="0" smtClean="0"/>
          </a:p>
          <a:p>
            <a:r>
              <a:rPr lang="en-US" sz="2000" dirty="0" smtClean="0"/>
              <a:t>Softmax </a:t>
            </a:r>
            <a:r>
              <a:rPr lang="en-US" sz="2000" dirty="0"/>
              <a:t>cross-entropy loss function</a:t>
            </a:r>
            <a:r>
              <a:rPr lang="en-US" sz="2000" b="1" dirty="0"/>
              <a:t> </a:t>
            </a:r>
            <a:r>
              <a:rPr lang="en-US" sz="2000" dirty="0"/>
              <a:t>is used here with Adam optimizer</a:t>
            </a:r>
            <a:r>
              <a:rPr lang="en-US" sz="2000" dirty="0" smtClean="0"/>
              <a:t>.</a:t>
            </a:r>
          </a:p>
          <a:p>
            <a:r>
              <a:rPr lang="en-US" sz="2000" dirty="0" smtClean="0"/>
              <a:t> </a:t>
            </a:r>
            <a:r>
              <a:rPr lang="en-US" sz="2000" b="1" dirty="0" smtClean="0"/>
              <a:t>Adam optimizer’s </a:t>
            </a:r>
            <a:r>
              <a:rPr lang="en-US" sz="2000" b="1" dirty="0"/>
              <a:t>learning rate </a:t>
            </a:r>
            <a:r>
              <a:rPr lang="en-US" sz="2000" dirty="0" smtClean="0"/>
              <a:t>is 4e</a:t>
            </a:r>
            <a:r>
              <a:rPr lang="en-US" sz="2000" dirty="0"/>
              <a:t>−4. There’s a </a:t>
            </a:r>
            <a:r>
              <a:rPr lang="en-US" sz="2000" b="1" dirty="0"/>
              <a:t>batch size of 128</a:t>
            </a:r>
            <a:r>
              <a:rPr lang="en-US" sz="2000" dirty="0" smtClean="0"/>
              <a:t>.</a:t>
            </a:r>
          </a:p>
          <a:p>
            <a:r>
              <a:rPr lang="en-US" sz="2000" dirty="0" smtClean="0"/>
              <a:t>It </a:t>
            </a:r>
            <a:r>
              <a:rPr lang="en-US" sz="2000" dirty="0"/>
              <a:t>takes approximately </a:t>
            </a:r>
            <a:r>
              <a:rPr lang="en-US" sz="2000" b="1" dirty="0"/>
              <a:t>14 hours and 15 epochs </a:t>
            </a:r>
            <a:r>
              <a:rPr lang="en-US" sz="2000" dirty="0"/>
              <a:t>to train </a:t>
            </a:r>
            <a:r>
              <a:rPr lang="en-US" sz="2000" dirty="0" smtClean="0"/>
              <a:t>our model </a:t>
            </a:r>
            <a:r>
              <a:rPr lang="en-US" sz="2000" dirty="0"/>
              <a:t>cluster of </a:t>
            </a:r>
            <a:r>
              <a:rPr lang="en-US" sz="2000" b="1" dirty="0"/>
              <a:t>8 GPU Nvidia GTX 1080</a:t>
            </a:r>
            <a:r>
              <a:rPr lang="en-US" sz="2000" dirty="0"/>
              <a:t>. </a:t>
            </a:r>
            <a:endParaRPr lang="en-US" sz="1800" dirty="0" smtClean="0"/>
          </a:p>
          <a:p>
            <a:r>
              <a:rPr lang="en-US" sz="2000" dirty="0" smtClean="0"/>
              <a:t>It </a:t>
            </a:r>
            <a:r>
              <a:rPr lang="en-US" sz="2000" dirty="0"/>
              <a:t>takes </a:t>
            </a:r>
            <a:r>
              <a:rPr lang="en-US" sz="2000" dirty="0" smtClean="0"/>
              <a:t>roughly </a:t>
            </a:r>
            <a:r>
              <a:rPr lang="en-US" sz="2000" b="1" dirty="0" smtClean="0"/>
              <a:t>20 </a:t>
            </a:r>
            <a:r>
              <a:rPr lang="en-US" sz="2000" b="1" dirty="0"/>
              <a:t>to 30 </a:t>
            </a:r>
            <a:r>
              <a:rPr lang="en-US" sz="2000" dirty="0"/>
              <a:t>seconds to generate a caption for an </a:t>
            </a:r>
            <a:r>
              <a:rPr lang="en-US" sz="2000" dirty="0" smtClean="0"/>
              <a:t>image.</a:t>
            </a:r>
            <a:endParaRPr lang="en-US" sz="2000" dirty="0"/>
          </a:p>
        </p:txBody>
      </p:sp>
    </p:spTree>
    <p:extLst>
      <p:ext uri="{BB962C8B-B14F-4D97-AF65-F5344CB8AC3E}">
        <p14:creationId xmlns:p14="http://schemas.microsoft.com/office/powerpoint/2010/main" val="1093521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172" y="990600"/>
            <a:ext cx="8391525" cy="4431983"/>
          </a:xfrm>
          <a:prstGeom prst="rect">
            <a:avLst/>
          </a:prstGeom>
        </p:spPr>
        <p:txBody>
          <a:bodyPr wrap="square">
            <a:spAutoFit/>
          </a:bodyPr>
          <a:lstStyle/>
          <a:p>
            <a:pPr algn="ctr">
              <a:lnSpc>
                <a:spcPct val="150000"/>
              </a:lnSpc>
            </a:pPr>
            <a:r>
              <a:rPr lang="en-US" sz="3200" b="1" dirty="0" smtClean="0">
                <a:solidFill>
                  <a:schemeClr val="accent5">
                    <a:lumMod val="50000"/>
                  </a:schemeClr>
                </a:solidFill>
                <a:latin typeface="Candara" panose="020E0502030303020204" pitchFamily="34" charset="0"/>
              </a:rPr>
              <a:t>BRIEF REVIEW</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 extracted the features from image using </a:t>
            </a:r>
            <a:r>
              <a:rPr lang="en-US" sz="2000" dirty="0">
                <a:latin typeface="Times New Roman" panose="02020603050405020304" pitchFamily="18" charset="0"/>
                <a:cs typeface="Times New Roman" panose="02020603050405020304" pitchFamily="18" charset="0"/>
              </a:rPr>
              <a:t>pre-trained CNN </a:t>
            </a:r>
            <a:r>
              <a:rPr lang="en-US" sz="2000"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ResNet-34   </a:t>
            </a:r>
            <a:r>
              <a:rPr lang="en-US" sz="2000" dirty="0" smtClean="0">
                <a:latin typeface="Times New Roman" panose="02020603050405020304" pitchFamily="18" charset="0"/>
                <a:cs typeface="Times New Roman" panose="02020603050405020304" pitchFamily="18" charset="0"/>
              </a:rPr>
              <a:t>good image classification accuracy on </a:t>
            </a:r>
            <a:r>
              <a:rPr lang="en-US" sz="2000" b="1" dirty="0" smtClean="0">
                <a:latin typeface="Times New Roman" panose="02020603050405020304" pitchFamily="18" charset="0"/>
                <a:cs typeface="Times New Roman" panose="02020603050405020304" pitchFamily="18" charset="0"/>
              </a:rPr>
              <a:t>ImageNet</a:t>
            </a:r>
            <a:r>
              <a:rPr lang="en-US" sz="2000" dirty="0" smtClean="0">
                <a:latin typeface="Times New Roman" panose="02020603050405020304" pitchFamily="18" charset="0"/>
                <a:cs typeface="Times New Roman" panose="02020603050405020304" pitchFamily="18" charset="0"/>
              </a:rPr>
              <a:t> with </a:t>
            </a:r>
            <a:r>
              <a:rPr lang="en-US" sz="2000" b="1" dirty="0" smtClean="0">
                <a:latin typeface="Times New Roman" panose="02020603050405020304" pitchFamily="18" charset="0"/>
                <a:cs typeface="Times New Roman" panose="02020603050405020304" pitchFamily="18" charset="0"/>
              </a:rPr>
              <a:t>orthogonality</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enforced</a:t>
            </a:r>
            <a:r>
              <a:rPr lang="en-US" sz="2000" dirty="0" smtClean="0">
                <a:latin typeface="Times New Roman" panose="02020603050405020304" pitchFamily="18" charset="0"/>
                <a:cs typeface="Times New Roman" panose="02020603050405020304" pitchFamily="18" charset="0"/>
              </a:rPr>
              <a:t> as proposed </a:t>
            </a:r>
            <a:r>
              <a:rPr lang="en-US" sz="2000" dirty="0">
                <a:latin typeface="Times New Roman" panose="02020603050405020304" pitchFamily="18" charset="0"/>
                <a:cs typeface="Times New Roman" panose="02020603050405020304" pitchFamily="18" charset="0"/>
              </a:rPr>
              <a:t>in the </a:t>
            </a:r>
            <a:r>
              <a:rPr lang="en-US" sz="2000" dirty="0" smtClean="0">
                <a:latin typeface="Times New Roman" panose="02020603050405020304" pitchFamily="18" charset="0"/>
                <a:cs typeface="Times New Roman" panose="02020603050405020304" pitchFamily="18" charset="0"/>
              </a:rPr>
              <a:t>paper </a:t>
            </a:r>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(Novelity).</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 have used unidirectional RNN like </a:t>
            </a:r>
            <a:r>
              <a:rPr lang="en-US" sz="2000" b="1" dirty="0" smtClean="0">
                <a:latin typeface="Times New Roman" panose="02020603050405020304" pitchFamily="18" charset="0"/>
                <a:cs typeface="Times New Roman" panose="02020603050405020304" pitchFamily="18" charset="0"/>
              </a:rPr>
              <a:t>GRU(Gated Recurrent unit) </a:t>
            </a:r>
            <a:r>
              <a:rPr lang="en-US" sz="2000" dirty="0" smtClean="0">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the decoder side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have used </a:t>
            </a:r>
            <a:r>
              <a:rPr lang="en-US" sz="2000" b="1" dirty="0" smtClean="0">
                <a:latin typeface="Times New Roman" panose="02020603050405020304" pitchFamily="18" charset="0"/>
                <a:cs typeface="Times New Roman" panose="02020603050405020304" pitchFamily="18" charset="0"/>
              </a:rPr>
              <a:t>Bahdanau attention </a:t>
            </a:r>
            <a:r>
              <a:rPr lang="en-US" sz="2000" dirty="0" smtClean="0">
                <a:latin typeface="Times New Roman" panose="02020603050405020304" pitchFamily="18" charset="0"/>
                <a:cs typeface="Times New Roman" panose="02020603050405020304" pitchFamily="18" charset="0"/>
              </a:rPr>
              <a:t>as attention mechanism here.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472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152400" y="55550"/>
            <a:ext cx="8520600" cy="763600"/>
          </a:xfrm>
          <a:prstGeom prst="rect">
            <a:avLst/>
          </a:prstGeom>
        </p:spPr>
        <p:txBody>
          <a:bodyPr spcFirstLastPara="1" vert="horz" wrap="square" lIns="121900" tIns="121900" rIns="121900" bIns="121900" rtlCol="0" anchor="t" anchorCtr="0">
            <a:noAutofit/>
          </a:bodyPr>
          <a:lstStyle/>
          <a:p>
            <a:pPr algn="ctr"/>
            <a:r>
              <a:rPr lang="en" sz="3200" b="1" dirty="0" smtClean="0"/>
              <a:t>Output</a:t>
            </a:r>
            <a:endParaRPr sz="3200" b="1" dirty="0"/>
          </a:p>
        </p:txBody>
      </p:sp>
      <p:sp>
        <p:nvSpPr>
          <p:cNvPr id="98" name="Google Shape;98;p19"/>
          <p:cNvSpPr txBox="1"/>
          <p:nvPr/>
        </p:nvSpPr>
        <p:spPr>
          <a:xfrm>
            <a:off x="3404700" y="6496300"/>
            <a:ext cx="4890300" cy="760800"/>
          </a:xfrm>
          <a:prstGeom prst="rect">
            <a:avLst/>
          </a:prstGeom>
          <a:noFill/>
          <a:ln>
            <a:noFill/>
          </a:ln>
        </p:spPr>
        <p:txBody>
          <a:bodyPr spcFirstLastPara="1" wrap="square" lIns="121900" tIns="121900" rIns="121900" bIns="121900" anchor="t" anchorCtr="0">
            <a:noAutofit/>
          </a:bodyPr>
          <a:lstStyle/>
          <a:p>
            <a:endParaRPr sz="2400">
              <a:latin typeface="Proxima Nova"/>
              <a:ea typeface="Proxima Nova"/>
              <a:cs typeface="Proxima Nova"/>
              <a:sym typeface="Proxima Nova"/>
            </a:endParaRPr>
          </a:p>
        </p:txBody>
      </p:sp>
      <p:sp>
        <p:nvSpPr>
          <p:cNvPr id="99" name="Google Shape;99;p19"/>
          <p:cNvSpPr txBox="1"/>
          <p:nvPr/>
        </p:nvSpPr>
        <p:spPr>
          <a:xfrm>
            <a:off x="228600" y="5791200"/>
            <a:ext cx="8229600" cy="990600"/>
          </a:xfrm>
          <a:prstGeom prst="rect">
            <a:avLst/>
          </a:prstGeom>
          <a:noFill/>
          <a:ln>
            <a:noFill/>
          </a:ln>
        </p:spPr>
        <p:txBody>
          <a:bodyPr spcFirstLastPara="1" wrap="square" lIns="121900" tIns="121900" rIns="121900" bIns="121900" anchor="t" anchorCtr="0">
            <a:noAutofit/>
          </a:bodyPr>
          <a:lstStyle/>
          <a:p>
            <a:r>
              <a:rPr lang="en-US" dirty="0"/>
              <a:t>Generated captions by the proposed method on test images, here I, II and III represent: (I)- Generated caption in Hindi, (II)-Gloss annotation, (III)-</a:t>
            </a:r>
          </a:p>
          <a:p>
            <a:r>
              <a:rPr lang="en-US" dirty="0"/>
              <a:t>Transliteration</a:t>
            </a:r>
            <a:endParaRPr b="1" dirty="0">
              <a:latin typeface="Proxima Nova"/>
              <a:ea typeface="Proxima Nova"/>
              <a:cs typeface="Proxima Nova"/>
              <a:sym typeface="Proxima Nov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62000"/>
            <a:ext cx="7454124" cy="4879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7907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20600" cy="763600"/>
          </a:xfrm>
        </p:spPr>
        <p:txBody>
          <a:bodyPr/>
          <a:lstStyle/>
          <a:p>
            <a:pPr algn="ctr"/>
            <a:r>
              <a:rPr lang="en-US" b="1" dirty="0" smtClean="0"/>
              <a:t>Previous work </a:t>
            </a:r>
            <a:endParaRPr lang="en-US" b="1" dirty="0"/>
          </a:p>
        </p:txBody>
      </p:sp>
      <p:sp>
        <p:nvSpPr>
          <p:cNvPr id="3" name="Text Placeholder 2"/>
          <p:cNvSpPr>
            <a:spLocks noGrp="1"/>
          </p:cNvSpPr>
          <p:nvPr>
            <p:ph type="body" idx="1"/>
          </p:nvPr>
        </p:nvSpPr>
        <p:spPr>
          <a:xfrm>
            <a:off x="304800" y="838200"/>
            <a:ext cx="8520600" cy="6705600"/>
          </a:xfrm>
        </p:spPr>
        <p:txBody>
          <a:bodyPr/>
          <a:lstStyle/>
          <a:p>
            <a:r>
              <a:rPr lang="en-US" sz="2000" dirty="0" smtClean="0"/>
              <a:t>To </a:t>
            </a:r>
            <a:r>
              <a:rPr lang="en-US" sz="2000" dirty="0"/>
              <a:t>the best of our knowledge, the following </a:t>
            </a:r>
            <a:r>
              <a:rPr lang="en-US" sz="2000" dirty="0" smtClean="0"/>
              <a:t>previous works </a:t>
            </a:r>
            <a:r>
              <a:rPr lang="en-US" sz="2000" dirty="0"/>
              <a:t>have</a:t>
            </a:r>
          </a:p>
          <a:p>
            <a:pPr marL="114300" indent="0">
              <a:buNone/>
            </a:pPr>
            <a:r>
              <a:rPr lang="en-US" sz="2000" dirty="0"/>
              <a:t>been done for image captioning in the Hindi language</a:t>
            </a:r>
            <a:r>
              <a:rPr lang="en-US" sz="2000" dirty="0" smtClean="0"/>
              <a:t>:</a:t>
            </a:r>
          </a:p>
          <a:p>
            <a:pPr marL="114300" indent="0">
              <a:buNone/>
            </a:pPr>
            <a:endParaRPr lang="en-US" sz="2000" dirty="0"/>
          </a:p>
          <a:p>
            <a:r>
              <a:rPr lang="en-US" sz="2000" dirty="0"/>
              <a:t> </a:t>
            </a:r>
            <a:r>
              <a:rPr lang="en-US" sz="2000" b="1" dirty="0"/>
              <a:t>Dhir et al. [</a:t>
            </a:r>
            <a:r>
              <a:rPr lang="en-US" sz="2000" b="1" dirty="0" smtClean="0"/>
              <a:t>1] </a:t>
            </a:r>
            <a:r>
              <a:rPr lang="en-US" sz="2000" dirty="0"/>
              <a:t>had used encoder-decoder based </a:t>
            </a:r>
            <a:r>
              <a:rPr lang="en-US" sz="2000" dirty="0" smtClean="0"/>
              <a:t>architecture for </a:t>
            </a:r>
            <a:r>
              <a:rPr lang="en-US" sz="2000" dirty="0"/>
              <a:t>Hindi image captioning, where they had </a:t>
            </a:r>
            <a:r>
              <a:rPr lang="en-US" sz="2000" dirty="0" smtClean="0"/>
              <a:t>used RESNET 101 </a:t>
            </a:r>
            <a:r>
              <a:rPr lang="en-US" sz="2000" dirty="0"/>
              <a:t>and GRU </a:t>
            </a:r>
            <a:r>
              <a:rPr lang="en-US" sz="2000" dirty="0" smtClean="0"/>
              <a:t>as </a:t>
            </a:r>
            <a:r>
              <a:rPr lang="en-US" sz="2000" dirty="0"/>
              <a:t>encoder and </a:t>
            </a:r>
            <a:r>
              <a:rPr lang="en-US" sz="2000" dirty="0" smtClean="0"/>
              <a:t>decoder, respectively.</a:t>
            </a:r>
          </a:p>
          <a:p>
            <a:endParaRPr lang="en-US" sz="2000" dirty="0"/>
          </a:p>
          <a:p>
            <a:r>
              <a:rPr lang="en-US" sz="2000" dirty="0"/>
              <a:t> </a:t>
            </a:r>
            <a:r>
              <a:rPr lang="en-US" sz="2000" b="1" dirty="0"/>
              <a:t>Mishra et al. </a:t>
            </a:r>
            <a:r>
              <a:rPr lang="en-US" sz="2000" b="1" dirty="0" smtClean="0"/>
              <a:t>[</a:t>
            </a:r>
            <a:r>
              <a:rPr lang="en-US" sz="2000" b="1" dirty="0"/>
              <a:t>2</a:t>
            </a:r>
            <a:r>
              <a:rPr lang="en-US" sz="2000" b="1" dirty="0" smtClean="0"/>
              <a:t>] </a:t>
            </a:r>
            <a:r>
              <a:rPr lang="en-US" sz="2000" dirty="0"/>
              <a:t>had proposed a transformer-based </a:t>
            </a:r>
            <a:r>
              <a:rPr lang="en-US" sz="2000" dirty="0" smtClean="0"/>
              <a:t>architecture where </a:t>
            </a:r>
            <a:r>
              <a:rPr lang="en-US" sz="2000" dirty="0"/>
              <a:t>they had used transformer-based </a:t>
            </a:r>
            <a:r>
              <a:rPr lang="en-US" sz="2000" dirty="0" smtClean="0"/>
              <a:t>decoder for </a:t>
            </a:r>
            <a:r>
              <a:rPr lang="en-US" sz="2000" dirty="0"/>
              <a:t>language modeling</a:t>
            </a:r>
            <a:r>
              <a:rPr lang="en-US" sz="2000" dirty="0" smtClean="0"/>
              <a:t>.</a:t>
            </a:r>
          </a:p>
          <a:p>
            <a:endParaRPr lang="en-US" sz="2000" dirty="0"/>
          </a:p>
          <a:p>
            <a:r>
              <a:rPr lang="en-US" sz="2000" dirty="0"/>
              <a:t> </a:t>
            </a:r>
            <a:r>
              <a:rPr lang="en-US" sz="2000" b="1" dirty="0"/>
              <a:t>Mishra et al. </a:t>
            </a:r>
            <a:r>
              <a:rPr lang="en-US" sz="2000" b="1" dirty="0" smtClean="0"/>
              <a:t>[</a:t>
            </a:r>
            <a:r>
              <a:rPr lang="en-US" sz="2000" b="1" dirty="0"/>
              <a:t>3</a:t>
            </a:r>
            <a:r>
              <a:rPr lang="en-US" sz="2000" b="1" dirty="0" smtClean="0"/>
              <a:t>] </a:t>
            </a:r>
            <a:r>
              <a:rPr lang="en-US" sz="2000" dirty="0"/>
              <a:t>had explored different </a:t>
            </a:r>
            <a:r>
              <a:rPr lang="en-US" sz="2000" dirty="0" smtClean="0"/>
              <a:t>encoder decoder</a:t>
            </a:r>
            <a:r>
              <a:rPr lang="en-US" sz="2000" dirty="0"/>
              <a:t> </a:t>
            </a:r>
            <a:r>
              <a:rPr lang="en-US" sz="2000" dirty="0" smtClean="0"/>
              <a:t>architectures </a:t>
            </a:r>
            <a:r>
              <a:rPr lang="en-US" sz="2000" dirty="0"/>
              <a:t>with different attention </a:t>
            </a:r>
            <a:r>
              <a:rPr lang="en-US" sz="2000" dirty="0" smtClean="0"/>
              <a:t>mechanisms for </a:t>
            </a:r>
            <a:r>
              <a:rPr lang="en-US" sz="2000" dirty="0"/>
              <a:t>Hindi image captioning</a:t>
            </a:r>
            <a:r>
              <a:rPr lang="en-US" sz="2000" dirty="0" smtClean="0"/>
              <a:t>.</a:t>
            </a:r>
          </a:p>
          <a:p>
            <a:endParaRPr lang="en-US" sz="2000" dirty="0"/>
          </a:p>
          <a:p>
            <a:r>
              <a:rPr lang="en-US" sz="2000" dirty="0"/>
              <a:t>Therefore, we have compared our approach with </a:t>
            </a:r>
            <a:r>
              <a:rPr lang="en-US" sz="2000" dirty="0" smtClean="0"/>
              <a:t>these methods</a:t>
            </a:r>
            <a:r>
              <a:rPr lang="en-US" sz="2000" dirty="0"/>
              <a:t>.</a:t>
            </a:r>
          </a:p>
        </p:txBody>
      </p:sp>
    </p:spTree>
    <p:extLst>
      <p:ext uri="{BB962C8B-B14F-4D97-AF65-F5344CB8AC3E}">
        <p14:creationId xmlns:p14="http://schemas.microsoft.com/office/powerpoint/2010/main" val="4129658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txBox="1">
            <a:spLocks noGrp="1"/>
          </p:cNvSpPr>
          <p:nvPr>
            <p:ph type="body" idx="1"/>
          </p:nvPr>
        </p:nvSpPr>
        <p:spPr>
          <a:xfrm>
            <a:off x="166200" y="762000"/>
            <a:ext cx="8520600" cy="1968567"/>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dirty="0" smtClean="0"/>
          </a:p>
          <a:p>
            <a:pPr marL="457200" lvl="0" indent="-342900" algn="l" rtl="0">
              <a:spcBef>
                <a:spcPts val="0"/>
              </a:spcBef>
              <a:spcAft>
                <a:spcPts val="0"/>
              </a:spcAft>
              <a:buSzPts val="1800"/>
              <a:buChar char="❖"/>
            </a:pPr>
            <a:endParaRPr dirty="0"/>
          </a:p>
        </p:txBody>
      </p:sp>
      <p:sp>
        <p:nvSpPr>
          <p:cNvPr id="2" name="Rectangle 1"/>
          <p:cNvSpPr/>
          <p:nvPr/>
        </p:nvSpPr>
        <p:spPr>
          <a:xfrm>
            <a:off x="1700746" y="333375"/>
            <a:ext cx="5437707" cy="584775"/>
          </a:xfrm>
          <a:prstGeom prst="rect">
            <a:avLst/>
          </a:prstGeom>
        </p:spPr>
        <p:txBody>
          <a:bodyPr wrap="none">
            <a:spAutoFit/>
          </a:bodyPr>
          <a:lstStyle/>
          <a:p>
            <a:pPr algn="ctr"/>
            <a:r>
              <a:rPr lang="en" sz="3200" b="1" dirty="0" smtClean="0">
                <a:solidFill>
                  <a:schemeClr val="accent5">
                    <a:lumMod val="50000"/>
                  </a:schemeClr>
                </a:solidFill>
              </a:rPr>
              <a:t>PROBLEM DEFINITION</a:t>
            </a:r>
            <a:endParaRPr lang="en-US" sz="3200" dirty="0">
              <a:solidFill>
                <a:schemeClr val="accent5">
                  <a:lumMod val="50000"/>
                </a:schemeClr>
              </a:solidFill>
            </a:endParaRPr>
          </a:p>
        </p:txBody>
      </p:sp>
      <p:sp>
        <p:nvSpPr>
          <p:cNvPr id="3" name="Rectangle 2"/>
          <p:cNvSpPr/>
          <p:nvPr/>
        </p:nvSpPr>
        <p:spPr>
          <a:xfrm>
            <a:off x="266700" y="1371600"/>
            <a:ext cx="8305800" cy="5016758"/>
          </a:xfrm>
          <a:prstGeom prst="rect">
            <a:avLst/>
          </a:prstGeom>
        </p:spPr>
        <p:txBody>
          <a:bodyPr wrap="square">
            <a:spAutoFit/>
          </a:bodyPr>
          <a:lstStyle/>
          <a:p>
            <a:pPr marL="457200" lvl="0" indent="-342900" algn="just">
              <a:buSzPts val="1800"/>
              <a:buChar char="●"/>
            </a:pPr>
            <a:r>
              <a:rPr lang="en-US" sz="2000" b="1" dirty="0"/>
              <a:t>Image captioning</a:t>
            </a:r>
            <a:r>
              <a:rPr lang="en-US" sz="2000" dirty="0"/>
              <a:t> refers to the process of </a:t>
            </a:r>
            <a:r>
              <a:rPr lang="en-US" sz="2000" b="1" dirty="0"/>
              <a:t>generating a textual description</a:t>
            </a:r>
            <a:r>
              <a:rPr lang="en-US" sz="2000" dirty="0"/>
              <a:t> for an image which defines the object and activity within the image. </a:t>
            </a:r>
            <a:endParaRPr lang="en-US" sz="2000" dirty="0" smtClean="0"/>
          </a:p>
          <a:p>
            <a:pPr marL="114300" lvl="0" algn="just">
              <a:buSzPts val="1800"/>
            </a:pPr>
            <a:endParaRPr lang="en-US" sz="2000" dirty="0" smtClean="0"/>
          </a:p>
          <a:p>
            <a:pPr marL="457200" lvl="0" indent="-342900" algn="just">
              <a:buSzPts val="1800"/>
              <a:buChar char="●"/>
            </a:pPr>
            <a:r>
              <a:rPr lang="en-US" sz="2000" b="1" dirty="0" smtClean="0"/>
              <a:t>Why Hindi </a:t>
            </a:r>
            <a:r>
              <a:rPr lang="en-US" sz="2000" dirty="0" smtClean="0"/>
              <a:t>?</a:t>
            </a:r>
          </a:p>
          <a:p>
            <a:pPr marL="114300" lvl="0" algn="just">
              <a:buSzPts val="1800"/>
            </a:pPr>
            <a:endParaRPr lang="en-US" sz="2000" dirty="0" smtClean="0"/>
          </a:p>
          <a:p>
            <a:pPr marL="457200" lvl="0" indent="-342900" algn="just">
              <a:buSzPts val="1800"/>
              <a:buChar char="●"/>
            </a:pPr>
            <a:r>
              <a:rPr lang="en-US" sz="2000" dirty="0" smtClean="0"/>
              <a:t>Because it can be </a:t>
            </a:r>
            <a:r>
              <a:rPr lang="en-US" sz="2000" i="1" dirty="0" smtClean="0"/>
              <a:t>useful for people </a:t>
            </a:r>
            <a:r>
              <a:rPr lang="en-US" sz="2000" dirty="0" smtClean="0"/>
              <a:t>who are not able to read </a:t>
            </a:r>
            <a:r>
              <a:rPr lang="en-US" sz="2000" b="1" dirty="0" smtClean="0"/>
              <a:t>English text</a:t>
            </a:r>
            <a:r>
              <a:rPr lang="en-US" sz="2000" dirty="0" smtClean="0"/>
              <a:t>. </a:t>
            </a:r>
          </a:p>
          <a:p>
            <a:pPr marL="114300" lvl="0" algn="just">
              <a:buSzPts val="1800"/>
            </a:pPr>
            <a:endParaRPr lang="en-US" sz="2000" dirty="0"/>
          </a:p>
          <a:p>
            <a:pPr marL="457200" lvl="0" indent="-342900" algn="just">
              <a:buSzPts val="1800"/>
              <a:buChar char="●"/>
            </a:pPr>
            <a:r>
              <a:rPr lang="en-US" sz="2000" dirty="0" smtClean="0"/>
              <a:t>It </a:t>
            </a:r>
            <a:r>
              <a:rPr lang="en-US" sz="2000" dirty="0"/>
              <a:t>is one of the most </a:t>
            </a:r>
            <a:r>
              <a:rPr lang="en-US" sz="2000" dirty="0" smtClean="0"/>
              <a:t>ancient languages </a:t>
            </a:r>
            <a:r>
              <a:rPr lang="en-US" sz="2000" dirty="0"/>
              <a:t>in the world and is spoken in South Asia </a:t>
            </a:r>
            <a:r>
              <a:rPr lang="en-US" sz="2000" dirty="0" smtClean="0"/>
              <a:t>and India</a:t>
            </a:r>
            <a:r>
              <a:rPr lang="en-US" sz="2000" dirty="0"/>
              <a:t>. Hindi, which has evolved from the Sanskrit </a:t>
            </a:r>
            <a:r>
              <a:rPr lang="en-US" sz="2000" dirty="0" smtClean="0"/>
              <a:t>language, </a:t>
            </a:r>
            <a:r>
              <a:rPr lang="en-US" sz="2000" dirty="0"/>
              <a:t>is the </a:t>
            </a:r>
            <a:r>
              <a:rPr lang="en-US" sz="2000" b="1" dirty="0"/>
              <a:t>fourth</a:t>
            </a:r>
            <a:r>
              <a:rPr lang="en-US" sz="2000" dirty="0"/>
              <a:t> most spoken language in the </a:t>
            </a:r>
            <a:r>
              <a:rPr lang="en-US" sz="2000" dirty="0" smtClean="0"/>
              <a:t>world.</a:t>
            </a:r>
          </a:p>
          <a:p>
            <a:pPr marL="114300" lvl="0" algn="just">
              <a:buSzPts val="1800"/>
            </a:pPr>
            <a:endParaRPr lang="en-US" sz="2000" dirty="0" smtClean="0"/>
          </a:p>
          <a:p>
            <a:pPr marL="457200" lvl="0" indent="-342900" algn="just">
              <a:buSzPts val="1800"/>
              <a:buChar char="●"/>
            </a:pPr>
            <a:r>
              <a:rPr lang="en-US" sz="2000" dirty="0" smtClean="0"/>
              <a:t>The </a:t>
            </a:r>
            <a:r>
              <a:rPr lang="en-US" sz="2000" b="1" dirty="0" smtClean="0"/>
              <a:t>captions</a:t>
            </a:r>
            <a:r>
              <a:rPr lang="en-US" sz="2000" dirty="0"/>
              <a:t> </a:t>
            </a:r>
            <a:r>
              <a:rPr lang="en-US" sz="2000" b="1" dirty="0"/>
              <a:t>can</a:t>
            </a:r>
            <a:r>
              <a:rPr lang="en-US" sz="2000" dirty="0"/>
              <a:t> be read out loud to give </a:t>
            </a:r>
            <a:r>
              <a:rPr lang="en-US" sz="2000" b="1" dirty="0"/>
              <a:t>visually impaired</a:t>
            </a:r>
            <a:r>
              <a:rPr lang="en-US" sz="2000" dirty="0"/>
              <a:t> people a better understanding of their surroundings</a:t>
            </a:r>
            <a:endParaRPr lang="en-US" sz="2000" dirty="0" smtClean="0"/>
          </a:p>
        </p:txBody>
      </p:sp>
    </p:spTree>
    <p:extLst>
      <p:ext uri="{BB962C8B-B14F-4D97-AF65-F5344CB8AC3E}">
        <p14:creationId xmlns:p14="http://schemas.microsoft.com/office/powerpoint/2010/main" val="590204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81971"/>
            <a:ext cx="5848350" cy="584775"/>
          </a:xfrm>
          <a:prstGeom prst="rect">
            <a:avLst/>
          </a:prstGeom>
          <a:noFill/>
        </p:spPr>
        <p:txBody>
          <a:bodyPr wrap="square" rtlCol="0">
            <a:spAutoFit/>
          </a:bodyPr>
          <a:lstStyle/>
          <a:p>
            <a:pPr algn="ctr"/>
            <a:r>
              <a:rPr lang="en-US" sz="3200" b="1" dirty="0" smtClean="0">
                <a:solidFill>
                  <a:schemeClr val="accent5">
                    <a:lumMod val="50000"/>
                  </a:schemeClr>
                </a:solidFill>
              </a:rPr>
              <a:t>My Results Comparison</a:t>
            </a:r>
            <a:endParaRPr lang="en-US" sz="3200" b="1" dirty="0">
              <a:solidFill>
                <a:schemeClr val="accent5">
                  <a:lumMod val="50000"/>
                </a:schemeClr>
              </a:solidFill>
            </a:endParaRPr>
          </a:p>
        </p:txBody>
      </p:sp>
      <p:sp>
        <p:nvSpPr>
          <p:cNvPr id="6" name="Rectangle 5"/>
          <p:cNvSpPr/>
          <p:nvPr/>
        </p:nvSpPr>
        <p:spPr>
          <a:xfrm>
            <a:off x="247650" y="666746"/>
            <a:ext cx="7620000" cy="2339102"/>
          </a:xfrm>
          <a:prstGeom prst="rect">
            <a:avLst/>
          </a:prstGeom>
        </p:spPr>
        <p:txBody>
          <a:bodyPr wrap="square">
            <a:spAutoFit/>
          </a:bodyPr>
          <a:lstStyle/>
          <a:p>
            <a:r>
              <a:rPr lang="en-US" dirty="0"/>
              <a:t>These are the results for image captioning in the Hindi Language using orthogonality </a:t>
            </a:r>
            <a:r>
              <a:rPr lang="en-US" dirty="0" smtClean="0"/>
              <a:t>regularization </a:t>
            </a:r>
            <a:r>
              <a:rPr lang="en-US" dirty="0"/>
              <a:t>based CNN. </a:t>
            </a:r>
            <a:r>
              <a:rPr lang="en-US" dirty="0" smtClean="0"/>
              <a:t>The </a:t>
            </a:r>
            <a:r>
              <a:rPr lang="en-US" b="1" dirty="0"/>
              <a:t>Bilingual Evaluation Understudy Score, or BLEU </a:t>
            </a:r>
            <a:r>
              <a:rPr lang="en-US" dirty="0"/>
              <a:t>for short, is a metric for evaluating a generated </a:t>
            </a:r>
            <a:r>
              <a:rPr lang="en-US" dirty="0" smtClean="0"/>
              <a:t>sentence.</a:t>
            </a:r>
            <a:r>
              <a:rPr lang="en-US" dirty="0"/>
              <a:t> </a:t>
            </a:r>
            <a:endParaRPr lang="en-US" dirty="0" smtClean="0"/>
          </a:p>
          <a:p>
            <a:endParaRPr lang="en-US" sz="2000" dirty="0"/>
          </a:p>
          <a:p>
            <a:endParaRPr lang="en-US" dirty="0"/>
          </a:p>
          <a:p>
            <a:r>
              <a:rPr lang="en-US" dirty="0"/>
              <a:t/>
            </a:r>
            <a:br>
              <a:rPr lang="en-US"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12085689"/>
              </p:ext>
            </p:extLst>
          </p:nvPr>
        </p:nvGraphicFramePr>
        <p:xfrm>
          <a:off x="247650" y="1981200"/>
          <a:ext cx="8439150" cy="4726025"/>
        </p:xfrm>
        <a:graphic>
          <a:graphicData uri="http://schemas.openxmlformats.org/drawingml/2006/table">
            <a:tbl>
              <a:tblPr firstRow="1" bandRow="1">
                <a:tableStyleId>{5C22544A-7EE6-4342-B048-85BDC9FD1C3A}</a:tableStyleId>
              </a:tblPr>
              <a:tblGrid>
                <a:gridCol w="1687830"/>
                <a:gridCol w="1687830"/>
                <a:gridCol w="1687830"/>
                <a:gridCol w="1687830"/>
                <a:gridCol w="1687830"/>
              </a:tblGrid>
              <a:tr h="427256">
                <a:tc>
                  <a:txBody>
                    <a:bodyPr/>
                    <a:lstStyle/>
                    <a:p>
                      <a:r>
                        <a:rPr lang="en-US" sz="1400" dirty="0" smtClean="0"/>
                        <a:t>Model</a:t>
                      </a:r>
                      <a:endParaRPr lang="en-US" sz="1400" dirty="0"/>
                    </a:p>
                  </a:txBody>
                  <a:tcPr/>
                </a:tc>
                <a:tc>
                  <a:txBody>
                    <a:bodyPr/>
                    <a:lstStyle/>
                    <a:p>
                      <a:r>
                        <a:rPr lang="en-US" sz="1400" dirty="0" smtClean="0"/>
                        <a:t>BLEU-1</a:t>
                      </a:r>
                      <a:endParaRPr lang="en-US" sz="1400" dirty="0"/>
                    </a:p>
                  </a:txBody>
                  <a:tcPr/>
                </a:tc>
                <a:tc>
                  <a:txBody>
                    <a:bodyPr/>
                    <a:lstStyle/>
                    <a:p>
                      <a:r>
                        <a:rPr lang="en-US" sz="1400" dirty="0" smtClean="0"/>
                        <a:t>BLEU-2</a:t>
                      </a:r>
                      <a:endParaRPr lang="en-US" sz="1400" dirty="0"/>
                    </a:p>
                  </a:txBody>
                  <a:tcPr/>
                </a:tc>
                <a:tc>
                  <a:txBody>
                    <a:bodyPr/>
                    <a:lstStyle/>
                    <a:p>
                      <a:r>
                        <a:rPr lang="en-US" sz="1400" dirty="0" smtClean="0"/>
                        <a:t>BLEU-3</a:t>
                      </a:r>
                      <a:endParaRPr lang="en-US" sz="1400" dirty="0"/>
                    </a:p>
                  </a:txBody>
                  <a:tcPr/>
                </a:tc>
                <a:tc>
                  <a:txBody>
                    <a:bodyPr/>
                    <a:lstStyle/>
                    <a:p>
                      <a:r>
                        <a:rPr lang="en-US" sz="1400" dirty="0" smtClean="0"/>
                        <a:t>BLEU-4</a:t>
                      </a:r>
                      <a:endParaRPr lang="en-US" sz="1400" dirty="0"/>
                    </a:p>
                  </a:txBody>
                  <a:tcPr/>
                </a:tc>
              </a:tr>
              <a:tr h="1155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OERN34 + Bahdanau</a:t>
                      </a:r>
                      <a:r>
                        <a:rPr lang="en-US" sz="1400" b="1" baseline="0" dirty="0" smtClean="0"/>
                        <a:t> </a:t>
                      </a:r>
                      <a:r>
                        <a:rPr lang="en-US" sz="1400" b="1" dirty="0" smtClean="0"/>
                        <a:t>attention with GRU</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66.1387</a:t>
                      </a:r>
                    </a:p>
                  </a:txBody>
                  <a:tcPr/>
                </a:tc>
                <a:tc>
                  <a:txBody>
                    <a:bodyPr/>
                    <a:lstStyle/>
                    <a:p>
                      <a:r>
                        <a:rPr lang="en-US" sz="2000" b="1" dirty="0" smtClean="0"/>
                        <a:t>47.9718</a:t>
                      </a:r>
                      <a:endParaRPr lang="en-US" sz="2000" b="1" dirty="0"/>
                    </a:p>
                  </a:txBody>
                  <a:tcPr/>
                </a:tc>
                <a:tc>
                  <a:txBody>
                    <a:bodyPr/>
                    <a:lstStyle/>
                    <a:p>
                      <a:r>
                        <a:rPr lang="en-US" sz="2000" b="1" dirty="0" smtClean="0"/>
                        <a:t>33.4135</a:t>
                      </a:r>
                      <a:endParaRPr lang="en-US" sz="2000" b="1" dirty="0"/>
                    </a:p>
                  </a:txBody>
                  <a:tcPr/>
                </a:tc>
                <a:tc>
                  <a:txBody>
                    <a:bodyPr/>
                    <a:lstStyle/>
                    <a:p>
                      <a:r>
                        <a:rPr lang="en-US" sz="2000" b="1" dirty="0" smtClean="0"/>
                        <a:t>22.7287</a:t>
                      </a:r>
                      <a:endParaRPr lang="en-US" sz="2000" b="1" dirty="0"/>
                    </a:p>
                  </a:txBody>
                  <a:tcPr/>
                </a:tc>
              </a:tr>
              <a:tr h="10076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OERN34 + Adaptive</a:t>
                      </a:r>
                      <a:r>
                        <a:rPr lang="en-US" sz="1400" b="1" baseline="0" dirty="0" smtClean="0"/>
                        <a:t> </a:t>
                      </a:r>
                      <a:r>
                        <a:rPr lang="en-US" sz="1400" b="1" dirty="0" smtClean="0"/>
                        <a:t>attention with GRU</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66.9081</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47.9280</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32.2677</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21.2099</a:t>
                      </a:r>
                    </a:p>
                    <a:p>
                      <a:endParaRPr lang="en-US" sz="1600" dirty="0"/>
                    </a:p>
                  </a:txBody>
                  <a:tcPr/>
                </a:tc>
              </a:tr>
              <a:tr h="503315">
                <a:tc>
                  <a:txBody>
                    <a:bodyPr/>
                    <a:lstStyle/>
                    <a:p>
                      <a:r>
                        <a:rPr kumimoji="0" lang="en-US" sz="1400" b="0" i="0" u="none" strike="noStrike" kern="1200" baseline="0" dirty="0" smtClean="0">
                          <a:solidFill>
                            <a:schemeClr val="dk1"/>
                          </a:solidFill>
                          <a:latin typeface="+mn-lt"/>
                          <a:ea typeface="+mn-ea"/>
                          <a:cs typeface="+mn-cs"/>
                        </a:rPr>
                        <a:t>Mishra et al. [3] </a:t>
                      </a:r>
                      <a:r>
                        <a:rPr lang="en-US" sz="1400" b="0" dirty="0" smtClean="0"/>
                        <a:t>TALLIP</a:t>
                      </a:r>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67.0</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47.8</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31.9</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21.2</a:t>
                      </a:r>
                    </a:p>
                    <a:p>
                      <a:endParaRPr lang="en-US" sz="1400" dirty="0"/>
                    </a:p>
                  </a:txBody>
                  <a:tcPr/>
                </a:tc>
              </a:tr>
              <a:tr h="9178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baseline="0" dirty="0" smtClean="0">
                          <a:solidFill>
                            <a:schemeClr val="dk1"/>
                          </a:solidFill>
                          <a:latin typeface="+mn-lt"/>
                          <a:ea typeface="+mn-ea"/>
                          <a:cs typeface="+mn-cs"/>
                        </a:rPr>
                        <a:t>Mishra et al. [2] </a:t>
                      </a:r>
                      <a:r>
                        <a:rPr lang="en-US" sz="1400" b="0" dirty="0" smtClean="0"/>
                        <a:t>Transformer  Approach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62.9</a:t>
                      </a:r>
                    </a:p>
                    <a:p>
                      <a:endParaRPr lang="en-US" sz="1400" dirty="0"/>
                    </a:p>
                  </a:txBody>
                  <a:tcPr/>
                </a:tc>
                <a:tc>
                  <a:txBody>
                    <a:bodyPr/>
                    <a:lstStyle/>
                    <a:p>
                      <a:r>
                        <a:rPr lang="en-US" sz="1400" dirty="0" smtClean="0"/>
                        <a:t>43.3</a:t>
                      </a:r>
                      <a:endParaRPr lang="en-US" sz="1400" dirty="0"/>
                    </a:p>
                  </a:txBody>
                  <a:tcPr/>
                </a:tc>
                <a:tc>
                  <a:txBody>
                    <a:bodyPr/>
                    <a:lstStyle/>
                    <a:p>
                      <a:r>
                        <a:rPr lang="en-US" sz="1400" dirty="0" smtClean="0"/>
                        <a:t>29.1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19.0</a:t>
                      </a:r>
                    </a:p>
                    <a:p>
                      <a:endParaRPr lang="en-US" sz="1400" dirty="0"/>
                    </a:p>
                  </a:txBody>
                  <a:tcPr/>
                </a:tc>
              </a:tr>
              <a:tr h="503315">
                <a:tc>
                  <a:txBody>
                    <a:bodyPr/>
                    <a:lstStyle/>
                    <a:p>
                      <a:r>
                        <a:rPr kumimoji="0" lang="en-US" sz="1400" b="0" i="0" u="none" strike="noStrike" kern="1200" baseline="0" dirty="0" smtClean="0">
                          <a:solidFill>
                            <a:schemeClr val="dk1"/>
                          </a:solidFill>
                          <a:latin typeface="+mn-lt"/>
                          <a:ea typeface="+mn-ea"/>
                          <a:cs typeface="+mn-cs"/>
                        </a:rPr>
                        <a:t>Dhir et al.[1]</a:t>
                      </a:r>
                    </a:p>
                    <a:p>
                      <a:r>
                        <a:rPr lang="en-US" sz="1400" b="0" dirty="0" smtClean="0"/>
                        <a:t>CICling </a:t>
                      </a:r>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57.0</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39.1</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26.4</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17.3</a:t>
                      </a:r>
                    </a:p>
                    <a:p>
                      <a:endParaRPr lang="en-US" sz="1400" dirty="0"/>
                    </a:p>
                  </a:txBody>
                  <a:tcPr/>
                </a:tc>
              </a:tr>
            </a:tbl>
          </a:graphicData>
        </a:graphic>
      </p:graphicFrame>
    </p:spTree>
    <p:extLst>
      <p:ext uri="{BB962C8B-B14F-4D97-AF65-F5344CB8AC3E}">
        <p14:creationId xmlns:p14="http://schemas.microsoft.com/office/powerpoint/2010/main" val="2284405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75" y="-46038"/>
            <a:ext cx="7467600" cy="579438"/>
          </a:xfrm>
        </p:spPr>
        <p:txBody>
          <a:bodyPr/>
          <a:lstStyle/>
          <a:p>
            <a:pPr algn="ctr"/>
            <a:r>
              <a:rPr lang="en-US" sz="3200" b="1" dirty="0" smtClean="0"/>
              <a:t>Attention (Future Work) </a:t>
            </a:r>
            <a:endParaRPr lang="en-US" sz="3200" b="1" dirty="0"/>
          </a:p>
        </p:txBody>
      </p:sp>
      <p:sp>
        <p:nvSpPr>
          <p:cNvPr id="3" name="Content Placeholder 2"/>
          <p:cNvSpPr>
            <a:spLocks noGrp="1"/>
          </p:cNvSpPr>
          <p:nvPr>
            <p:ph sz="quarter" idx="1"/>
          </p:nvPr>
        </p:nvSpPr>
        <p:spPr>
          <a:xfrm>
            <a:off x="409575" y="1258907"/>
            <a:ext cx="7467600" cy="4873752"/>
          </a:xfrm>
        </p:spPr>
        <p:txBody>
          <a:bodyPr>
            <a:normAutofit/>
          </a:bodyPr>
          <a:lstStyle/>
          <a:p>
            <a:pPr algn="r">
              <a:lnSpc>
                <a:spcPct val="120000"/>
              </a:lnSpc>
            </a:pPr>
            <a:r>
              <a:rPr lang="en-US" sz="1800" dirty="0"/>
              <a:t>An attention module </a:t>
            </a:r>
            <a:r>
              <a:rPr lang="en-US" sz="1800" b="1" dirty="0"/>
              <a:t>fatt(Q;K; V ) </a:t>
            </a:r>
            <a:r>
              <a:rPr lang="en-US" sz="1800" dirty="0"/>
              <a:t>operates on </a:t>
            </a:r>
            <a:r>
              <a:rPr lang="en-US" sz="1800" dirty="0" smtClean="0"/>
              <a:t>some queries</a:t>
            </a:r>
            <a:r>
              <a:rPr lang="en-US" sz="1800" dirty="0"/>
              <a:t>, keys and values and generates some weighted </a:t>
            </a:r>
            <a:r>
              <a:rPr lang="en-US" sz="1800" dirty="0" smtClean="0"/>
              <a:t>average vectors </a:t>
            </a:r>
            <a:r>
              <a:rPr lang="en-US" sz="1800" dirty="0"/>
              <a:t>(denoted by Q</a:t>
            </a:r>
            <a:r>
              <a:rPr lang="en-US" sz="1800" dirty="0" smtClean="0"/>
              <a:t>, K</a:t>
            </a:r>
            <a:r>
              <a:rPr lang="en-US" sz="1800" dirty="0"/>
              <a:t>, V and </a:t>
            </a:r>
            <a:r>
              <a:rPr lang="en-US" sz="1800" dirty="0" smtClean="0"/>
              <a:t>^ </a:t>
            </a:r>
            <a:r>
              <a:rPr lang="en-US" sz="1800" dirty="0"/>
              <a:t>V respectively</a:t>
            </a:r>
            <a:r>
              <a:rPr lang="en-US" sz="1800" dirty="0" smtClean="0"/>
              <a:t>).</a:t>
            </a:r>
          </a:p>
          <a:p>
            <a:pPr algn="r">
              <a:lnSpc>
                <a:spcPct val="120000"/>
              </a:lnSpc>
            </a:pPr>
            <a:r>
              <a:rPr lang="en-US" sz="1800" dirty="0"/>
              <a:t>It first </a:t>
            </a:r>
            <a:r>
              <a:rPr lang="en-US" sz="1800" b="1" dirty="0"/>
              <a:t>measures the similarities between Q </a:t>
            </a:r>
            <a:r>
              <a:rPr lang="en-US" sz="1800" b="1" dirty="0" smtClean="0"/>
              <a:t>and K</a:t>
            </a:r>
            <a:r>
              <a:rPr lang="en-US" sz="1800" dirty="0" smtClean="0"/>
              <a:t> </a:t>
            </a:r>
            <a:r>
              <a:rPr lang="en-US" sz="1800" dirty="0"/>
              <a:t>and then uses the similarity scores to </a:t>
            </a:r>
            <a:r>
              <a:rPr lang="en-US" sz="1800" dirty="0" smtClean="0"/>
              <a:t>compute weighted </a:t>
            </a:r>
            <a:r>
              <a:rPr lang="en-US" sz="1800" dirty="0"/>
              <a:t>average vectors over </a:t>
            </a:r>
            <a:r>
              <a:rPr lang="en-US" sz="1800" dirty="0" smtClean="0"/>
              <a:t>V.</a:t>
            </a:r>
          </a:p>
        </p:txBody>
      </p:sp>
      <p:sp>
        <p:nvSpPr>
          <p:cNvPr id="4" name="TextBox 3"/>
          <p:cNvSpPr txBox="1"/>
          <p:nvPr/>
        </p:nvSpPr>
        <p:spPr>
          <a:xfrm>
            <a:off x="409575" y="304800"/>
            <a:ext cx="7696200" cy="954107"/>
          </a:xfrm>
          <a:prstGeom prst="rect">
            <a:avLst/>
          </a:prstGeom>
          <a:noFill/>
        </p:spPr>
        <p:txBody>
          <a:bodyPr wrap="square" rtlCol="0">
            <a:spAutoFit/>
          </a:bodyPr>
          <a:lstStyle/>
          <a:p>
            <a:pPr algn="ctr"/>
            <a:endParaRPr lang="de-DE" sz="1400" dirty="0"/>
          </a:p>
          <a:p>
            <a:pPr algn="ctr"/>
            <a:r>
              <a:rPr lang="en-US" sz="1400" dirty="0" smtClean="0">
                <a:solidFill>
                  <a:schemeClr val="accent1">
                    <a:lumMod val="50000"/>
                  </a:schemeClr>
                </a:solidFill>
              </a:rPr>
              <a:t>School </a:t>
            </a:r>
            <a:r>
              <a:rPr lang="en-US" sz="1400" dirty="0">
                <a:solidFill>
                  <a:schemeClr val="accent1">
                    <a:lumMod val="50000"/>
                  </a:schemeClr>
                </a:solidFill>
              </a:rPr>
              <a:t>of Electronic and Computer Engineering, Peking </a:t>
            </a:r>
            <a:r>
              <a:rPr lang="en-US" sz="1400" dirty="0" smtClean="0">
                <a:solidFill>
                  <a:schemeClr val="accent1">
                    <a:lumMod val="50000"/>
                  </a:schemeClr>
                </a:solidFill>
              </a:rPr>
              <a:t>University</a:t>
            </a:r>
            <a:endParaRPr lang="en-US" sz="1400" dirty="0">
              <a:solidFill>
                <a:schemeClr val="accent1">
                  <a:lumMod val="50000"/>
                </a:schemeClr>
              </a:solidFill>
            </a:endParaRPr>
          </a:p>
          <a:p>
            <a:pPr algn="ctr"/>
            <a:r>
              <a:rPr lang="en-US" sz="1400" dirty="0" smtClean="0">
                <a:solidFill>
                  <a:schemeClr val="accent1">
                    <a:lumMod val="50000"/>
                  </a:schemeClr>
                </a:solidFill>
              </a:rPr>
              <a:t>Peng </a:t>
            </a:r>
            <a:r>
              <a:rPr lang="en-US" sz="1400" dirty="0">
                <a:solidFill>
                  <a:schemeClr val="accent1">
                    <a:lumMod val="50000"/>
                  </a:schemeClr>
                </a:solidFill>
              </a:rPr>
              <a:t>Cheng Laboratory</a:t>
            </a:r>
          </a:p>
          <a:p>
            <a:pPr algn="ctr"/>
            <a:r>
              <a:rPr lang="en-US" sz="1400" dirty="0" smtClean="0">
                <a:solidFill>
                  <a:schemeClr val="accent1">
                    <a:lumMod val="50000"/>
                  </a:schemeClr>
                </a:solidFill>
              </a:rPr>
              <a:t>Macau </a:t>
            </a:r>
            <a:r>
              <a:rPr lang="en-US" sz="1400" dirty="0">
                <a:solidFill>
                  <a:schemeClr val="accent1">
                    <a:lumMod val="50000"/>
                  </a:schemeClr>
                </a:solidFill>
              </a:rPr>
              <a:t>University of Science and Technology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343400"/>
            <a:ext cx="43148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200400"/>
            <a:ext cx="2286000" cy="3510480"/>
          </a:xfrm>
          <a:prstGeom prst="rect">
            <a:avLst/>
          </a:prstGeom>
          <a:ln/>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1139416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20600" cy="763600"/>
          </a:xfrm>
        </p:spPr>
        <p:txBody>
          <a:bodyPr/>
          <a:lstStyle/>
          <a:p>
            <a:pPr algn="ctr"/>
            <a:r>
              <a:rPr lang="en-US" sz="3200" b="1" dirty="0" smtClean="0"/>
              <a:t>Attention on ATTENTION</a:t>
            </a:r>
            <a:endParaRPr lang="en-US" sz="3200" b="1" dirty="0"/>
          </a:p>
        </p:txBody>
      </p:sp>
      <p:sp>
        <p:nvSpPr>
          <p:cNvPr id="3" name="Text Placeholder 2"/>
          <p:cNvSpPr>
            <a:spLocks noGrp="1"/>
          </p:cNvSpPr>
          <p:nvPr>
            <p:ph type="body" idx="1"/>
          </p:nvPr>
        </p:nvSpPr>
        <p:spPr>
          <a:xfrm>
            <a:off x="304800" y="990600"/>
            <a:ext cx="8153400" cy="4940367"/>
          </a:xfrm>
        </p:spPr>
        <p:txBody>
          <a:bodyPr/>
          <a:lstStyle/>
          <a:p>
            <a:pPr algn="ctr"/>
            <a:r>
              <a:rPr lang="en-US" sz="2000" dirty="0"/>
              <a:t>Thus we propose the </a:t>
            </a:r>
            <a:r>
              <a:rPr lang="en-US" sz="2000" b="1" dirty="0"/>
              <a:t>AoA module </a:t>
            </a:r>
            <a:r>
              <a:rPr lang="en-US" sz="2000" dirty="0"/>
              <a:t>to measure the </a:t>
            </a:r>
            <a:r>
              <a:rPr lang="en-US" sz="2000" b="1" dirty="0"/>
              <a:t>relevance between the attention result </a:t>
            </a:r>
            <a:r>
              <a:rPr lang="en-US" sz="2000" dirty="0"/>
              <a:t>and </a:t>
            </a:r>
            <a:r>
              <a:rPr lang="en-US" sz="2000" b="1" dirty="0"/>
              <a:t>the query</a:t>
            </a:r>
            <a:r>
              <a:rPr lang="en-US" sz="2000" dirty="0"/>
              <a:t>. The AoA module generates an </a:t>
            </a:r>
            <a:r>
              <a:rPr lang="en-US" sz="2000" b="1" dirty="0"/>
              <a:t>“information vector” </a:t>
            </a:r>
            <a:r>
              <a:rPr lang="en-US" sz="2000" b="1" dirty="0" err="1"/>
              <a:t>i</a:t>
            </a:r>
            <a:r>
              <a:rPr lang="en-US" sz="2000" b="1" dirty="0"/>
              <a:t> </a:t>
            </a:r>
            <a:r>
              <a:rPr lang="en-US" sz="2000" dirty="0"/>
              <a:t>and an </a:t>
            </a:r>
            <a:r>
              <a:rPr lang="en-US" sz="2000" b="1" dirty="0"/>
              <a:t>“attention gate” g </a:t>
            </a:r>
            <a:r>
              <a:rPr lang="en-US" sz="2000" dirty="0"/>
              <a:t>via two separate linear transformations, which are both conditioned on the attention result and the current context (i.e. the query) </a:t>
            </a:r>
            <a:r>
              <a:rPr lang="en-US" sz="2000" dirty="0" smtClean="0"/>
              <a:t>.</a:t>
            </a:r>
          </a:p>
          <a:p>
            <a:endParaRPr lang="en-US" sz="2000" dirty="0"/>
          </a:p>
          <a:p>
            <a:pPr algn="ctr"/>
            <a:r>
              <a:rPr lang="en-US" sz="2000" dirty="0" smtClean="0"/>
              <a:t>The </a:t>
            </a:r>
            <a:r>
              <a:rPr lang="en-US" sz="2000" dirty="0"/>
              <a:t>attention module outputs a weighted average for</a:t>
            </a:r>
          </a:p>
          <a:p>
            <a:pPr marL="114300" indent="0" algn="ctr">
              <a:buNone/>
            </a:pPr>
            <a:r>
              <a:rPr lang="en-US" sz="2000" dirty="0" smtClean="0"/>
              <a:t>  each </a:t>
            </a:r>
            <a:r>
              <a:rPr lang="en-US" sz="2000" dirty="0"/>
              <a:t>query, </a:t>
            </a:r>
            <a:r>
              <a:rPr lang="en-US" sz="2000" b="1" dirty="0"/>
              <a:t>no matter whether or how Q and K/V </a:t>
            </a:r>
            <a:endParaRPr lang="en-US" sz="2000" b="1" dirty="0" smtClean="0"/>
          </a:p>
          <a:p>
            <a:pPr marL="114300" indent="0" algn="ctr">
              <a:buNone/>
            </a:pPr>
            <a:r>
              <a:rPr lang="en-US" sz="2000" b="1" dirty="0" smtClean="0"/>
              <a:t>are related</a:t>
            </a:r>
            <a:r>
              <a:rPr lang="en-US" sz="2000" dirty="0" smtClean="0"/>
              <a:t>. </a:t>
            </a:r>
            <a:r>
              <a:rPr lang="en-US" sz="2000" b="1" dirty="0" smtClean="0"/>
              <a:t>Even</a:t>
            </a:r>
            <a:r>
              <a:rPr lang="en-US" sz="2000" dirty="0" smtClean="0"/>
              <a:t> </a:t>
            </a:r>
            <a:r>
              <a:rPr lang="en-US" sz="2000" dirty="0"/>
              <a:t>when there is </a:t>
            </a:r>
            <a:r>
              <a:rPr lang="en-US" sz="2000" b="1" dirty="0"/>
              <a:t>no </a:t>
            </a:r>
            <a:endParaRPr lang="en-US" sz="2000" b="1" dirty="0" smtClean="0"/>
          </a:p>
          <a:p>
            <a:pPr marL="114300" indent="0" algn="ctr">
              <a:buNone/>
            </a:pPr>
            <a:r>
              <a:rPr lang="en-US" sz="2000" b="1" dirty="0" smtClean="0"/>
              <a:t>relevant </a:t>
            </a:r>
            <a:r>
              <a:rPr lang="en-US" sz="2000" b="1" dirty="0"/>
              <a:t>vectors</a:t>
            </a:r>
            <a:r>
              <a:rPr lang="en-US" sz="2000" dirty="0"/>
              <a:t>, </a:t>
            </a:r>
            <a:r>
              <a:rPr lang="en-US" sz="2000" dirty="0" smtClean="0"/>
              <a:t>the attention module </a:t>
            </a:r>
          </a:p>
          <a:p>
            <a:pPr marL="114300" indent="0" algn="ctr">
              <a:buNone/>
            </a:pPr>
            <a:r>
              <a:rPr lang="en-US" sz="2000" dirty="0" smtClean="0"/>
              <a:t>still </a:t>
            </a:r>
            <a:r>
              <a:rPr lang="en-US" sz="2000" dirty="0"/>
              <a:t>generates a </a:t>
            </a:r>
            <a:r>
              <a:rPr lang="en-US" sz="2000" dirty="0" smtClean="0"/>
              <a:t>weighted </a:t>
            </a:r>
            <a:r>
              <a:rPr lang="en-US" sz="2000" dirty="0"/>
              <a:t>average vector, </a:t>
            </a:r>
            <a:endParaRPr lang="en-US" sz="2000" dirty="0" smtClean="0"/>
          </a:p>
          <a:p>
            <a:pPr marL="114300" indent="0" algn="ctr">
              <a:buNone/>
            </a:pPr>
            <a:r>
              <a:rPr lang="en-US" sz="2000" dirty="0" smtClean="0"/>
              <a:t>which can be irrelevant </a:t>
            </a:r>
            <a:r>
              <a:rPr lang="en-US" sz="2000" dirty="0"/>
              <a:t>or even misleading </a:t>
            </a:r>
            <a:endParaRPr lang="en-US" sz="2000" dirty="0" smtClean="0"/>
          </a:p>
          <a:p>
            <a:pPr marL="114300" indent="0" algn="ctr">
              <a:buNone/>
            </a:pPr>
            <a:r>
              <a:rPr lang="en-US" sz="2000" dirty="0" smtClean="0"/>
              <a:t>information.</a:t>
            </a:r>
          </a:p>
          <a:p>
            <a:pPr marL="114300" indent="0">
              <a:buNone/>
            </a:pPr>
            <a:endParaRPr lang="en-US" sz="2000" dirty="0" smtClean="0"/>
          </a:p>
        </p:txBody>
      </p:sp>
    </p:spTree>
    <p:extLst>
      <p:ext uri="{BB962C8B-B14F-4D97-AF65-F5344CB8AC3E}">
        <p14:creationId xmlns:p14="http://schemas.microsoft.com/office/powerpoint/2010/main" val="2029379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020762"/>
          </a:xfrm>
        </p:spPr>
        <p:txBody>
          <a:bodyPr>
            <a:noAutofit/>
          </a:bodyPr>
          <a:lstStyle/>
          <a:p>
            <a:pPr algn="ctr"/>
            <a:r>
              <a:rPr lang="en-US" sz="3200" b="1" dirty="0" smtClean="0"/>
              <a:t>Attention </a:t>
            </a:r>
            <a:r>
              <a:rPr lang="en-US" sz="3200" b="1" dirty="0"/>
              <a:t>on </a:t>
            </a:r>
            <a:r>
              <a:rPr lang="en-US" sz="3200" b="1" dirty="0" smtClean="0"/>
              <a:t>Attention</a:t>
            </a:r>
            <a:r>
              <a:rPr lang="en-US" sz="3200" b="1" dirty="0"/>
              <a:t> </a:t>
            </a:r>
            <a:r>
              <a:rPr lang="en-US" sz="3200" b="1" dirty="0" smtClean="0"/>
              <a:t>(AoA) Contd.</a:t>
            </a:r>
            <a:endParaRPr lang="en-US" sz="3200" b="1" dirty="0"/>
          </a:p>
        </p:txBody>
      </p:sp>
      <p:sp>
        <p:nvSpPr>
          <p:cNvPr id="3" name="Content Placeholder 2"/>
          <p:cNvSpPr>
            <a:spLocks noGrp="1"/>
          </p:cNvSpPr>
          <p:nvPr>
            <p:ph sz="quarter" idx="1"/>
          </p:nvPr>
        </p:nvSpPr>
        <p:spPr>
          <a:xfrm>
            <a:off x="457200" y="1143000"/>
            <a:ext cx="7467600" cy="5102352"/>
          </a:xfrm>
        </p:spPr>
        <p:txBody>
          <a:bodyPr/>
          <a:lstStyle/>
          <a:p>
            <a:pPr algn="ctr"/>
            <a:r>
              <a:rPr lang="en-US" sz="2000" dirty="0"/>
              <a:t>Thus we propose the AoA module to measure the </a:t>
            </a:r>
            <a:r>
              <a:rPr lang="en-US" sz="2000" b="1" dirty="0"/>
              <a:t>relevance between the attention result and the query</a:t>
            </a:r>
            <a:r>
              <a:rPr lang="en-US" sz="2000" dirty="0"/>
              <a:t>. The AoA module generates an “information vector” </a:t>
            </a:r>
            <a:r>
              <a:rPr lang="en-US" sz="2000" dirty="0" err="1"/>
              <a:t>i</a:t>
            </a:r>
            <a:r>
              <a:rPr lang="en-US" sz="2000" dirty="0"/>
              <a:t> and an “attention gate” g via two separate linear transformations, which are both conditioned on the attention result and the current context (i.e. the query) q.</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787" y="3209926"/>
            <a:ext cx="28860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209926"/>
            <a:ext cx="2286000" cy="3506028"/>
          </a:xfrm>
          <a:prstGeom prst="rect">
            <a:avLst/>
          </a:prstGeom>
          <a:ln/>
        </p:spPr>
        <p:style>
          <a:lnRef idx="2">
            <a:schemeClr val="accent6"/>
          </a:lnRef>
          <a:fillRef idx="1">
            <a:schemeClr val="lt1"/>
          </a:fillRef>
          <a:effectRef idx="0">
            <a:schemeClr val="accent6"/>
          </a:effectRef>
          <a:fontRef idx="minor">
            <a:schemeClr val="dk1"/>
          </a:fontRef>
        </p:style>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961" y="4876800"/>
            <a:ext cx="160972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6868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483" y="228600"/>
            <a:ext cx="8520600" cy="763600"/>
          </a:xfrm>
        </p:spPr>
        <p:txBody>
          <a:bodyPr/>
          <a:lstStyle/>
          <a:p>
            <a:pPr algn="ctr"/>
            <a:r>
              <a:rPr lang="en-US" sz="3200" b="1" dirty="0" smtClean="0"/>
              <a:t>Reference taken for feature extraction code</a:t>
            </a:r>
            <a:endParaRPr lang="en-US" sz="3200" b="1" dirty="0"/>
          </a:p>
        </p:txBody>
      </p:sp>
      <p:sp>
        <p:nvSpPr>
          <p:cNvPr id="3" name="Text Placeholder 2"/>
          <p:cNvSpPr>
            <a:spLocks noGrp="1"/>
          </p:cNvSpPr>
          <p:nvPr>
            <p:ph type="body" idx="1"/>
          </p:nvPr>
        </p:nvSpPr>
        <p:spPr>
          <a:xfrm>
            <a:off x="178483" y="1447800"/>
            <a:ext cx="8520600" cy="1524000"/>
          </a:xfrm>
        </p:spPr>
        <p:txBody>
          <a:bodyPr/>
          <a:lstStyle/>
          <a:p>
            <a:r>
              <a:rPr lang="en-US" sz="2000" dirty="0">
                <a:hlinkClick r:id="rId2"/>
              </a:rPr>
              <a:t>https://</a:t>
            </a:r>
            <a:r>
              <a:rPr lang="en-US" sz="2000" dirty="0" smtClean="0">
                <a:hlinkClick r:id="rId2"/>
              </a:rPr>
              <a:t>github.com/VITA-Group/Orthogonality-in-CNNs/blob/master/Imagenet/resnet/resnet.py</a:t>
            </a:r>
            <a:endParaRPr lang="en-US" sz="2000" dirty="0" smtClean="0"/>
          </a:p>
          <a:p>
            <a:endParaRPr lang="en-US" sz="2000" dirty="0"/>
          </a:p>
          <a:p>
            <a:r>
              <a:rPr lang="en-US" sz="2000" dirty="0">
                <a:hlinkClick r:id="rId3"/>
              </a:rPr>
              <a:t>https://</a:t>
            </a:r>
            <a:r>
              <a:rPr lang="en-US" sz="2000" dirty="0" smtClean="0">
                <a:hlinkClick r:id="rId3"/>
              </a:rPr>
              <a:t>github.com/yunjey/show-attend-and-tell/blob/master/prepro.py</a:t>
            </a:r>
            <a:endParaRPr lang="en-US" sz="2000" dirty="0" smtClean="0"/>
          </a:p>
          <a:p>
            <a:endParaRPr lang="en-US" dirty="0"/>
          </a:p>
        </p:txBody>
      </p:sp>
      <p:sp>
        <p:nvSpPr>
          <p:cNvPr id="4" name="TextBox 3"/>
          <p:cNvSpPr txBox="1"/>
          <p:nvPr/>
        </p:nvSpPr>
        <p:spPr>
          <a:xfrm>
            <a:off x="609600" y="3613517"/>
            <a:ext cx="2321469" cy="584775"/>
          </a:xfrm>
          <a:prstGeom prst="rect">
            <a:avLst/>
          </a:prstGeom>
          <a:noFill/>
        </p:spPr>
        <p:txBody>
          <a:bodyPr wrap="none" rtlCol="0">
            <a:spAutoFit/>
          </a:bodyPr>
          <a:lstStyle/>
          <a:p>
            <a:r>
              <a:rPr lang="en-US" sz="3200" b="1" dirty="0" smtClean="0"/>
              <a:t>Actual Code </a:t>
            </a:r>
            <a:endParaRPr lang="en-US" sz="3200" b="1" dirty="0"/>
          </a:p>
        </p:txBody>
      </p:sp>
      <p:sp>
        <p:nvSpPr>
          <p:cNvPr id="5" name="TextBox 4"/>
          <p:cNvSpPr txBox="1"/>
          <p:nvPr/>
        </p:nvSpPr>
        <p:spPr>
          <a:xfrm>
            <a:off x="507583" y="4343400"/>
            <a:ext cx="8229600" cy="646331"/>
          </a:xfrm>
          <a:prstGeom prst="rect">
            <a:avLst/>
          </a:prstGeom>
          <a:noFill/>
        </p:spPr>
        <p:txBody>
          <a:bodyPr wrap="square" rtlCol="0">
            <a:spAutoFit/>
          </a:bodyPr>
          <a:lstStyle/>
          <a:p>
            <a:r>
              <a:rPr lang="en-US" b="1" dirty="0"/>
              <a:t>https://drive.google.com/file/d/16GRN3AwKF6akl7eUx2zZ32MTx-5klFmP/view?usp=sharing</a:t>
            </a:r>
            <a:endParaRPr lang="en-US" dirty="0"/>
          </a:p>
        </p:txBody>
      </p:sp>
    </p:spTree>
    <p:extLst>
      <p:ext uri="{BB962C8B-B14F-4D97-AF65-F5344CB8AC3E}">
        <p14:creationId xmlns:p14="http://schemas.microsoft.com/office/powerpoint/2010/main" val="856891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8150" y="1219200"/>
            <a:ext cx="8153400" cy="3754874"/>
          </a:xfrm>
          <a:prstGeom prst="rect">
            <a:avLst/>
          </a:prstGeom>
          <a:noFill/>
        </p:spPr>
        <p:txBody>
          <a:bodyPr wrap="square" rtlCol="0">
            <a:spAutoFit/>
          </a:bodyPr>
          <a:lstStyle/>
          <a:p>
            <a:r>
              <a:rPr lang="en-US" sz="2000" b="1" dirty="0" smtClean="0"/>
              <a:t>Links:</a:t>
            </a:r>
          </a:p>
          <a:p>
            <a:r>
              <a:rPr lang="en-US" u="sng" dirty="0">
                <a:solidFill>
                  <a:schemeClr val="accent1">
                    <a:lumMod val="75000"/>
                  </a:schemeClr>
                </a:solidFill>
              </a:rPr>
              <a:t>https://www.overleaf.com/project/5feb768fa42b0014dbe1abf6</a:t>
            </a:r>
          </a:p>
          <a:p>
            <a:r>
              <a:rPr lang="en-US" dirty="0">
                <a:hlinkClick r:id="rId2"/>
              </a:rPr>
              <a:t>https://github.com/VITA-Group/Orthogonality-in-CNNs</a:t>
            </a:r>
            <a:endParaRPr lang="en-US" dirty="0"/>
          </a:p>
          <a:p>
            <a:r>
              <a:rPr lang="en-US" dirty="0">
                <a:hlinkClick r:id="rId3"/>
              </a:rPr>
              <a:t>https://</a:t>
            </a:r>
            <a:r>
              <a:rPr lang="en-US" dirty="0" smtClean="0">
                <a:hlinkClick r:id="rId3"/>
              </a:rPr>
              <a:t>github.com/yunjey/show-attend-and-tell</a:t>
            </a:r>
            <a:endParaRPr lang="en-US" dirty="0" smtClean="0"/>
          </a:p>
          <a:p>
            <a:endParaRPr lang="en-US" sz="2000" b="1" dirty="0" smtClean="0"/>
          </a:p>
          <a:p>
            <a:r>
              <a:rPr lang="en-US" sz="2000" b="1" dirty="0" smtClean="0"/>
              <a:t>References:</a:t>
            </a:r>
            <a:endParaRPr lang="en-US" sz="2000" b="1" dirty="0"/>
          </a:p>
          <a:p>
            <a:r>
              <a:rPr lang="en-US" dirty="0" smtClean="0"/>
              <a:t>Orthogonality in CNNs</a:t>
            </a:r>
            <a:endParaRPr lang="en-US" sz="2000" dirty="0"/>
          </a:p>
          <a:p>
            <a:r>
              <a:rPr lang="en-US" dirty="0" smtClean="0">
                <a:hlinkClick r:id="rId4"/>
              </a:rPr>
              <a:t>https</a:t>
            </a:r>
            <a:r>
              <a:rPr lang="en-US" dirty="0">
                <a:hlinkClick r:id="rId4"/>
              </a:rPr>
              <a:t>://</a:t>
            </a:r>
            <a:r>
              <a:rPr lang="en-US" dirty="0" smtClean="0">
                <a:hlinkClick r:id="rId4"/>
              </a:rPr>
              <a:t>arxiv.org/pdf/1810.09102.pdf</a:t>
            </a:r>
            <a:endParaRPr lang="en-US" dirty="0" smtClean="0"/>
          </a:p>
          <a:p>
            <a:endParaRPr lang="en-US" dirty="0" smtClean="0"/>
          </a:p>
          <a:p>
            <a:r>
              <a:rPr lang="en-US" dirty="0" smtClean="0"/>
              <a:t>Show Attend and tell - Neural Image Caption Generator with Visual Attention</a:t>
            </a:r>
            <a:endParaRPr lang="en-US" dirty="0" smtClean="0">
              <a:hlinkClick r:id="rId5"/>
            </a:endParaRPr>
          </a:p>
          <a:p>
            <a:r>
              <a:rPr lang="en-US" dirty="0" smtClean="0">
                <a:hlinkClick r:id="rId5"/>
              </a:rPr>
              <a:t>https</a:t>
            </a:r>
            <a:r>
              <a:rPr lang="en-US" dirty="0">
                <a:hlinkClick r:id="rId5"/>
              </a:rPr>
              <a:t>://</a:t>
            </a:r>
            <a:r>
              <a:rPr lang="en-US" dirty="0" smtClean="0">
                <a:hlinkClick r:id="rId5"/>
              </a:rPr>
              <a:t>arxiv.org/pdf/1502.03044.pdf</a:t>
            </a:r>
            <a:endParaRPr lang="en-US" dirty="0" smtClean="0"/>
          </a:p>
          <a:p>
            <a:endParaRPr lang="en-US" sz="1600" dirty="0" smtClean="0">
              <a:latin typeface="Century Schoolbook" panose="02040604050505020304" pitchFamily="18" charset="0"/>
            </a:endParaRPr>
          </a:p>
        </p:txBody>
      </p:sp>
    </p:spTree>
    <p:extLst>
      <p:ext uri="{BB962C8B-B14F-4D97-AF65-F5344CB8AC3E}">
        <p14:creationId xmlns:p14="http://schemas.microsoft.com/office/powerpoint/2010/main" val="4282122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5867400" cy="579438"/>
          </a:xfrm>
        </p:spPr>
        <p:txBody>
          <a:bodyPr>
            <a:normAutofit/>
          </a:bodyPr>
          <a:lstStyle/>
          <a:p>
            <a:pPr algn="ctr"/>
            <a:r>
              <a:rPr lang="en-US" sz="3200" b="1" dirty="0" smtClean="0"/>
              <a:t>Introduction</a:t>
            </a:r>
            <a:endParaRPr lang="en-US" sz="3200" b="1" dirty="0"/>
          </a:p>
        </p:txBody>
      </p:sp>
      <p:sp>
        <p:nvSpPr>
          <p:cNvPr id="3" name="Content Placeholder 2"/>
          <p:cNvSpPr>
            <a:spLocks noGrp="1"/>
          </p:cNvSpPr>
          <p:nvPr>
            <p:ph sz="quarter" idx="1"/>
          </p:nvPr>
        </p:nvSpPr>
        <p:spPr>
          <a:xfrm>
            <a:off x="381000" y="1371600"/>
            <a:ext cx="7467600" cy="7239000"/>
          </a:xfrm>
        </p:spPr>
        <p:txBody>
          <a:bodyPr>
            <a:noAutofit/>
          </a:bodyPr>
          <a:lstStyle/>
          <a:p>
            <a:r>
              <a:rPr lang="en-US" sz="2000" dirty="0"/>
              <a:t>It is a complex task to generate a well-formed caption of an image because it requires object recognition and object relationships in a natural language. </a:t>
            </a:r>
            <a:endParaRPr lang="en-US" sz="2000" dirty="0" smtClean="0"/>
          </a:p>
          <a:p>
            <a:pPr marL="0" indent="0">
              <a:buNone/>
            </a:pPr>
            <a:endParaRPr lang="en-US" sz="2000" dirty="0"/>
          </a:p>
          <a:p>
            <a:r>
              <a:rPr lang="en-US" sz="2000" dirty="0" smtClean="0"/>
              <a:t>Deep </a:t>
            </a:r>
            <a:r>
              <a:rPr lang="en-US" sz="2000" dirty="0"/>
              <a:t>learning-based image captioning models came into existence with recent advances in machine </a:t>
            </a:r>
            <a:r>
              <a:rPr lang="en-US" sz="2000" dirty="0" smtClean="0"/>
              <a:t>translation. The </a:t>
            </a:r>
            <a:r>
              <a:rPr lang="en-US" sz="2000" dirty="0"/>
              <a:t>goal of machine translation is to translate the source language S into the target language T by optimizing </a:t>
            </a:r>
            <a:r>
              <a:rPr lang="en-US" sz="2000" b="1" dirty="0"/>
              <a:t>p(T|S</a:t>
            </a:r>
            <a:r>
              <a:rPr lang="en-US" sz="2000" b="1" dirty="0" smtClean="0"/>
              <a:t>)</a:t>
            </a:r>
            <a:r>
              <a:rPr lang="en-US" sz="2000" dirty="0" smtClean="0"/>
              <a:t>. </a:t>
            </a:r>
          </a:p>
          <a:p>
            <a:pPr marL="0" indent="0">
              <a:buNone/>
            </a:pPr>
            <a:endParaRPr lang="en-US" sz="2000" dirty="0" smtClean="0"/>
          </a:p>
          <a:p>
            <a:r>
              <a:rPr lang="en-US" sz="2000" dirty="0" smtClean="0"/>
              <a:t>The </a:t>
            </a:r>
            <a:r>
              <a:rPr lang="en-US" sz="2000" dirty="0"/>
              <a:t>topic of image captioning is very similar to machine translation, where the source is an image, and the target is a caption. Here, instead of RNN, a convolutional neural network (CNN) is used as an </a:t>
            </a:r>
            <a:r>
              <a:rPr lang="en-US" sz="2000" dirty="0" smtClean="0"/>
              <a:t>encoder.</a:t>
            </a:r>
          </a:p>
        </p:txBody>
      </p:sp>
    </p:spTree>
    <p:extLst>
      <p:ext uri="{BB962C8B-B14F-4D97-AF65-F5344CB8AC3E}">
        <p14:creationId xmlns:p14="http://schemas.microsoft.com/office/powerpoint/2010/main" val="1177426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8"/>
          <p:cNvSpPr txBox="1"/>
          <p:nvPr/>
        </p:nvSpPr>
        <p:spPr>
          <a:xfrm>
            <a:off x="1168684" y="152400"/>
            <a:ext cx="6126693" cy="152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smtClean="0">
                <a:solidFill>
                  <a:schemeClr val="accent5">
                    <a:lumMod val="50000"/>
                  </a:schemeClr>
                </a:solidFill>
                <a:latin typeface="+mj-lt"/>
                <a:ea typeface="Proxima Nova"/>
                <a:cs typeface="Proxima Nova"/>
                <a:sym typeface="Proxima Nova"/>
              </a:rPr>
              <a:t>Process Flow Diagram of Proposed Method</a:t>
            </a:r>
            <a:endParaRPr lang="en-US" sz="3200" b="1" dirty="0">
              <a:solidFill>
                <a:schemeClr val="accent5">
                  <a:lumMod val="50000"/>
                </a:schemeClr>
              </a:solidFill>
              <a:latin typeface="+mj-lt"/>
              <a:ea typeface="Proxima Nova"/>
              <a:cs typeface="Proxima Nova"/>
              <a:sym typeface="Proxima Nova"/>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8800"/>
            <a:ext cx="7244862" cy="4572000"/>
          </a:xfrm>
          <a:prstGeom prst="rect">
            <a:avLst/>
          </a:prstGeom>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233218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19050" y="152400"/>
            <a:ext cx="8874900" cy="76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smtClean="0"/>
              <a:t>Dataset  Description </a:t>
            </a:r>
            <a:endParaRPr lang="en-US" sz="3200" b="1" dirty="0"/>
          </a:p>
        </p:txBody>
      </p:sp>
      <p:sp>
        <p:nvSpPr>
          <p:cNvPr id="74" name="Google Shape;74;p16"/>
          <p:cNvSpPr txBox="1">
            <a:spLocks noGrp="1"/>
          </p:cNvSpPr>
          <p:nvPr>
            <p:ph type="body" idx="1"/>
          </p:nvPr>
        </p:nvSpPr>
        <p:spPr>
          <a:xfrm>
            <a:off x="152399" y="990599"/>
            <a:ext cx="8669125" cy="6071767"/>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2000" dirty="0"/>
              <a:t>I</a:t>
            </a:r>
            <a:r>
              <a:rPr lang="en" sz="2000" dirty="0" smtClean="0"/>
              <a:t> </a:t>
            </a:r>
            <a:r>
              <a:rPr lang="en" sz="2000" dirty="0"/>
              <a:t>have chosen </a:t>
            </a:r>
            <a:r>
              <a:rPr lang="en" sz="2000" b="1" dirty="0" smtClean="0"/>
              <a:t>MS-COCO</a:t>
            </a:r>
            <a:r>
              <a:rPr lang="en" sz="2000" dirty="0" smtClean="0"/>
              <a:t> (</a:t>
            </a:r>
            <a:r>
              <a:rPr lang="en" sz="2000" b="1" dirty="0" smtClean="0"/>
              <a:t>82783 images with 5 captions for each image</a:t>
            </a:r>
            <a:r>
              <a:rPr lang="en" sz="2000" dirty="0" smtClean="0"/>
              <a:t>) dataset for </a:t>
            </a:r>
            <a:r>
              <a:rPr lang="en" sz="2000" dirty="0"/>
              <a:t>our experiment which is a commonly used </a:t>
            </a:r>
            <a:r>
              <a:rPr lang="en" sz="2000" dirty="0" smtClean="0"/>
              <a:t>    dataset  for caption </a:t>
            </a:r>
            <a:r>
              <a:rPr lang="en" sz="2000" dirty="0"/>
              <a:t>generation in English language</a:t>
            </a:r>
            <a:r>
              <a:rPr lang="en" sz="2000" dirty="0" smtClean="0"/>
              <a:t>.</a:t>
            </a:r>
          </a:p>
          <a:p>
            <a:pPr marL="114300" lvl="0" indent="0" algn="just" rtl="0">
              <a:spcBef>
                <a:spcPts val="0"/>
              </a:spcBef>
              <a:spcAft>
                <a:spcPts val="0"/>
              </a:spcAft>
              <a:buSzPts val="1800"/>
              <a:buNone/>
            </a:pPr>
            <a:endParaRPr sz="2000" dirty="0"/>
          </a:p>
          <a:p>
            <a:pPr marL="457200" lvl="0" indent="-342900" algn="just" rtl="0">
              <a:spcBef>
                <a:spcPts val="0"/>
              </a:spcBef>
              <a:spcAft>
                <a:spcPts val="0"/>
              </a:spcAft>
              <a:buSzPts val="1800"/>
              <a:buChar char="●"/>
            </a:pPr>
            <a:r>
              <a:rPr lang="en" sz="2000" dirty="0"/>
              <a:t>As no Hindi image captioning dataset is available in the literature, </a:t>
            </a:r>
            <a:endParaRPr lang="en" sz="2000" dirty="0" smtClean="0"/>
          </a:p>
          <a:p>
            <a:pPr marL="114300" lvl="0" indent="0" algn="just" rtl="0">
              <a:spcBef>
                <a:spcPts val="0"/>
              </a:spcBef>
              <a:spcAft>
                <a:spcPts val="0"/>
              </a:spcAft>
              <a:buSzPts val="1800"/>
              <a:buNone/>
            </a:pPr>
            <a:r>
              <a:rPr lang="en" sz="2000" dirty="0" smtClean="0"/>
              <a:t>I was handed manually </a:t>
            </a:r>
            <a:r>
              <a:rPr lang="en" sz="2000" dirty="0"/>
              <a:t>annotated the captions of this MS COCO dataset </a:t>
            </a:r>
            <a:r>
              <a:rPr lang="en" sz="2000" dirty="0" smtClean="0"/>
              <a:t>to  generate </a:t>
            </a:r>
            <a:r>
              <a:rPr lang="en" sz="2000" dirty="0"/>
              <a:t>a </a:t>
            </a:r>
            <a:r>
              <a:rPr lang="en" sz="2000" dirty="0" smtClean="0"/>
              <a:t>gold </a:t>
            </a:r>
            <a:r>
              <a:rPr lang="en" sz="2000" dirty="0"/>
              <a:t>standard image captioning data </a:t>
            </a:r>
            <a:r>
              <a:rPr lang="en" sz="2000" dirty="0" smtClean="0"/>
              <a:t>set </a:t>
            </a:r>
            <a:r>
              <a:rPr lang="en" sz="2000" dirty="0"/>
              <a:t>for Hindi language.</a:t>
            </a:r>
            <a:endParaRPr sz="2000" dirty="0"/>
          </a:p>
          <a:p>
            <a:pPr marL="457200" lvl="0" indent="0" algn="just" rtl="0">
              <a:spcBef>
                <a:spcPts val="1600"/>
              </a:spcBef>
              <a:spcAft>
                <a:spcPts val="1600"/>
              </a:spcAft>
              <a:buNone/>
            </a:pPr>
            <a:endParaRPr sz="2000" dirty="0"/>
          </a:p>
        </p:txBody>
      </p:sp>
      <p:pic>
        <p:nvPicPr>
          <p:cNvPr id="75" name="Google Shape;75;p16"/>
          <p:cNvPicPr preferRelativeResize="0"/>
          <p:nvPr/>
        </p:nvPicPr>
        <p:blipFill>
          <a:blip r:embed="rId3">
            <a:alphaModFix/>
          </a:blip>
          <a:stretch>
            <a:fillRect/>
          </a:stretch>
        </p:blipFill>
        <p:spPr>
          <a:xfrm>
            <a:off x="5800725" y="3886200"/>
            <a:ext cx="2286000" cy="2343924"/>
          </a:xfrm>
          <a:prstGeom prst="rect">
            <a:avLst/>
          </a:prstGeom>
          <a:noFill/>
          <a:ln>
            <a:noFill/>
          </a:ln>
        </p:spPr>
      </p:pic>
      <p:pic>
        <p:nvPicPr>
          <p:cNvPr id="77" name="Google Shape;77;p16"/>
          <p:cNvPicPr preferRelativeResize="0"/>
          <p:nvPr/>
        </p:nvPicPr>
        <p:blipFill>
          <a:blip r:embed="rId4">
            <a:alphaModFix/>
          </a:blip>
          <a:stretch>
            <a:fillRect/>
          </a:stretch>
        </p:blipFill>
        <p:spPr>
          <a:xfrm>
            <a:off x="228600" y="3886200"/>
            <a:ext cx="5572125" cy="2343925"/>
          </a:xfrm>
          <a:prstGeom prst="rect">
            <a:avLst/>
          </a:prstGeom>
          <a:noFill/>
          <a:ln>
            <a:noFill/>
          </a:ln>
        </p:spPr>
      </p:pic>
    </p:spTree>
    <p:extLst>
      <p:ext uri="{BB962C8B-B14F-4D97-AF65-F5344CB8AC3E}">
        <p14:creationId xmlns:p14="http://schemas.microsoft.com/office/powerpoint/2010/main" val="3635504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57200"/>
            <a:ext cx="5372100" cy="1143000"/>
          </a:xfrm>
        </p:spPr>
        <p:txBody>
          <a:bodyPr>
            <a:noAutofit/>
          </a:bodyPr>
          <a:lstStyle/>
          <a:p>
            <a:pPr algn="ctr"/>
            <a:r>
              <a:rPr lang="en-US" sz="3200" b="1" dirty="0"/>
              <a:t/>
            </a:r>
            <a:br>
              <a:rPr lang="en-US" sz="3200" b="1" dirty="0"/>
            </a:br>
            <a:r>
              <a:rPr lang="en-US" sz="3200" b="1" dirty="0"/>
              <a:t>ResNet As Encoder</a:t>
            </a:r>
            <a:r>
              <a:rPr lang="en-US" sz="3200" b="1" dirty="0" smtClean="0"/>
              <a:t/>
            </a:r>
            <a:br>
              <a:rPr lang="en-US" sz="3200" b="1" dirty="0" smtClean="0"/>
            </a:br>
            <a:r>
              <a:rPr lang="en-US" sz="3200" b="1" dirty="0" smtClean="0"/>
              <a:t/>
            </a:r>
            <a:br>
              <a:rPr lang="en-US" sz="3200" b="1" dirty="0" smtClean="0"/>
            </a:br>
            <a:endParaRPr lang="en-US" sz="3200" b="1" dirty="0"/>
          </a:p>
        </p:txBody>
      </p:sp>
      <p:sp>
        <p:nvSpPr>
          <p:cNvPr id="4" name="Rectangle 3"/>
          <p:cNvSpPr/>
          <p:nvPr/>
        </p:nvSpPr>
        <p:spPr>
          <a:xfrm>
            <a:off x="457200" y="838200"/>
            <a:ext cx="7391400" cy="6247864"/>
          </a:xfrm>
          <a:prstGeom prst="rect">
            <a:avLst/>
          </a:prstGeom>
        </p:spPr>
        <p:txBody>
          <a:bodyPr wrap="square">
            <a:spAutoFit/>
          </a:bodyPr>
          <a:lstStyle/>
          <a:p>
            <a:pPr marL="457200" indent="-457200">
              <a:buAutoNum type="arabicPeriod"/>
            </a:pPr>
            <a:r>
              <a:rPr lang="en-US" sz="2000" b="1" dirty="0" smtClean="0">
                <a:latin typeface="Times New Roman" panose="02020603050405020304" pitchFamily="18" charset="0"/>
                <a:cs typeface="Times New Roman" panose="02020603050405020304" pitchFamily="18" charset="0"/>
              </a:rPr>
              <a:t>But Why Resnet (Residual Networks)?  </a:t>
            </a:r>
          </a:p>
          <a:p>
            <a:pPr marL="457200" indent="-457200">
              <a:buAutoNum type="arabicPeriod"/>
            </a:pPr>
            <a:endParaRPr lang="en-US" sz="2000" b="1"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dirty="0" smtClean="0">
                <a:cs typeface="Times New Roman" panose="02020603050405020304" pitchFamily="18" charset="0"/>
              </a:rPr>
              <a:t>More </a:t>
            </a:r>
            <a:r>
              <a:rPr lang="en-US" sz="2000" dirty="0">
                <a:cs typeface="Times New Roman" panose="02020603050405020304" pitchFamily="18" charset="0"/>
              </a:rPr>
              <a:t>layers is better but because of the vanishing gradient problem, </a:t>
            </a:r>
            <a:r>
              <a:rPr lang="en-US" sz="2000" dirty="0" smtClean="0">
                <a:cs typeface="Times New Roman" panose="02020603050405020304" pitchFamily="18" charset="0"/>
              </a:rPr>
              <a:t> model </a:t>
            </a:r>
            <a:r>
              <a:rPr lang="en-US" sz="2000" dirty="0">
                <a:cs typeface="Times New Roman" panose="02020603050405020304" pitchFamily="18" charset="0"/>
              </a:rPr>
              <a:t>weights of the first layers can not be updated correctly through the backpropagation of the error gradient (the chain rule multiplies error gradient values lower than one and then, when the gradient error comes to the first layers, its value goes to zero).</a:t>
            </a:r>
          </a:p>
          <a:p>
            <a:endParaRPr lang="en-US" sz="2000" dirty="0">
              <a:cs typeface="Times New Roman" panose="02020603050405020304" pitchFamily="18" charset="0"/>
            </a:endParaRPr>
          </a:p>
          <a:p>
            <a:pPr marL="457200" indent="-457200">
              <a:buAutoNum type="arabicPeriod" startAt="2"/>
            </a:pP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is the </a:t>
            </a:r>
            <a:r>
              <a:rPr lang="en-US" sz="2000" b="1" dirty="0">
                <a:latin typeface="Times New Roman" panose="02020603050405020304" pitchFamily="18" charset="0"/>
                <a:cs typeface="Times New Roman" panose="02020603050405020304" pitchFamily="18" charset="0"/>
              </a:rPr>
              <a:t>objective of ResNet : preserve the </a:t>
            </a:r>
            <a:r>
              <a:rPr lang="en-US" sz="2000" b="1" dirty="0" smtClean="0">
                <a:latin typeface="Times New Roman" panose="02020603050405020304" pitchFamily="18" charset="0"/>
                <a:cs typeface="Times New Roman" panose="02020603050405020304" pitchFamily="18" charset="0"/>
              </a:rPr>
              <a:t>gradient. How?</a:t>
            </a:r>
          </a:p>
          <a:p>
            <a:endParaRPr lang="en-US" sz="2000" dirty="0" smtClean="0"/>
          </a:p>
          <a:p>
            <a:r>
              <a:rPr lang="en-US" sz="2000" dirty="0" smtClean="0"/>
              <a:t>This </a:t>
            </a:r>
            <a:r>
              <a:rPr lang="en-US" sz="2000" dirty="0"/>
              <a:t>residual connection doesn’t go through activation functions that “squashes” the derivatives, resulting in a higher overall derivative of the block.</a:t>
            </a:r>
            <a:endParaRPr lang="en-US" sz="2000" dirty="0">
              <a:latin typeface="Times New Roman" panose="02020603050405020304" pitchFamily="18" charset="0"/>
              <a:cs typeface="Times New Roman" panose="02020603050405020304" pitchFamily="18" charset="0"/>
            </a:endParaRPr>
          </a:p>
          <a:p>
            <a:endParaRPr lang="en-US" sz="2000" dirty="0"/>
          </a:p>
          <a:p>
            <a:r>
              <a:rPr lang="en-US" sz="2000" dirty="0"/>
              <a:t>Because of these skip connections, we can propagate larger gradients to initial layers and these layers also could learn as fast as the final layers, giving us the ability to train deeper networks.</a:t>
            </a:r>
          </a:p>
          <a:p>
            <a:endParaRPr lang="en-US"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954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527870"/>
            <a:ext cx="7239000" cy="830997"/>
          </a:xfrm>
          <a:prstGeom prst="rect">
            <a:avLst/>
          </a:prstGeom>
        </p:spPr>
        <p:txBody>
          <a:bodyPr wrap="square">
            <a:spAutoFit/>
          </a:bodyPr>
          <a:lstStyle/>
          <a:p>
            <a:pPr algn="ctr"/>
            <a:r>
              <a:rPr lang="en-US" sz="1200" b="1" dirty="0">
                <a:solidFill>
                  <a:srgbClr val="575F6D">
                    <a:lumMod val="75000"/>
                  </a:srgbClr>
                </a:solidFill>
              </a:rPr>
              <a:t>Nitin Bansal 	</a:t>
            </a:r>
            <a:r>
              <a:rPr lang="en-US" sz="1200" b="1" dirty="0" smtClean="0">
                <a:solidFill>
                  <a:srgbClr val="575F6D">
                    <a:lumMod val="75000"/>
                  </a:srgbClr>
                </a:solidFill>
              </a:rPr>
              <a:t>	Xiaohan </a:t>
            </a:r>
            <a:r>
              <a:rPr lang="en-US" sz="1200" b="1" dirty="0">
                <a:solidFill>
                  <a:srgbClr val="575F6D">
                    <a:lumMod val="75000"/>
                  </a:srgbClr>
                </a:solidFill>
              </a:rPr>
              <a:t>Chen 	Zhangyang Wang </a:t>
            </a:r>
            <a:endParaRPr lang="en-US" sz="1200" b="1" dirty="0" smtClean="0">
              <a:solidFill>
                <a:srgbClr val="575F6D">
                  <a:lumMod val="75000"/>
                </a:srgbClr>
              </a:solidFill>
            </a:endParaRPr>
          </a:p>
          <a:p>
            <a:pPr algn="ctr"/>
            <a:r>
              <a:rPr lang="en-US" sz="1200" b="1" dirty="0" smtClean="0">
                <a:solidFill>
                  <a:prstClr val="black"/>
                </a:solidFill>
              </a:rPr>
              <a:t>Texas </a:t>
            </a:r>
            <a:r>
              <a:rPr lang="en-US" sz="1200" b="1" dirty="0">
                <a:solidFill>
                  <a:prstClr val="black"/>
                </a:solidFill>
              </a:rPr>
              <a:t>A&amp;M University</a:t>
            </a:r>
            <a:endParaRPr lang="en-US" sz="1200" b="1" dirty="0">
              <a:solidFill>
                <a:srgbClr val="575F6D">
                  <a:lumMod val="75000"/>
                </a:srgbClr>
              </a:solidFill>
            </a:endParaRPr>
          </a:p>
          <a:p>
            <a:pPr algn="ctr"/>
            <a:endParaRPr lang="en-US" sz="1200" b="1" dirty="0">
              <a:solidFill>
                <a:srgbClr val="575F6D">
                  <a:lumMod val="75000"/>
                </a:srgbClr>
              </a:solidFill>
            </a:endParaRPr>
          </a:p>
          <a:p>
            <a:pPr algn="ctr"/>
            <a:r>
              <a:rPr lang="en-US" sz="1200" b="1" dirty="0">
                <a:solidFill>
                  <a:srgbClr val="575F6D">
                    <a:lumMod val="75000"/>
                  </a:srgbClr>
                </a:solidFill>
              </a:rPr>
              <a:t>Neural Information Processing Systems (NIPS’18)</a:t>
            </a:r>
          </a:p>
        </p:txBody>
      </p:sp>
      <p:sp>
        <p:nvSpPr>
          <p:cNvPr id="4" name="Rectangle 3"/>
          <p:cNvSpPr/>
          <p:nvPr/>
        </p:nvSpPr>
        <p:spPr>
          <a:xfrm>
            <a:off x="533400" y="152400"/>
            <a:ext cx="7715250" cy="1384995"/>
          </a:xfrm>
          <a:prstGeom prst="rect">
            <a:avLst/>
          </a:prstGeom>
        </p:spPr>
        <p:txBody>
          <a:bodyPr wrap="square">
            <a:spAutoFit/>
          </a:bodyPr>
          <a:lstStyle/>
          <a:p>
            <a:pPr algn="ctr"/>
            <a:r>
              <a:rPr lang="en-US" sz="2800" b="1" dirty="0" smtClean="0">
                <a:solidFill>
                  <a:schemeClr val="accent5">
                    <a:lumMod val="50000"/>
                  </a:schemeClr>
                </a:solidFill>
              </a:rPr>
              <a:t>Can </a:t>
            </a:r>
            <a:r>
              <a:rPr lang="en-US" sz="2800" b="1" dirty="0">
                <a:solidFill>
                  <a:schemeClr val="accent5">
                    <a:lumMod val="50000"/>
                  </a:schemeClr>
                </a:solidFill>
              </a:rPr>
              <a:t>we gain more from Orthogonality Regularization in Training Deep CNNs</a:t>
            </a:r>
            <a:r>
              <a:rPr lang="en-US" sz="2800" b="1" dirty="0" smtClean="0">
                <a:solidFill>
                  <a:schemeClr val="accent5">
                    <a:lumMod val="50000"/>
                  </a:schemeClr>
                </a:solidFill>
              </a:rPr>
              <a:t>? (2018)</a:t>
            </a:r>
            <a:endParaRPr lang="en-US" sz="2800" dirty="0">
              <a:solidFill>
                <a:schemeClr val="accent5">
                  <a:lumMod val="50000"/>
                </a:schemeClr>
              </a:solidFill>
            </a:endParaRPr>
          </a:p>
        </p:txBody>
      </p:sp>
      <p:sp>
        <p:nvSpPr>
          <p:cNvPr id="5" name="TextBox 4"/>
          <p:cNvSpPr txBox="1"/>
          <p:nvPr/>
        </p:nvSpPr>
        <p:spPr>
          <a:xfrm>
            <a:off x="171449" y="3048000"/>
            <a:ext cx="8572502"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prstClr val="black"/>
                </a:solidFill>
              </a:rPr>
              <a:t>The basic idea behind orthogonalization is we want different weight matrices  to learn uncorrelated features.</a:t>
            </a:r>
          </a:p>
          <a:p>
            <a:pPr marL="285750" indent="-285750">
              <a:buFont typeface="Arial" panose="020B0604020202020204" pitchFamily="34" charset="0"/>
              <a:buChar char="•"/>
            </a:pPr>
            <a:endParaRPr lang="en-US" sz="2000" dirty="0" smtClean="0">
              <a:solidFill>
                <a:prstClr val="black"/>
              </a:solidFill>
            </a:endParaRPr>
          </a:p>
          <a:p>
            <a:pPr marL="285750" indent="-285750">
              <a:buFont typeface="Arial" panose="020B0604020202020204" pitchFamily="34" charset="0"/>
              <a:buChar char="•"/>
            </a:pPr>
            <a:r>
              <a:rPr lang="en-US" sz="2000" dirty="0" smtClean="0">
                <a:solidFill>
                  <a:prstClr val="black"/>
                </a:solidFill>
              </a:rPr>
              <a:t>For that </a:t>
            </a:r>
            <a:r>
              <a:rPr lang="en-US" sz="2000" dirty="0">
                <a:solidFill>
                  <a:prstClr val="black"/>
                </a:solidFill>
              </a:rPr>
              <a:t> </a:t>
            </a:r>
            <a:r>
              <a:rPr lang="en-US" sz="2000" dirty="0" smtClean="0">
                <a:solidFill>
                  <a:prstClr val="black"/>
                </a:solidFill>
              </a:rPr>
              <a:t>making Gram Matrix that basically  tells correlation between </a:t>
            </a:r>
            <a:r>
              <a:rPr lang="en-US" sz="2000" dirty="0">
                <a:solidFill>
                  <a:prstClr val="black"/>
                </a:solidFill>
              </a:rPr>
              <a:t> </a:t>
            </a:r>
            <a:r>
              <a:rPr lang="en-US" sz="2000" dirty="0" smtClean="0">
                <a:solidFill>
                  <a:prstClr val="black"/>
                </a:solidFill>
              </a:rPr>
              <a:t>weight elements || W</a:t>
            </a:r>
            <a:r>
              <a:rPr lang="en-US" sz="2000" baseline="30000" dirty="0" smtClean="0">
                <a:solidFill>
                  <a:prstClr val="black"/>
                </a:solidFill>
              </a:rPr>
              <a:t>T</a:t>
            </a:r>
            <a:r>
              <a:rPr lang="en-US" sz="2000" dirty="0" smtClean="0">
                <a:solidFill>
                  <a:prstClr val="black"/>
                </a:solidFill>
              </a:rPr>
              <a:t>W - I || close to zero during training helps achieve orthogonality.</a:t>
            </a:r>
          </a:p>
          <a:p>
            <a:pPr marL="285750" indent="-285750">
              <a:buFont typeface="Arial" panose="020B0604020202020204" pitchFamily="34" charset="0"/>
              <a:buChar char="•"/>
            </a:pPr>
            <a:endParaRPr lang="en-US" sz="2000" dirty="0" smtClean="0">
              <a:solidFill>
                <a:prstClr val="black"/>
              </a:solidFill>
            </a:endParaRPr>
          </a:p>
        </p:txBody>
      </p:sp>
    </p:spTree>
    <p:extLst>
      <p:ext uri="{BB962C8B-B14F-4D97-AF65-F5344CB8AC3E}">
        <p14:creationId xmlns:p14="http://schemas.microsoft.com/office/powerpoint/2010/main" val="2718896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884238"/>
          </a:xfrm>
        </p:spPr>
        <p:txBody>
          <a:bodyPr>
            <a:normAutofit fontScale="90000"/>
          </a:bodyPr>
          <a:lstStyle/>
          <a:p>
            <a:pPr algn="ctr"/>
            <a:r>
              <a:rPr lang="en-US" b="1" dirty="0" smtClean="0"/>
              <a:t>Importing trained Resnet model and extracting feature vectors</a:t>
            </a:r>
            <a:endParaRPr lang="en-US" b="1" dirty="0"/>
          </a:p>
        </p:txBody>
      </p:sp>
      <p:sp>
        <p:nvSpPr>
          <p:cNvPr id="3" name="Content Placeholder 2"/>
          <p:cNvSpPr>
            <a:spLocks noGrp="1"/>
          </p:cNvSpPr>
          <p:nvPr>
            <p:ph sz="quarter" idx="1"/>
          </p:nvPr>
        </p:nvSpPr>
        <p:spPr>
          <a:xfrm>
            <a:off x="381000" y="1676400"/>
            <a:ext cx="7467600" cy="4873752"/>
          </a:xfrm>
        </p:spPr>
        <p:txBody>
          <a:bodyPr>
            <a:normAutofit fontScale="92500" lnSpcReduction="10000"/>
          </a:bodyPr>
          <a:lstStyle/>
          <a:p>
            <a:r>
              <a:rPr lang="en-US" sz="2000" dirty="0" smtClean="0"/>
              <a:t>For importing trained model which is in form of checkpoint.pth.tar., I had to define class of ResNet Model which consists of convolution layer , </a:t>
            </a:r>
            <a:r>
              <a:rPr lang="en-US" sz="2000" dirty="0"/>
              <a:t>B</a:t>
            </a:r>
            <a:r>
              <a:rPr lang="en-US" sz="2000" dirty="0" smtClean="0"/>
              <a:t>atchNormalization layer and Relu activation and maxpooling.</a:t>
            </a:r>
          </a:p>
          <a:p>
            <a:r>
              <a:rPr lang="en-US" sz="2000" dirty="0"/>
              <a:t>Batch normalization reduces the amount by what the hidden unit values shift </a:t>
            </a:r>
            <a:r>
              <a:rPr lang="en-US" sz="2000" dirty="0" smtClean="0"/>
              <a:t>around</a:t>
            </a:r>
          </a:p>
          <a:p>
            <a:pPr marL="0" indent="0">
              <a:buNone/>
            </a:pPr>
            <a:endParaRPr lang="en-US" sz="2000" b="1" dirty="0" smtClean="0"/>
          </a:p>
          <a:p>
            <a:r>
              <a:rPr lang="en-US" sz="2000" dirty="0"/>
              <a:t>I had to learn Pytorch framework along </a:t>
            </a:r>
            <a:r>
              <a:rPr lang="en-US" sz="2000" dirty="0" smtClean="0"/>
              <a:t>this </a:t>
            </a:r>
            <a:r>
              <a:rPr lang="en-US" sz="2000" dirty="0"/>
              <a:t>project to extract feature vectors</a:t>
            </a:r>
            <a:r>
              <a:rPr lang="en-US" sz="2000" dirty="0" smtClean="0"/>
              <a:t>.</a:t>
            </a:r>
          </a:p>
          <a:p>
            <a:pPr marL="0" indent="0">
              <a:buNone/>
            </a:pPr>
            <a:endParaRPr lang="en-US" sz="2000" b="1" dirty="0" smtClean="0"/>
          </a:p>
          <a:p>
            <a:r>
              <a:rPr lang="en-US" sz="2000" dirty="0" smtClean="0"/>
              <a:t>I loaded annotations which were in form of pickle file.</a:t>
            </a:r>
          </a:p>
          <a:p>
            <a:endParaRPr lang="en-US" sz="2000" dirty="0" smtClean="0"/>
          </a:p>
          <a:p>
            <a:r>
              <a:rPr lang="en-US" sz="2000" dirty="0" smtClean="0"/>
              <a:t>Then with </a:t>
            </a:r>
            <a:r>
              <a:rPr lang="en-US" sz="2000" b="1" dirty="0" smtClean="0"/>
              <a:t>100 batch size </a:t>
            </a:r>
            <a:r>
              <a:rPr lang="en-US" sz="2000" dirty="0" smtClean="0"/>
              <a:t>I applied trained model on processed dataset converting RGB images to torch stack that are easy to process as they are in numerical forms</a:t>
            </a:r>
            <a:r>
              <a:rPr lang="en-US" sz="2000" dirty="0"/>
              <a:t> </a:t>
            </a:r>
            <a:r>
              <a:rPr lang="en-US" sz="2000" dirty="0" smtClean="0"/>
              <a:t>and extracted feature vectors before avg. pooling layer.</a:t>
            </a:r>
          </a:p>
          <a:p>
            <a:endParaRPr lang="en-US" sz="2000" b="1" dirty="0" smtClean="0"/>
          </a:p>
          <a:p>
            <a:endParaRPr lang="en-US" sz="2000" b="1" dirty="0" smtClean="0"/>
          </a:p>
        </p:txBody>
      </p:sp>
    </p:spTree>
    <p:extLst>
      <p:ext uri="{BB962C8B-B14F-4D97-AF65-F5344CB8AC3E}">
        <p14:creationId xmlns:p14="http://schemas.microsoft.com/office/powerpoint/2010/main" val="252234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6225" y="1600200"/>
            <a:ext cx="8001000" cy="2554545"/>
          </a:xfrm>
          <a:prstGeom prst="rect">
            <a:avLst/>
          </a:prstGeom>
        </p:spPr>
        <p:txBody>
          <a:bodyPr wrap="square">
            <a:spAutoFit/>
          </a:bodyPr>
          <a:lstStyle/>
          <a:p>
            <a:r>
              <a:rPr lang="en-US" sz="2000" dirty="0" smtClean="0"/>
              <a:t>1. Using </a:t>
            </a:r>
            <a:r>
              <a:rPr lang="en-US" sz="2000" dirty="0"/>
              <a:t>representations (such as those from the </a:t>
            </a:r>
            <a:r>
              <a:rPr lang="en-US" sz="2000" b="1" dirty="0"/>
              <a:t>top layer of a convnet</a:t>
            </a:r>
            <a:r>
              <a:rPr lang="en-US" sz="2000" dirty="0"/>
              <a:t>) that </a:t>
            </a:r>
            <a:r>
              <a:rPr lang="en-US" sz="2000" dirty="0" smtClean="0"/>
              <a:t>extract most imp. </a:t>
            </a:r>
            <a:r>
              <a:rPr lang="en-US" sz="2000" dirty="0"/>
              <a:t>information in </a:t>
            </a:r>
            <a:r>
              <a:rPr lang="en-US" sz="2000" dirty="0" smtClean="0"/>
              <a:t>image </a:t>
            </a:r>
            <a:r>
              <a:rPr lang="en-US" sz="2000" dirty="0"/>
              <a:t>has one potential </a:t>
            </a:r>
            <a:r>
              <a:rPr lang="en-US" sz="2000" dirty="0" smtClean="0"/>
              <a:t>drawback of losing information which </a:t>
            </a:r>
            <a:r>
              <a:rPr lang="en-US" sz="2000" dirty="0"/>
              <a:t>could be useful for richer, more descriptive captions. </a:t>
            </a:r>
            <a:br>
              <a:rPr lang="en-US" sz="2000" dirty="0"/>
            </a:br>
            <a:r>
              <a:rPr lang="en-US" sz="2000" dirty="0"/>
              <a:t/>
            </a:r>
            <a:br>
              <a:rPr lang="en-US" sz="2000" dirty="0"/>
            </a:br>
            <a:r>
              <a:rPr lang="en-US" sz="2000" dirty="0" smtClean="0"/>
              <a:t>2. Using </a:t>
            </a:r>
            <a:r>
              <a:rPr lang="en-US" sz="2000" dirty="0"/>
              <a:t>more low-level representation can help preserve this information.</a:t>
            </a:r>
            <a:br>
              <a:rPr lang="en-US" sz="2000" dirty="0"/>
            </a:br>
            <a:endParaRPr lang="en-US" sz="2000" dirty="0"/>
          </a:p>
        </p:txBody>
      </p:sp>
      <p:sp>
        <p:nvSpPr>
          <p:cNvPr id="8" name="Rectangle 7"/>
          <p:cNvSpPr/>
          <p:nvPr/>
        </p:nvSpPr>
        <p:spPr>
          <a:xfrm>
            <a:off x="228599" y="4837331"/>
            <a:ext cx="8391525" cy="646331"/>
          </a:xfrm>
          <a:prstGeom prst="rect">
            <a:avLst/>
          </a:prstGeom>
        </p:spPr>
        <p:txBody>
          <a:bodyPr wrap="square">
            <a:spAutoFit/>
          </a:bodyPr>
          <a:lstStyle/>
          <a:p>
            <a:pPr algn="ctr"/>
            <a:r>
              <a:rPr lang="en-US" b="1" dirty="0" smtClean="0"/>
              <a:t>Reference- Show</a:t>
            </a:r>
            <a:r>
              <a:rPr lang="en-US" b="1" dirty="0"/>
              <a:t>, Attend and Tell: Neural Image </a:t>
            </a:r>
            <a:r>
              <a:rPr lang="en-US" b="1" dirty="0" smtClean="0"/>
              <a:t>Caption Generation </a:t>
            </a:r>
            <a:r>
              <a:rPr lang="en-US" b="1" dirty="0"/>
              <a:t>with Visual </a:t>
            </a:r>
            <a:r>
              <a:rPr lang="en-US" b="1" dirty="0" smtClean="0"/>
              <a:t>Attention ICML (2015)</a:t>
            </a:r>
            <a:endParaRPr lang="en-US" dirty="0"/>
          </a:p>
        </p:txBody>
      </p:sp>
      <p:sp>
        <p:nvSpPr>
          <p:cNvPr id="2" name="TextBox 1"/>
          <p:cNvSpPr txBox="1"/>
          <p:nvPr/>
        </p:nvSpPr>
        <p:spPr>
          <a:xfrm>
            <a:off x="1152525" y="174337"/>
            <a:ext cx="6248400" cy="523220"/>
          </a:xfrm>
          <a:prstGeom prst="rect">
            <a:avLst/>
          </a:prstGeom>
          <a:noFill/>
        </p:spPr>
        <p:txBody>
          <a:bodyPr wrap="square" rtlCol="0">
            <a:spAutoFit/>
          </a:bodyPr>
          <a:lstStyle/>
          <a:p>
            <a:pPr algn="ctr"/>
            <a:r>
              <a:rPr lang="en-US" sz="2800" b="1" dirty="0" smtClean="0">
                <a:solidFill>
                  <a:schemeClr val="accent5">
                    <a:lumMod val="50000"/>
                  </a:schemeClr>
                </a:solidFill>
              </a:rPr>
              <a:t>ATTENTION MECHANISM</a:t>
            </a:r>
            <a:endParaRPr lang="en-US" sz="2800" b="1" dirty="0">
              <a:solidFill>
                <a:schemeClr val="accent5">
                  <a:lumMod val="50000"/>
                </a:schemeClr>
              </a:solidFill>
            </a:endParaRPr>
          </a:p>
        </p:txBody>
      </p:sp>
    </p:spTree>
    <p:extLst>
      <p:ext uri="{BB962C8B-B14F-4D97-AF65-F5344CB8AC3E}">
        <p14:creationId xmlns:p14="http://schemas.microsoft.com/office/powerpoint/2010/main" val="17989366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10088</TotalTime>
  <Words>1699</Words>
  <Application>Microsoft Office PowerPoint</Application>
  <PresentationFormat>On-screen Show (4:3)</PresentationFormat>
  <Paragraphs>213</Paragraphs>
  <Slides>25</Slides>
  <Notes>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Oriel</vt:lpstr>
      <vt:lpstr>Orthogonality Enforced Encoder-Decoder Approach  for Hindi Image Captioning  </vt:lpstr>
      <vt:lpstr>PowerPoint Presentation</vt:lpstr>
      <vt:lpstr>Introduction</vt:lpstr>
      <vt:lpstr>PowerPoint Presentation</vt:lpstr>
      <vt:lpstr>Dataset  Description </vt:lpstr>
      <vt:lpstr> ResNet As Encoder  </vt:lpstr>
      <vt:lpstr>PowerPoint Presentation</vt:lpstr>
      <vt:lpstr>Importing trained Resnet model and extracting feature vectors</vt:lpstr>
      <vt:lpstr>PowerPoint Presentation</vt:lpstr>
      <vt:lpstr>Attention mechanism contd.</vt:lpstr>
      <vt:lpstr>PowerPoint Presentation</vt:lpstr>
      <vt:lpstr>PowerPoint Presentation</vt:lpstr>
      <vt:lpstr>IMPLEMENTATION DETAILS   (BA)</vt:lpstr>
      <vt:lpstr>Gated Recurrent Unit as decoder</vt:lpstr>
      <vt:lpstr>PowerPoint Presentation</vt:lpstr>
      <vt:lpstr>My Model Details</vt:lpstr>
      <vt:lpstr>PowerPoint Presentation</vt:lpstr>
      <vt:lpstr>Output</vt:lpstr>
      <vt:lpstr>Previous work </vt:lpstr>
      <vt:lpstr>PowerPoint Presentation</vt:lpstr>
      <vt:lpstr>Attention (Future Work) </vt:lpstr>
      <vt:lpstr>Attention on ATTENTION</vt:lpstr>
      <vt:lpstr>Attention on Attention (AoA) Contd.</vt:lpstr>
      <vt:lpstr>Reference taken for feature extraction code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Aggarwal</dc:creator>
  <cp:lastModifiedBy>Sahil Aggarwal</cp:lastModifiedBy>
  <cp:revision>280</cp:revision>
  <dcterms:created xsi:type="dcterms:W3CDTF">2020-10-26T10:04:57Z</dcterms:created>
  <dcterms:modified xsi:type="dcterms:W3CDTF">2021-03-04T02:43:07Z</dcterms:modified>
</cp:coreProperties>
</file>