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b74c00d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b74c00d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759e2e6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759e2e6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b74c00d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b74c00d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6c1b7c1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6c1b7c1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b74c00d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b74c00d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7818be3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7818be3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6c1b7c1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6c1b7c1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7818be3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7818be3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649260e9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649260e9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3f9075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3f9075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741b2f8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741b2f8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2 - Sliding window technique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b78d42f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b78d42f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741b2f8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741b2f8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741b2f8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741b2f8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741b2f8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741b2f8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6c1b7c1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6c1b7c1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colab.research.google.com/drive/1S2cGnsypjUmEak5shhIp6d6O391Q8lV2?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aui.ma/sse-capstone-repository/pdf/spring-2019/DETECTING_ANIMALS_USING_COMPUTER_VISION.pdf" TargetMode="External"/><Relationship Id="rId4" Type="http://schemas.openxmlformats.org/officeDocument/2006/relationships/hyperlink" Target="https://www.ripublication.com/ijcir17/ijcirv13n9_07.pdf" TargetMode="External"/><Relationship Id="rId5" Type="http://schemas.openxmlformats.org/officeDocument/2006/relationships/hyperlink" Target="http://troindia.in/journal/ijcesr/vol6iss5/28-37.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5.jpg"/><Relationship Id="rId5"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CSE4019 - Image Processing</a:t>
            </a:r>
            <a:endParaRPr/>
          </a:p>
        </p:txBody>
      </p:sp>
      <p:sp>
        <p:nvSpPr>
          <p:cNvPr id="135" name="Google Shape;135;p13"/>
          <p:cNvSpPr txBox="1"/>
          <p:nvPr>
            <p:ph idx="1" type="subTitle"/>
          </p:nvPr>
        </p:nvSpPr>
        <p:spPr>
          <a:xfrm>
            <a:off x="4278275" y="3280900"/>
            <a:ext cx="8520600" cy="1197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b="1" lang="en" sz="2120"/>
              <a:t>J component  Final Review </a:t>
            </a:r>
            <a:endParaRPr b="1" sz="2120"/>
          </a:p>
          <a:p>
            <a:pPr indent="0" lvl="0" marL="0" rtl="0" algn="l">
              <a:lnSpc>
                <a:spcPct val="80000"/>
              </a:lnSpc>
              <a:spcBef>
                <a:spcPts val="0"/>
              </a:spcBef>
              <a:spcAft>
                <a:spcPts val="0"/>
              </a:spcAft>
              <a:buSzPts val="440"/>
              <a:buNone/>
            </a:pPr>
            <a:r>
              <a:rPr lang="en" sz="2120"/>
              <a:t>Faculty: Dr. Geetha S</a:t>
            </a:r>
            <a:endParaRPr sz="2120"/>
          </a:p>
          <a:p>
            <a:pPr indent="0" lvl="0" marL="0" rtl="0" algn="l">
              <a:lnSpc>
                <a:spcPct val="80000"/>
              </a:lnSpc>
              <a:spcBef>
                <a:spcPts val="0"/>
              </a:spcBef>
              <a:spcAft>
                <a:spcPts val="0"/>
              </a:spcAft>
              <a:buSzPts val="440"/>
              <a:buNone/>
            </a:pPr>
            <a:r>
              <a:rPr lang="en" sz="2120"/>
              <a:t>Slot: E1 + TE1</a:t>
            </a:r>
            <a:endParaRPr sz="2120"/>
          </a:p>
          <a:p>
            <a:pPr indent="0" lvl="0" marL="0" rtl="0" algn="l">
              <a:lnSpc>
                <a:spcPct val="80000"/>
              </a:lnSpc>
              <a:spcBef>
                <a:spcPts val="0"/>
              </a:spcBef>
              <a:spcAft>
                <a:spcPts val="0"/>
              </a:spcAft>
              <a:buSzPts val="440"/>
              <a:buNone/>
            </a:pPr>
            <a:r>
              <a:t/>
            </a:r>
            <a:endParaRPr sz="21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a:t>
            </a:r>
            <a:endParaRPr/>
          </a:p>
        </p:txBody>
      </p:sp>
      <p:sp>
        <p:nvSpPr>
          <p:cNvPr id="195" name="Google Shape;195;p22"/>
          <p:cNvSpPr txBox="1"/>
          <p:nvPr>
            <p:ph idx="1" type="body"/>
          </p:nvPr>
        </p:nvSpPr>
        <p:spPr>
          <a:xfrm>
            <a:off x="1297500" y="106150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K-Means Image Segmentation</a:t>
            </a:r>
            <a:endParaRPr/>
          </a:p>
          <a:p>
            <a:pPr indent="-311150" lvl="0" marL="457200" rtl="0" algn="l">
              <a:lnSpc>
                <a:spcPct val="150000"/>
              </a:lnSpc>
              <a:spcBef>
                <a:spcPts val="0"/>
              </a:spcBef>
              <a:spcAft>
                <a:spcPts val="0"/>
              </a:spcAft>
              <a:buSzPts val="1300"/>
              <a:buChar char="●"/>
            </a:pPr>
            <a:r>
              <a:rPr lang="en"/>
              <a:t>Data Augmentation</a:t>
            </a:r>
            <a:endParaRPr/>
          </a:p>
          <a:p>
            <a:pPr indent="-311150" lvl="0" marL="457200" rtl="0" algn="l">
              <a:lnSpc>
                <a:spcPct val="150000"/>
              </a:lnSpc>
              <a:spcBef>
                <a:spcPts val="0"/>
              </a:spcBef>
              <a:spcAft>
                <a:spcPts val="0"/>
              </a:spcAft>
              <a:buSzPts val="1300"/>
              <a:buChar char="●"/>
            </a:pPr>
            <a:r>
              <a:rPr lang="en"/>
              <a:t>Classifier with 10 classes of wild animals</a:t>
            </a:r>
            <a:endParaRPr/>
          </a:p>
          <a:p>
            <a:pPr indent="-311150" lvl="0" marL="457200" rtl="0" algn="l">
              <a:lnSpc>
                <a:spcPct val="150000"/>
              </a:lnSpc>
              <a:spcBef>
                <a:spcPts val="0"/>
              </a:spcBef>
              <a:spcAft>
                <a:spcPts val="0"/>
              </a:spcAft>
              <a:buSzPts val="1300"/>
              <a:buChar char="●"/>
            </a:pPr>
            <a:r>
              <a:rPr lang="en"/>
              <a:t>Diverse Dataset of over 6500 images</a:t>
            </a:r>
            <a:endParaRPr/>
          </a:p>
          <a:p>
            <a:pPr indent="-311150" lvl="0" marL="457200" rtl="0" algn="l">
              <a:lnSpc>
                <a:spcPct val="150000"/>
              </a:lnSpc>
              <a:spcBef>
                <a:spcPts val="0"/>
              </a:spcBef>
              <a:spcAft>
                <a:spcPts val="0"/>
              </a:spcAft>
              <a:buSzPts val="1300"/>
              <a:buChar char="●"/>
            </a:pPr>
            <a:r>
              <a:rPr lang="en"/>
              <a:t>Absence of Class Imbalance with Artificial Synthesis of Images</a:t>
            </a:r>
            <a:endParaRPr/>
          </a:p>
          <a:p>
            <a:pPr indent="-311150" lvl="0" marL="457200" rtl="0" algn="l">
              <a:lnSpc>
                <a:spcPct val="150000"/>
              </a:lnSpc>
              <a:spcBef>
                <a:spcPts val="0"/>
              </a:spcBef>
              <a:spcAft>
                <a:spcPts val="0"/>
              </a:spcAft>
              <a:buSzPts val="1300"/>
              <a:buChar char="●"/>
            </a:pPr>
            <a:r>
              <a:rPr lang="en"/>
              <a:t>Fine Tuning Technique to Maximise Accuracy</a:t>
            </a:r>
            <a:endParaRPr/>
          </a:p>
        </p:txBody>
      </p:sp>
      <p:pic>
        <p:nvPicPr>
          <p:cNvPr id="196" name="Google Shape;196;p22"/>
          <p:cNvPicPr preferRelativeResize="0"/>
          <p:nvPr/>
        </p:nvPicPr>
        <p:blipFill>
          <a:blip r:embed="rId3">
            <a:alphaModFix/>
          </a:blip>
          <a:stretch>
            <a:fillRect/>
          </a:stretch>
        </p:blipFill>
        <p:spPr>
          <a:xfrm>
            <a:off x="6496050" y="1019525"/>
            <a:ext cx="1600200" cy="182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Classifier used: InceptionResNetV2</a:t>
            </a:r>
            <a:endParaRPr/>
          </a:p>
        </p:txBody>
      </p:sp>
      <p:sp>
        <p:nvSpPr>
          <p:cNvPr id="202" name="Google Shape;202;p23"/>
          <p:cNvSpPr txBox="1"/>
          <p:nvPr>
            <p:ph idx="1" type="body"/>
          </p:nvPr>
        </p:nvSpPr>
        <p:spPr>
          <a:xfrm>
            <a:off x="1297500" y="103990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It is a Convolutional Neural Network that is trained on more than a million images from the ImageNet Database.</a:t>
            </a:r>
            <a:endParaRPr/>
          </a:p>
          <a:p>
            <a:pPr indent="-311150" lvl="0" marL="457200" rtl="0" algn="l">
              <a:lnSpc>
                <a:spcPct val="150000"/>
              </a:lnSpc>
              <a:spcBef>
                <a:spcPts val="0"/>
              </a:spcBef>
              <a:spcAft>
                <a:spcPts val="0"/>
              </a:spcAft>
              <a:buSzPts val="1300"/>
              <a:buChar char="●"/>
            </a:pPr>
            <a:r>
              <a:rPr lang="en"/>
              <a:t>The network is 164 layers deep and can classify upto 1000 categories.</a:t>
            </a:r>
            <a:endParaRPr/>
          </a:p>
          <a:p>
            <a:pPr indent="-311150" lvl="0" marL="457200" rtl="0" algn="l">
              <a:lnSpc>
                <a:spcPct val="150000"/>
              </a:lnSpc>
              <a:spcBef>
                <a:spcPts val="0"/>
              </a:spcBef>
              <a:spcAft>
                <a:spcPts val="0"/>
              </a:spcAft>
              <a:buSzPts val="1300"/>
              <a:buChar char="●"/>
            </a:pPr>
            <a:r>
              <a:rPr lang="en"/>
              <a:t>As a result the model has rich experience of feature extraction from images.</a:t>
            </a:r>
            <a:endParaRPr/>
          </a:p>
          <a:p>
            <a:pPr indent="-311150" lvl="0" marL="457200" rtl="0" algn="l">
              <a:lnSpc>
                <a:spcPct val="150000"/>
              </a:lnSpc>
              <a:spcBef>
                <a:spcPts val="0"/>
              </a:spcBef>
              <a:spcAft>
                <a:spcPts val="0"/>
              </a:spcAft>
              <a:buSzPts val="1300"/>
              <a:buChar char="●"/>
            </a:pPr>
            <a:r>
              <a:rPr lang="en"/>
              <a:t>Input image size is 299 * 299</a:t>
            </a:r>
            <a:endParaRPr/>
          </a:p>
          <a:p>
            <a:pPr indent="-311150" lvl="0" marL="457200" rtl="0" algn="l">
              <a:lnSpc>
                <a:spcPct val="150000"/>
              </a:lnSpc>
              <a:spcBef>
                <a:spcPts val="0"/>
              </a:spcBef>
              <a:spcAft>
                <a:spcPts val="0"/>
              </a:spcAft>
              <a:buSzPts val="1300"/>
              <a:buChar char="●"/>
            </a:pPr>
            <a:r>
              <a:rPr lang="en"/>
              <a:t>Commonly used along with the method of Transfer Learning. </a:t>
            </a:r>
            <a:endParaRPr/>
          </a:p>
          <a:p>
            <a:pPr indent="-311150" lvl="0" marL="457200" rtl="0" algn="l">
              <a:lnSpc>
                <a:spcPct val="150000"/>
              </a:lnSpc>
              <a:spcBef>
                <a:spcPts val="0"/>
              </a:spcBef>
              <a:spcAft>
                <a:spcPts val="0"/>
              </a:spcAft>
              <a:buSzPts val="1300"/>
              <a:buChar char="●"/>
            </a:pPr>
            <a:r>
              <a:rPr lang="en"/>
              <a:t>Efficient in Image Classification use cases with minimal loss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4"/>
          <p:cNvPicPr preferRelativeResize="0"/>
          <p:nvPr/>
        </p:nvPicPr>
        <p:blipFill>
          <a:blip r:embed="rId3">
            <a:alphaModFix/>
          </a:blip>
          <a:stretch>
            <a:fillRect/>
          </a:stretch>
        </p:blipFill>
        <p:spPr>
          <a:xfrm>
            <a:off x="3341100" y="96950"/>
            <a:ext cx="2248417" cy="4838700"/>
          </a:xfrm>
          <a:prstGeom prst="rect">
            <a:avLst/>
          </a:prstGeom>
          <a:noFill/>
          <a:ln>
            <a:noFill/>
          </a:ln>
        </p:spPr>
      </p:pic>
      <p:sp>
        <p:nvSpPr>
          <p:cNvPr id="208" name="Google Shape;208;p24"/>
          <p:cNvSpPr txBox="1"/>
          <p:nvPr/>
        </p:nvSpPr>
        <p:spPr>
          <a:xfrm>
            <a:off x="228750" y="249550"/>
            <a:ext cx="286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Model Architecture</a:t>
            </a:r>
            <a:endParaRPr sz="18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14" name="Google Shape;214;p25"/>
          <p:cNvSpPr txBox="1"/>
          <p:nvPr>
            <p:ph idx="1" type="body"/>
          </p:nvPr>
        </p:nvSpPr>
        <p:spPr>
          <a:xfrm>
            <a:off x="1297500" y="10615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During the experimentation process various models have been developed including EfficientNet, InceptionV3, MobileNetV3, VGG19 etc. But they failed to produce better results compared to InceptionResNetV2.</a:t>
            </a:r>
            <a:endParaRPr/>
          </a:p>
          <a:p>
            <a:pPr indent="-311150" lvl="0" marL="457200" rtl="0" algn="l">
              <a:spcBef>
                <a:spcPts val="0"/>
              </a:spcBef>
              <a:spcAft>
                <a:spcPts val="0"/>
              </a:spcAft>
              <a:buSzPts val="1300"/>
              <a:buChar char="●"/>
            </a:pPr>
            <a:r>
              <a:rPr lang="en"/>
              <a:t>The model achieved an </a:t>
            </a:r>
            <a:r>
              <a:rPr lang="en"/>
              <a:t>average</a:t>
            </a:r>
            <a:r>
              <a:rPr lang="en"/>
              <a:t> training accuracy of 95% and testing accuracy of 91%.</a:t>
            </a:r>
            <a:endParaRPr/>
          </a:p>
          <a:p>
            <a:pPr indent="-311150" lvl="0" marL="457200" rtl="0" algn="l">
              <a:spcBef>
                <a:spcPts val="0"/>
              </a:spcBef>
              <a:spcAft>
                <a:spcPts val="0"/>
              </a:spcAft>
              <a:buSzPts val="1300"/>
              <a:buChar char="●"/>
            </a:pPr>
            <a:r>
              <a:rPr lang="en"/>
              <a:t>The analysis of the performance plots of the classier can give a better understanding.</a:t>
            </a:r>
            <a:endParaRPr/>
          </a:p>
          <a:p>
            <a:pPr indent="-311150" lvl="0" marL="457200" rtl="0" algn="l">
              <a:spcBef>
                <a:spcPts val="0"/>
              </a:spcBef>
              <a:spcAft>
                <a:spcPts val="0"/>
              </a:spcAft>
              <a:buSzPts val="1300"/>
              <a:buChar char="●"/>
            </a:pPr>
            <a:r>
              <a:rPr lang="en"/>
              <a:t>Improved quality and diversity of images in the dataset can further increase the accuracy of the </a:t>
            </a:r>
            <a:r>
              <a:rPr lang="en"/>
              <a:t>model</a:t>
            </a:r>
            <a:r>
              <a:rPr lang="en"/>
              <a:t>.</a:t>
            </a:r>
            <a:endParaRPr/>
          </a:p>
          <a:p>
            <a:pPr indent="-311150" lvl="0" marL="457200" rtl="0" algn="l">
              <a:spcBef>
                <a:spcPts val="0"/>
              </a:spcBef>
              <a:spcAft>
                <a:spcPts val="0"/>
              </a:spcAft>
              <a:buSzPts val="1300"/>
              <a:buChar char="●"/>
            </a:pPr>
            <a:r>
              <a:rPr lang="en"/>
              <a:t>The </a:t>
            </a:r>
            <a:r>
              <a:rPr lang="en"/>
              <a:t>techniques</a:t>
            </a:r>
            <a:r>
              <a:rPr lang="en"/>
              <a:t> used in this project has been effective enough to remove much of the background noise and distortions from the original dataset.</a:t>
            </a:r>
            <a:endParaRPr/>
          </a:p>
          <a:p>
            <a:pPr indent="-311150" lvl="0" marL="457200" rtl="0" algn="l">
              <a:spcBef>
                <a:spcPts val="0"/>
              </a:spcBef>
              <a:spcAft>
                <a:spcPts val="0"/>
              </a:spcAft>
              <a:buSzPts val="1300"/>
              <a:buChar char="●"/>
            </a:pPr>
            <a:r>
              <a:rPr lang="en"/>
              <a:t>The model has been trained for 20 epochs and the training time is </a:t>
            </a:r>
            <a:r>
              <a:rPr lang="en"/>
              <a:t>around</a:t>
            </a:r>
            <a:r>
              <a:rPr lang="en"/>
              <a:t> 2 hrs with GPU.</a:t>
            </a:r>
            <a:endParaRPr/>
          </a:p>
        </p:txBody>
      </p:sp>
      <p:pic>
        <p:nvPicPr>
          <p:cNvPr id="215" name="Google Shape;215;p25"/>
          <p:cNvPicPr preferRelativeResize="0"/>
          <p:nvPr/>
        </p:nvPicPr>
        <p:blipFill>
          <a:blip r:embed="rId3">
            <a:alphaModFix/>
          </a:blip>
          <a:stretch>
            <a:fillRect/>
          </a:stretch>
        </p:blipFill>
        <p:spPr>
          <a:xfrm>
            <a:off x="0" y="3574300"/>
            <a:ext cx="2911425" cy="156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Plots</a:t>
            </a:r>
            <a:endParaRPr/>
          </a:p>
        </p:txBody>
      </p:sp>
      <p:pic>
        <p:nvPicPr>
          <p:cNvPr id="221" name="Google Shape;221;p26"/>
          <p:cNvPicPr preferRelativeResize="0"/>
          <p:nvPr/>
        </p:nvPicPr>
        <p:blipFill>
          <a:blip r:embed="rId3">
            <a:alphaModFix/>
          </a:blip>
          <a:stretch>
            <a:fillRect/>
          </a:stretch>
        </p:blipFill>
        <p:spPr>
          <a:xfrm>
            <a:off x="429675" y="1446400"/>
            <a:ext cx="3695700" cy="2647950"/>
          </a:xfrm>
          <a:prstGeom prst="rect">
            <a:avLst/>
          </a:prstGeom>
          <a:noFill/>
          <a:ln>
            <a:noFill/>
          </a:ln>
        </p:spPr>
      </p:pic>
      <p:pic>
        <p:nvPicPr>
          <p:cNvPr id="222" name="Google Shape;222;p26"/>
          <p:cNvPicPr preferRelativeResize="0"/>
          <p:nvPr/>
        </p:nvPicPr>
        <p:blipFill>
          <a:blip r:embed="rId4">
            <a:alphaModFix/>
          </a:blip>
          <a:stretch>
            <a:fillRect/>
          </a:stretch>
        </p:blipFill>
        <p:spPr>
          <a:xfrm>
            <a:off x="4499600" y="1446400"/>
            <a:ext cx="3667125" cy="251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Phase</a:t>
            </a:r>
            <a:endParaRPr/>
          </a:p>
        </p:txBody>
      </p:sp>
      <p:pic>
        <p:nvPicPr>
          <p:cNvPr id="228" name="Google Shape;228;p27"/>
          <p:cNvPicPr preferRelativeResize="0"/>
          <p:nvPr/>
        </p:nvPicPr>
        <p:blipFill>
          <a:blip r:embed="rId3">
            <a:alphaModFix/>
          </a:blip>
          <a:stretch>
            <a:fillRect/>
          </a:stretch>
        </p:blipFill>
        <p:spPr>
          <a:xfrm>
            <a:off x="2037875" y="968100"/>
            <a:ext cx="4878313" cy="3530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 and Inferences</a:t>
            </a:r>
            <a:endParaRPr/>
          </a:p>
        </p:txBody>
      </p:sp>
      <p:sp>
        <p:nvSpPr>
          <p:cNvPr id="234" name="Google Shape;234;p28"/>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Segmentation and feature detection play a major role in the accuracy of the classifier. The usage of 3 main regions in the images boosts the performance further towards an optimal value. </a:t>
            </a:r>
            <a:endParaRPr/>
          </a:p>
          <a:p>
            <a:pPr indent="0" lvl="0" marL="0" rtl="0" algn="just">
              <a:spcBef>
                <a:spcPts val="1200"/>
              </a:spcBef>
              <a:spcAft>
                <a:spcPts val="0"/>
              </a:spcAft>
              <a:buNone/>
            </a:pPr>
            <a:r>
              <a:rPr lang="en"/>
              <a:t>The usage of a larger number of regions was not feasible due to the noise that was generated in the processed image. </a:t>
            </a:r>
            <a:endParaRPr/>
          </a:p>
          <a:p>
            <a:pPr indent="0" lvl="0" marL="0" rtl="0" algn="just">
              <a:spcBef>
                <a:spcPts val="1200"/>
              </a:spcBef>
              <a:spcAft>
                <a:spcPts val="0"/>
              </a:spcAft>
              <a:buNone/>
            </a:pPr>
            <a:r>
              <a:rPr lang="en"/>
              <a:t>The importance of image processing techniques before and during the preliminary stages of classification and model building is </a:t>
            </a:r>
            <a:r>
              <a:rPr lang="en"/>
              <a:t>clearly highlighted by the results.  </a:t>
            </a:r>
            <a:endParaRPr/>
          </a:p>
          <a:p>
            <a:pPr indent="0" lvl="0" marL="0" rtl="0" algn="just">
              <a:spcBef>
                <a:spcPts val="1200"/>
              </a:spcBef>
              <a:spcAft>
                <a:spcPts val="1200"/>
              </a:spcAft>
              <a:buNone/>
            </a:pPr>
            <a:r>
              <a:rPr lang="en"/>
              <a:t>The accuracy of the model makes it suitable for linkage with real-time wildlife camera feeds. Further, the image processing performed on the input images is crucial to handle the heterogeneity introduced by the image sources.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823850" y="2053000"/>
            <a:ext cx="77163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u="sng">
                <a:solidFill>
                  <a:schemeClr val="hlink"/>
                </a:solidFill>
                <a:hlinkClick r:id="rId3"/>
              </a:rPr>
              <a:t>https://colab.research.google.com/drive/1S2cGnsypjUmEak5shhIp6d6O391Q8lV2?usp=sharing</a:t>
            </a:r>
            <a:r>
              <a:rPr b="1" lang="en"/>
              <a:t> </a:t>
            </a:r>
            <a:endParaRPr b="1"/>
          </a:p>
        </p:txBody>
      </p:sp>
      <p:sp>
        <p:nvSpPr>
          <p:cNvPr id="240" name="Google Shape;240;p29"/>
          <p:cNvSpPr txBox="1"/>
          <p:nvPr/>
        </p:nvSpPr>
        <p:spPr>
          <a:xfrm>
            <a:off x="402050" y="374325"/>
            <a:ext cx="3847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u="sng">
                <a:solidFill>
                  <a:schemeClr val="lt1"/>
                </a:solidFill>
                <a:latin typeface="Lato"/>
                <a:ea typeface="Lato"/>
                <a:cs typeface="Lato"/>
                <a:sym typeface="Lato"/>
              </a:rPr>
              <a:t>Link to Notebook</a:t>
            </a:r>
            <a:endParaRPr b="1" sz="2500" u="sng">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Wild Animal Detection using Computer Vision</a:t>
            </a:r>
            <a:endParaRPr/>
          </a:p>
        </p:txBody>
      </p:sp>
      <p:sp>
        <p:nvSpPr>
          <p:cNvPr id="141" name="Google Shape;141;p14"/>
          <p:cNvSpPr txBox="1"/>
          <p:nvPr>
            <p:ph idx="1" type="subTitle"/>
          </p:nvPr>
        </p:nvSpPr>
        <p:spPr>
          <a:xfrm>
            <a:off x="4354600" y="3511400"/>
            <a:ext cx="8520600" cy="10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n" sz="2040"/>
              <a:t>Team Members:</a:t>
            </a:r>
            <a:endParaRPr sz="2040"/>
          </a:p>
          <a:p>
            <a:pPr indent="-358140" lvl="0" marL="457200" rtl="0" algn="l">
              <a:lnSpc>
                <a:spcPct val="80000"/>
              </a:lnSpc>
              <a:spcBef>
                <a:spcPts val="0"/>
              </a:spcBef>
              <a:spcAft>
                <a:spcPts val="0"/>
              </a:spcAft>
              <a:buSzPts val="2040"/>
              <a:buAutoNum type="arabicPeriod"/>
            </a:pPr>
            <a:r>
              <a:rPr lang="en" sz="2040"/>
              <a:t>Sahil Faizal - 19BPS1083</a:t>
            </a:r>
            <a:endParaRPr sz="2040"/>
          </a:p>
          <a:p>
            <a:pPr indent="-358140" lvl="0" marL="457200" rtl="0" algn="l">
              <a:lnSpc>
                <a:spcPct val="80000"/>
              </a:lnSpc>
              <a:spcBef>
                <a:spcPts val="0"/>
              </a:spcBef>
              <a:spcAft>
                <a:spcPts val="0"/>
              </a:spcAft>
              <a:buSzPts val="2040"/>
              <a:buAutoNum type="arabicPeriod"/>
            </a:pPr>
            <a:r>
              <a:rPr lang="en" sz="2040"/>
              <a:t>Sanjay Sundaresan - 19BPS1113</a:t>
            </a:r>
            <a:endParaRPr sz="20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32100" y="371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Introduction</a:t>
            </a:r>
            <a:endParaRPr b="1" u="sng"/>
          </a:p>
        </p:txBody>
      </p:sp>
      <p:sp>
        <p:nvSpPr>
          <p:cNvPr id="147" name="Google Shape;147;p15"/>
          <p:cNvSpPr txBox="1"/>
          <p:nvPr>
            <p:ph idx="1" type="body"/>
          </p:nvPr>
        </p:nvSpPr>
        <p:spPr>
          <a:xfrm>
            <a:off x="1232100" y="979100"/>
            <a:ext cx="7038900" cy="4164300"/>
          </a:xfrm>
          <a:prstGeom prst="rect">
            <a:avLst/>
          </a:prstGeom>
        </p:spPr>
        <p:txBody>
          <a:bodyPr anchorCtr="0" anchor="t" bIns="91425" lIns="91425" spcFirstLastPara="1" rIns="91425" wrap="square" tIns="91425">
            <a:noAutofit/>
          </a:bodyPr>
          <a:lstStyle/>
          <a:p>
            <a:pPr indent="-317500" lvl="0" marL="457200" rtl="0" algn="just">
              <a:lnSpc>
                <a:spcPct val="105000"/>
              </a:lnSpc>
              <a:spcBef>
                <a:spcPts val="0"/>
              </a:spcBef>
              <a:spcAft>
                <a:spcPts val="0"/>
              </a:spcAft>
              <a:buSzPts val="1400"/>
              <a:buChar char="●"/>
            </a:pPr>
            <a:r>
              <a:rPr lang="en" sz="1400"/>
              <a:t>The expansion of urban areas in modern times has resulted in widespread displacement of habitats in forested areas. As a result, wild animals are forced to venture into the human settlements that often infringe on their routine activities. </a:t>
            </a:r>
            <a:endParaRPr sz="1400"/>
          </a:p>
          <a:p>
            <a:pPr indent="-317500" lvl="0" marL="457200" rtl="0" algn="just">
              <a:lnSpc>
                <a:spcPct val="105000"/>
              </a:lnSpc>
              <a:spcBef>
                <a:spcPts val="0"/>
              </a:spcBef>
              <a:spcAft>
                <a:spcPts val="0"/>
              </a:spcAft>
              <a:buSzPts val="1400"/>
              <a:buChar char="●"/>
            </a:pPr>
            <a:r>
              <a:rPr lang="en" sz="1400"/>
              <a:t>More often than not, food is </a:t>
            </a:r>
            <a:r>
              <a:rPr lang="en" sz="1400"/>
              <a:t>the</a:t>
            </a:r>
            <a:r>
              <a:rPr lang="en" sz="1400"/>
              <a:t> primary motivator for such peregrinations. It is at this point that there is tangible danger to any humans that inadvertently cross the path of these animals when they are at their most ferocious predispositions. </a:t>
            </a:r>
            <a:endParaRPr sz="1400"/>
          </a:p>
          <a:p>
            <a:pPr indent="-317500" lvl="0" marL="457200" rtl="0" algn="just">
              <a:lnSpc>
                <a:spcPct val="105000"/>
              </a:lnSpc>
              <a:spcBef>
                <a:spcPts val="0"/>
              </a:spcBef>
              <a:spcAft>
                <a:spcPts val="0"/>
              </a:spcAft>
              <a:buSzPts val="1400"/>
              <a:buChar char="●"/>
            </a:pPr>
            <a:r>
              <a:rPr lang="en" sz="1400"/>
              <a:t>Hence, a need arises for the detection of wild animals at the border of human settlements close to wild habitats. A robust, reliable and </a:t>
            </a:r>
            <a:r>
              <a:rPr lang="en" sz="1400"/>
              <a:t>effective preemptive warning mechanism would drastically eliminate risk of fatal human-animal conflict, both in the interest of protecting human lives and avoiding loss of endangered animals. </a:t>
            </a:r>
            <a:endParaRPr sz="1400"/>
          </a:p>
          <a:p>
            <a:pPr indent="-317500" lvl="0" marL="457200" rtl="0" algn="just">
              <a:lnSpc>
                <a:spcPct val="105000"/>
              </a:lnSpc>
              <a:spcBef>
                <a:spcPts val="0"/>
              </a:spcBef>
              <a:spcAft>
                <a:spcPts val="0"/>
              </a:spcAft>
              <a:buSzPts val="1400"/>
              <a:buChar char="●"/>
            </a:pPr>
            <a:r>
              <a:rPr lang="en" sz="1400"/>
              <a:t>Moreover, such a system would also be useful in wildlife sanctuaries and biosphere reserves to monitor the movement of animals at the border areas of such establishments which have often proved difficult to control. </a:t>
            </a:r>
            <a:endParaRPr sz="1400"/>
          </a:p>
          <a:p>
            <a:pPr indent="0" lvl="0" marL="0" rtl="0" algn="l">
              <a:lnSpc>
                <a:spcPct val="105000"/>
              </a:lnSpc>
              <a:spcBef>
                <a:spcPts val="1200"/>
              </a:spcBef>
              <a:spcAft>
                <a:spcPts val="1200"/>
              </a:spcAft>
              <a:buSzPts val="852"/>
              <a:buNone/>
            </a:pPr>
            <a:r>
              <a:t/>
            </a:r>
            <a:endParaRPr sz="13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33700" y="361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Literature Review</a:t>
            </a:r>
            <a:r>
              <a:rPr lang="en"/>
              <a:t> </a:t>
            </a:r>
            <a:endParaRPr/>
          </a:p>
        </p:txBody>
      </p:sp>
      <p:sp>
        <p:nvSpPr>
          <p:cNvPr id="153" name="Google Shape;153;p16"/>
          <p:cNvSpPr txBox="1"/>
          <p:nvPr>
            <p:ph idx="1" type="body"/>
          </p:nvPr>
        </p:nvSpPr>
        <p:spPr>
          <a:xfrm>
            <a:off x="1133700" y="1013425"/>
            <a:ext cx="7366500" cy="3421800"/>
          </a:xfrm>
          <a:prstGeom prst="rect">
            <a:avLst/>
          </a:prstGeom>
        </p:spPr>
        <p:txBody>
          <a:bodyPr anchorCtr="0" anchor="t" bIns="91425" lIns="91425" spcFirstLastPara="1" rIns="91425" wrap="square" tIns="91425">
            <a:normAutofit fontScale="55000" lnSpcReduction="20000"/>
          </a:bodyPr>
          <a:lstStyle/>
          <a:p>
            <a:pPr indent="0" lvl="0" marL="0" rtl="0" algn="just">
              <a:spcBef>
                <a:spcPts val="0"/>
              </a:spcBef>
              <a:spcAft>
                <a:spcPts val="0"/>
              </a:spcAft>
              <a:buNone/>
            </a:pPr>
            <a:r>
              <a:rPr lang="en" sz="2555" u="sng">
                <a:solidFill>
                  <a:schemeClr val="hlink"/>
                </a:solidFill>
                <a:hlinkClick r:id="rId3"/>
              </a:rPr>
              <a:t>http://www.aui.ma/sse-capstone-repository/pdf/spring-2019/DETECTING_ANIMALS_USING_COMPUTER_VISION.pdf</a:t>
            </a:r>
            <a:r>
              <a:rPr lang="en" sz="2555"/>
              <a:t> - This paper deals with the detection of non-camoflagued animals from still images using image segmentation by K-Means algorithm, and removing the ensuing noise in order to achieve clear segmentation that ultimately leads to better classifier performance, regardless of the classifier chosen. </a:t>
            </a:r>
            <a:endParaRPr sz="2555"/>
          </a:p>
          <a:p>
            <a:pPr indent="0" lvl="0" marL="0" rtl="0" algn="just">
              <a:spcBef>
                <a:spcPts val="1200"/>
              </a:spcBef>
              <a:spcAft>
                <a:spcPts val="0"/>
              </a:spcAft>
              <a:buNone/>
            </a:pPr>
            <a:r>
              <a:rPr lang="en" sz="2555" u="sng">
                <a:solidFill>
                  <a:schemeClr val="hlink"/>
                </a:solidFill>
                <a:hlinkClick r:id="rId4"/>
              </a:rPr>
              <a:t>https://www.ripublication.com/ijcir17/ijcirv13n9_07.pdf</a:t>
            </a:r>
            <a:r>
              <a:rPr lang="en" sz="2555"/>
              <a:t> - This paper proposes an algorithm named WCoHOG </a:t>
            </a:r>
            <a:r>
              <a:rPr lang="en" sz="2555"/>
              <a:t>(Weighted Co-occurrence Histograms of Oriented Gradients)</a:t>
            </a:r>
            <a:r>
              <a:rPr lang="en" sz="2555"/>
              <a:t>, which essentially uses </a:t>
            </a:r>
            <a:r>
              <a:rPr lang="en" sz="2555"/>
              <a:t>gradient direction and</a:t>
            </a:r>
            <a:r>
              <a:rPr lang="en" sz="2555"/>
              <a:t> magnitude to extract more robust feature vectors, which are then fed to the classifier. </a:t>
            </a:r>
            <a:endParaRPr sz="2555"/>
          </a:p>
          <a:p>
            <a:pPr indent="0" lvl="0" marL="0" rtl="0" algn="just">
              <a:spcBef>
                <a:spcPts val="1200"/>
              </a:spcBef>
              <a:spcAft>
                <a:spcPts val="1200"/>
              </a:spcAft>
              <a:buNone/>
            </a:pPr>
            <a:r>
              <a:rPr lang="en" sz="2555" u="sng">
                <a:solidFill>
                  <a:schemeClr val="hlink"/>
                </a:solidFill>
                <a:hlinkClick r:id="rId5"/>
              </a:rPr>
              <a:t>http://troindia.in/journal/ijcesr/vol6iss5/28-37.pdf</a:t>
            </a:r>
            <a:r>
              <a:rPr lang="en" sz="2555"/>
              <a:t> - This paper focuses on </a:t>
            </a:r>
            <a:r>
              <a:rPr lang="en" sz="2555"/>
              <a:t>background</a:t>
            </a:r>
            <a:r>
              <a:rPr lang="en" sz="2555"/>
              <a:t> subtraction (for object detection), and feature extraction as major processing steps before classification. It uses Laplacian of Gaussian operation to find corners and edges, which in turn help in finding keypoints and perform feature extraction. SVM classifier is used on the extracted features</a:t>
            </a:r>
            <a:r>
              <a:rPr lang="en" sz="1871"/>
              <a:t>. </a:t>
            </a:r>
            <a:endParaRPr sz="187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0" y="152400"/>
            <a:ext cx="3101251" cy="4838700"/>
          </a:xfrm>
          <a:prstGeom prst="rect">
            <a:avLst/>
          </a:prstGeom>
          <a:noFill/>
          <a:ln>
            <a:noFill/>
          </a:ln>
        </p:spPr>
      </p:pic>
      <p:pic>
        <p:nvPicPr>
          <p:cNvPr id="159" name="Google Shape;159;p17"/>
          <p:cNvPicPr preferRelativeResize="0"/>
          <p:nvPr/>
        </p:nvPicPr>
        <p:blipFill>
          <a:blip r:embed="rId4">
            <a:alphaModFix/>
          </a:blip>
          <a:stretch>
            <a:fillRect/>
          </a:stretch>
        </p:blipFill>
        <p:spPr>
          <a:xfrm>
            <a:off x="3101251" y="152400"/>
            <a:ext cx="3321198" cy="4838699"/>
          </a:xfrm>
          <a:prstGeom prst="rect">
            <a:avLst/>
          </a:prstGeom>
          <a:noFill/>
          <a:ln>
            <a:noFill/>
          </a:ln>
        </p:spPr>
      </p:pic>
      <p:pic>
        <p:nvPicPr>
          <p:cNvPr id="160" name="Google Shape;160;p17"/>
          <p:cNvPicPr preferRelativeResize="0"/>
          <p:nvPr/>
        </p:nvPicPr>
        <p:blipFill>
          <a:blip r:embed="rId5">
            <a:alphaModFix/>
          </a:blip>
          <a:stretch>
            <a:fillRect/>
          </a:stretch>
        </p:blipFill>
        <p:spPr>
          <a:xfrm>
            <a:off x="6422450" y="565850"/>
            <a:ext cx="2750350" cy="2969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Input</a:t>
            </a:r>
            <a:endParaRPr b="1" u="sng"/>
          </a:p>
        </p:txBody>
      </p:sp>
      <p:sp>
        <p:nvSpPr>
          <p:cNvPr id="166" name="Google Shape;166;p18"/>
          <p:cNvSpPr txBox="1"/>
          <p:nvPr>
            <p:ph idx="1" type="body"/>
          </p:nvPr>
        </p:nvSpPr>
        <p:spPr>
          <a:xfrm>
            <a:off x="1297500" y="1044500"/>
            <a:ext cx="7672200" cy="40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Images captured from the camera trap. </a:t>
            </a:r>
            <a:endParaRPr sz="1600"/>
          </a:p>
          <a:p>
            <a:pPr indent="0" lvl="0" marL="0" rtl="0" algn="l">
              <a:spcBef>
                <a:spcPts val="1200"/>
              </a:spcBef>
              <a:spcAft>
                <a:spcPts val="0"/>
              </a:spcAft>
              <a:buNone/>
            </a:pPr>
            <a:r>
              <a:rPr lang="en" sz="1600"/>
              <a:t>  </a:t>
            </a:r>
            <a:endParaRPr sz="1600"/>
          </a:p>
          <a:p>
            <a:pPr indent="0" lvl="0" marL="0" rtl="0" algn="l">
              <a:spcBef>
                <a:spcPts val="1200"/>
              </a:spcBef>
              <a:spcAft>
                <a:spcPts val="1200"/>
              </a:spcAft>
              <a:buNone/>
            </a:pPr>
            <a:r>
              <a:rPr lang="en" sz="1600"/>
              <a:t>  </a:t>
            </a:r>
            <a:endParaRPr sz="1600"/>
          </a:p>
        </p:txBody>
      </p:sp>
      <p:pic>
        <p:nvPicPr>
          <p:cNvPr id="167" name="Google Shape;167;p18"/>
          <p:cNvPicPr preferRelativeResize="0"/>
          <p:nvPr/>
        </p:nvPicPr>
        <p:blipFill>
          <a:blip r:embed="rId3">
            <a:alphaModFix/>
          </a:blip>
          <a:stretch>
            <a:fillRect/>
          </a:stretch>
        </p:blipFill>
        <p:spPr>
          <a:xfrm>
            <a:off x="1377150" y="1496550"/>
            <a:ext cx="1938900" cy="2911201"/>
          </a:xfrm>
          <a:prstGeom prst="rect">
            <a:avLst/>
          </a:prstGeom>
          <a:noFill/>
          <a:ln>
            <a:noFill/>
          </a:ln>
        </p:spPr>
      </p:pic>
      <p:pic>
        <p:nvPicPr>
          <p:cNvPr id="168" name="Google Shape;168;p18"/>
          <p:cNvPicPr preferRelativeResize="0"/>
          <p:nvPr/>
        </p:nvPicPr>
        <p:blipFill>
          <a:blip r:embed="rId4">
            <a:alphaModFix/>
          </a:blip>
          <a:stretch>
            <a:fillRect/>
          </a:stretch>
        </p:blipFill>
        <p:spPr>
          <a:xfrm>
            <a:off x="3584000" y="1496550"/>
            <a:ext cx="2429724" cy="2005100"/>
          </a:xfrm>
          <a:prstGeom prst="rect">
            <a:avLst/>
          </a:prstGeom>
          <a:noFill/>
          <a:ln>
            <a:noFill/>
          </a:ln>
        </p:spPr>
      </p:pic>
      <p:pic>
        <p:nvPicPr>
          <p:cNvPr id="169" name="Google Shape;169;p18"/>
          <p:cNvPicPr preferRelativeResize="0"/>
          <p:nvPr/>
        </p:nvPicPr>
        <p:blipFill>
          <a:blip r:embed="rId5">
            <a:alphaModFix/>
          </a:blip>
          <a:stretch>
            <a:fillRect/>
          </a:stretch>
        </p:blipFill>
        <p:spPr>
          <a:xfrm>
            <a:off x="6116975" y="1496550"/>
            <a:ext cx="2852777" cy="218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Expected </a:t>
            </a:r>
            <a:r>
              <a:rPr b="1" lang="en" u="sng"/>
              <a:t>Output</a:t>
            </a:r>
            <a:endParaRPr b="1" u="sng"/>
          </a:p>
        </p:txBody>
      </p:sp>
      <p:sp>
        <p:nvSpPr>
          <p:cNvPr id="175" name="Google Shape;175;p19"/>
          <p:cNvSpPr txBox="1"/>
          <p:nvPr>
            <p:ph idx="1" type="body"/>
          </p:nvPr>
        </p:nvSpPr>
        <p:spPr>
          <a:xfrm>
            <a:off x="1297500" y="1022675"/>
            <a:ext cx="7038900" cy="33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Processed Images, which are fed to the classifier that ultimately identifies the class of the animal.  (Below - Representational Images) </a:t>
            </a:r>
            <a:endParaRPr sz="1600"/>
          </a:p>
          <a:p>
            <a:pPr indent="0" lvl="0" marL="0" rtl="0" algn="l">
              <a:spcBef>
                <a:spcPts val="1200"/>
              </a:spcBef>
              <a:spcAft>
                <a:spcPts val="1200"/>
              </a:spcAft>
              <a:buNone/>
            </a:pPr>
            <a:r>
              <a:t/>
            </a:r>
            <a:endParaRPr sz="1600"/>
          </a:p>
        </p:txBody>
      </p:sp>
      <p:pic>
        <p:nvPicPr>
          <p:cNvPr id="176" name="Google Shape;176;p19"/>
          <p:cNvPicPr preferRelativeResize="0"/>
          <p:nvPr/>
        </p:nvPicPr>
        <p:blipFill>
          <a:blip r:embed="rId3">
            <a:alphaModFix/>
          </a:blip>
          <a:stretch>
            <a:fillRect/>
          </a:stretch>
        </p:blipFill>
        <p:spPr>
          <a:xfrm>
            <a:off x="1409700" y="1952675"/>
            <a:ext cx="3162300" cy="1981200"/>
          </a:xfrm>
          <a:prstGeom prst="rect">
            <a:avLst/>
          </a:prstGeom>
          <a:noFill/>
          <a:ln>
            <a:noFill/>
          </a:ln>
        </p:spPr>
      </p:pic>
      <p:pic>
        <p:nvPicPr>
          <p:cNvPr id="177" name="Google Shape;177;p19"/>
          <p:cNvPicPr preferRelativeResize="0"/>
          <p:nvPr/>
        </p:nvPicPr>
        <p:blipFill>
          <a:blip r:embed="rId4">
            <a:alphaModFix/>
          </a:blip>
          <a:stretch>
            <a:fillRect/>
          </a:stretch>
        </p:blipFill>
        <p:spPr>
          <a:xfrm>
            <a:off x="5030650" y="1819325"/>
            <a:ext cx="2343150" cy="224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32125" y="361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Challenges</a:t>
            </a:r>
            <a:endParaRPr b="1" u="sng"/>
          </a:p>
        </p:txBody>
      </p:sp>
      <p:sp>
        <p:nvSpPr>
          <p:cNvPr id="183" name="Google Shape;183;p20"/>
          <p:cNvSpPr txBox="1"/>
          <p:nvPr>
            <p:ph idx="1" type="body"/>
          </p:nvPr>
        </p:nvSpPr>
        <p:spPr>
          <a:xfrm>
            <a:off x="1297500" y="98537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ato"/>
              <a:buChar char="●"/>
            </a:pPr>
            <a:r>
              <a:rPr lang="en" sz="1600"/>
              <a:t>Blurring out of images due to zooming issues</a:t>
            </a:r>
            <a:endParaRPr sz="1600"/>
          </a:p>
          <a:p>
            <a:pPr indent="-330200" lvl="0" marL="457200" rtl="0" algn="l">
              <a:spcBef>
                <a:spcPts val="0"/>
              </a:spcBef>
              <a:spcAft>
                <a:spcPts val="0"/>
              </a:spcAft>
              <a:buSzPts val="1600"/>
              <a:buFont typeface="Lato"/>
              <a:buChar char="●"/>
            </a:pPr>
            <a:r>
              <a:rPr lang="en" sz="1600"/>
              <a:t>Light intensity affecting the recognition because of darkness.</a:t>
            </a:r>
            <a:endParaRPr sz="1600"/>
          </a:p>
          <a:p>
            <a:pPr indent="-330200" lvl="0" marL="457200" rtl="0" algn="l">
              <a:spcBef>
                <a:spcPts val="0"/>
              </a:spcBef>
              <a:spcAft>
                <a:spcPts val="0"/>
              </a:spcAft>
              <a:buSzPts val="1600"/>
              <a:buFont typeface="Lato"/>
              <a:buChar char="●"/>
            </a:pPr>
            <a:r>
              <a:rPr lang="en" sz="1600"/>
              <a:t>Background of the captured images leading to wrong prediction.</a:t>
            </a:r>
            <a:endParaRPr sz="1600"/>
          </a:p>
          <a:p>
            <a:pPr indent="-330200" lvl="0" marL="457200" rtl="0" algn="l">
              <a:spcBef>
                <a:spcPts val="0"/>
              </a:spcBef>
              <a:spcAft>
                <a:spcPts val="0"/>
              </a:spcAft>
              <a:buSzPts val="1600"/>
              <a:buFont typeface="Lato"/>
              <a:buChar char="●"/>
            </a:pPr>
            <a:r>
              <a:rPr lang="en" sz="1600"/>
              <a:t>Limited number of animals covered.</a:t>
            </a:r>
            <a:endParaRPr sz="1600"/>
          </a:p>
          <a:p>
            <a:pPr indent="-330200" lvl="0" marL="457200" rtl="0" algn="l">
              <a:spcBef>
                <a:spcPts val="0"/>
              </a:spcBef>
              <a:spcAft>
                <a:spcPts val="0"/>
              </a:spcAft>
              <a:buSzPts val="1600"/>
              <a:buFont typeface="Lato"/>
              <a:buChar char="●"/>
            </a:pPr>
            <a:r>
              <a:rPr lang="en" sz="1600"/>
              <a:t>Luminance problem because of shadowing.</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89" name="Google Shape;189;p21"/>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classifier needs to extract features from the images in order to assign a class to them, thus the preprocessing was done specifically to ensure that the features were as distinctly visible as possible. </a:t>
            </a:r>
            <a:endParaRPr/>
          </a:p>
          <a:p>
            <a:pPr indent="0" lvl="0" marL="0" rtl="0" algn="l">
              <a:spcBef>
                <a:spcPts val="1200"/>
              </a:spcBef>
              <a:spcAft>
                <a:spcPts val="0"/>
              </a:spcAft>
              <a:buNone/>
            </a:pPr>
            <a:r>
              <a:rPr lang="en"/>
              <a:t>First, K-Means based segmentation was done via openCV. A K-Value of 3 was used, essentially ensuring that every input image had 3 major regions which were </a:t>
            </a:r>
            <a:r>
              <a:rPr lang="en"/>
              <a:t>distinct. </a:t>
            </a:r>
            <a:endParaRPr/>
          </a:p>
          <a:p>
            <a:pPr indent="0" lvl="0" marL="0" rtl="0" algn="l">
              <a:spcBef>
                <a:spcPts val="1200"/>
              </a:spcBef>
              <a:spcAft>
                <a:spcPts val="0"/>
              </a:spcAft>
              <a:buNone/>
            </a:pPr>
            <a:r>
              <a:rPr lang="en"/>
              <a:t>There was a  fair amount of noise in the images, which was also handled when the segmentation was being performed. . </a:t>
            </a:r>
            <a:endParaRPr/>
          </a:p>
          <a:p>
            <a:pPr indent="0" lvl="0" marL="0" rtl="0" algn="l">
              <a:spcBef>
                <a:spcPts val="1200"/>
              </a:spcBef>
              <a:spcAft>
                <a:spcPts val="1200"/>
              </a:spcAft>
              <a:buNone/>
            </a:pPr>
            <a:r>
              <a:rPr lang="en"/>
              <a:t>The processed images were then fed to the CNN-based classifier which predicts the class of the animal.  For this purpose the technique of fine-tuning was used in which the convolutional layers of pre-trained neural network are used as it is and the fully connected layers are built keeping the entire model open for training and  updation of weights.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