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1" r:id="rId2"/>
    <p:sldId id="314" r:id="rId3"/>
    <p:sldId id="334" r:id="rId4"/>
    <p:sldId id="315" r:id="rId5"/>
    <p:sldId id="316" r:id="rId6"/>
    <p:sldId id="318" r:id="rId7"/>
    <p:sldId id="319" r:id="rId8"/>
    <p:sldId id="339" r:id="rId9"/>
    <p:sldId id="320" r:id="rId10"/>
    <p:sldId id="335" r:id="rId11"/>
    <p:sldId id="322" r:id="rId12"/>
    <p:sldId id="323" r:id="rId13"/>
    <p:sldId id="332" r:id="rId14"/>
    <p:sldId id="336" r:id="rId15"/>
    <p:sldId id="333" r:id="rId16"/>
    <p:sldId id="340" r:id="rId17"/>
    <p:sldId id="327" r:id="rId18"/>
    <p:sldId id="331" r:id="rId19"/>
    <p:sldId id="342" r:id="rId20"/>
    <p:sldId id="341" r:id="rId21"/>
    <p:sldId id="346" r:id="rId22"/>
    <p:sldId id="347" r:id="rId23"/>
    <p:sldId id="348" r:id="rId24"/>
    <p:sldId id="328" r:id="rId25"/>
    <p:sldId id="337" r:id="rId26"/>
    <p:sldId id="338" r:id="rId27"/>
    <p:sldId id="343" r:id="rId28"/>
    <p:sldId id="344" r:id="rId29"/>
    <p:sldId id="34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64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255B8-BB6D-B348-A9CC-23A06C2786CD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4F3D-B826-2F47-8E1B-E76488A69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82525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FC7F-AAEA-F248-A944-D71D01A83E1C}" type="datetimeFigureOut">
              <a:rPr lang="en-US" smtClean="0"/>
              <a:pPr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967B3-F3E2-CD4E-A5D3-34D71DAF5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2603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6352-600A-B549-8BA6-1E6F322A9E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228600" y="152400"/>
            <a:ext cx="422275" cy="990600"/>
            <a:chOff x="288" y="336"/>
            <a:chExt cx="184" cy="432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36"/>
              <a:ext cx="1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8" y="672"/>
              <a:ext cx="124" cy="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sz="1400" b="1" smtClean="0">
                  <a:solidFill>
                    <a:srgbClr val="9900CC"/>
                  </a:solidFill>
                  <a:latin typeface="Arial" charset="0"/>
                </a:rPr>
                <a:t>          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xt-processing.com/demo/sentimen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remine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3657" y="1981200"/>
            <a:ext cx="7772400" cy="1371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Bag-of-Words Methods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for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Text Mining</a:t>
            </a:r>
            <a:br>
              <a:rPr lang="en-US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r>
              <a:rPr lang="en-US" sz="3111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CSCI-GA.2590 – Lecture 2A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/>
            </a:r>
            <a:b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</a:br>
            <a:endParaRPr lang="en-US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910" y="4783666"/>
            <a:ext cx="7239000" cy="60113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华文细黑" charset="0"/>
                <a:cs typeface="华文细黑" charset="0"/>
              </a:rPr>
              <a:t>Ralph </a:t>
            </a:r>
            <a:r>
              <a:rPr lang="en-US" sz="2800" dirty="0" smtClean="0">
                <a:solidFill>
                  <a:schemeClr val="tx1"/>
                </a:solidFill>
                <a:latin typeface="Times New Roman" charset="0"/>
                <a:ea typeface="华文细黑" charset="0"/>
                <a:cs typeface="华文细黑" charset="0"/>
              </a:rPr>
              <a:t>Grishman</a:t>
            </a:r>
          </a:p>
          <a:p>
            <a:pPr>
              <a:defRPr/>
            </a:pPr>
            <a:endParaRPr lang="en-US" sz="1800" dirty="0" smtClean="0"/>
          </a:p>
          <a:p>
            <a:pPr>
              <a:buFont typeface="Arial" charset="0"/>
              <a:buNone/>
              <a:defRPr/>
            </a:pPr>
            <a:endParaRPr lang="en-US" sz="2000" dirty="0">
              <a:latin typeface="Times New Roman" charset="0"/>
              <a:ea typeface="华文细黑" charset="0"/>
              <a:cs typeface="华文细黑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947" y="0"/>
            <a:ext cx="842963" cy="1981200"/>
            <a:chOff x="288" y="336"/>
            <a:chExt cx="184" cy="432"/>
          </a:xfrm>
          <a:solidFill>
            <a:schemeClr val="bg1"/>
          </a:solidFill>
        </p:grpSpPr>
        <p:pic>
          <p:nvPicPr>
            <p:cNvPr id="3175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336"/>
              <a:ext cx="184" cy="3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Text Box 6"/>
            <p:cNvSpPr txBox="1">
              <a:spLocks noChangeArrowheads="1"/>
            </p:cNvSpPr>
            <p:nvPr/>
          </p:nvSpPr>
          <p:spPr bwMode="auto">
            <a:xfrm>
              <a:off x="308" y="672"/>
              <a:ext cx="124" cy="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800" b="1">
                  <a:solidFill>
                    <a:srgbClr val="9900CC"/>
                  </a:solidFill>
                </a:rPr>
                <a:t>NYU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0" y="1600200"/>
            <a:ext cx="6350000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document retrieval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opinion mining</a:t>
            </a:r>
          </a:p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Opinion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Task:  judge whether a document expresses a positive or negative opinion (or no opinion) about an object or topic</a:t>
            </a:r>
          </a:p>
          <a:p>
            <a:pPr lvl="2"/>
            <a:r>
              <a:rPr lang="en-US" i="1" dirty="0" smtClean="0"/>
              <a:t>classification</a:t>
            </a:r>
            <a:r>
              <a:rPr lang="en-US" dirty="0" smtClean="0"/>
              <a:t> task</a:t>
            </a:r>
          </a:p>
          <a:p>
            <a:pPr lvl="2"/>
            <a:r>
              <a:rPr lang="en-US" dirty="0" smtClean="0"/>
              <a:t>valuable for producers/marketers of all sorts of products</a:t>
            </a:r>
          </a:p>
          <a:p>
            <a:pPr lvl="1"/>
            <a:r>
              <a:rPr lang="en-US" dirty="0" smtClean="0"/>
              <a:t>Simple strategy:  bag-of-words</a:t>
            </a:r>
          </a:p>
          <a:p>
            <a:pPr lvl="2"/>
            <a:r>
              <a:rPr lang="en-US" dirty="0" smtClean="0"/>
              <a:t>make lists of positive and negative words</a:t>
            </a:r>
          </a:p>
          <a:p>
            <a:pPr lvl="2"/>
            <a:r>
              <a:rPr lang="en-US" dirty="0" smtClean="0"/>
              <a:t>see which predominate in a given document</a:t>
            </a:r>
            <a:br>
              <a:rPr lang="en-US" dirty="0" smtClean="0"/>
            </a:br>
            <a:r>
              <a:rPr lang="en-US" dirty="0" smtClean="0"/>
              <a:t>(and mark as ‘no opinion’ if there are few words of either type</a:t>
            </a:r>
          </a:p>
          <a:p>
            <a:pPr lvl="2"/>
            <a:r>
              <a:rPr lang="en-US" dirty="0" smtClean="0"/>
              <a:t>problem:  hard to make such lists</a:t>
            </a:r>
          </a:p>
          <a:p>
            <a:pPr lvl="3"/>
            <a:r>
              <a:rPr lang="en-US" dirty="0" smtClean="0"/>
              <a:t>lists will differ for different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9909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Instead, label the documents in a corpus and then train a classifier from the corpus</a:t>
            </a:r>
          </a:p>
          <a:p>
            <a:pPr lvl="2"/>
            <a:r>
              <a:rPr lang="en-US" dirty="0" smtClean="0"/>
              <a:t>labeling is easier than thinking up words</a:t>
            </a:r>
          </a:p>
          <a:p>
            <a:pPr lvl="2"/>
            <a:r>
              <a:rPr lang="en-US" dirty="0" smtClean="0"/>
              <a:t>in effect, learn positive and negative words from the corpus</a:t>
            </a:r>
          </a:p>
          <a:p>
            <a:pPr lvl="1"/>
            <a:r>
              <a:rPr lang="en-US" dirty="0" smtClean="0"/>
              <a:t>probabilistic classifier</a:t>
            </a:r>
          </a:p>
          <a:p>
            <a:pPr lvl="2"/>
            <a:r>
              <a:rPr lang="en-US" dirty="0" smtClean="0"/>
              <a:t>identify most likely class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 =   </a:t>
            </a:r>
            <a:r>
              <a:rPr lang="en-US" dirty="0" err="1" smtClean="0"/>
              <a:t>argmax</a:t>
            </a:r>
            <a:r>
              <a:rPr lang="en-US" dirty="0" smtClean="0"/>
              <a:t>       P ( t | W)</a:t>
            </a:r>
            <a:br>
              <a:rPr lang="en-US" dirty="0" smtClean="0"/>
            </a:br>
            <a:r>
              <a:rPr lang="en-US" dirty="0" smtClean="0"/>
              <a:t>    t </a:t>
            </a:r>
            <a:r>
              <a:rPr lang="az-Cyrl-AZ" dirty="0" smtClean="0"/>
              <a:t>є</a:t>
            </a:r>
            <a:r>
              <a:rPr lang="en-US" dirty="0" smtClean="0"/>
              <a:t> {pos, </a:t>
            </a:r>
            <a:r>
              <a:rPr lang="en-US" dirty="0" err="1" smtClean="0"/>
              <a:t>neg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69085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</a:t>
            </a:r>
            <a:r>
              <a:rPr lang="en-US" sz="3600" dirty="0" err="1" smtClean="0"/>
              <a:t>Bayes</a:t>
            </a:r>
            <a:r>
              <a:rPr lang="en-US" sz="3600" dirty="0" smtClean="0"/>
              <a:t>’ Rule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last step is based on the naïve assumption of independence of the word probabilities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55700" y="1981200"/>
          <a:ext cx="7035800" cy="2806700"/>
        </p:xfrm>
        <a:graphic>
          <a:graphicData uri="http://schemas.openxmlformats.org/presentationml/2006/ole">
            <p:oleObj spid="_x0000_s26626" name="Equation" r:id="rId3" imgW="7035800" imgH="28067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now estimate these probabilities from the training corpus (of </a:t>
            </a:r>
            <a:r>
              <a:rPr lang="en-US" i="1" dirty="0" smtClean="0"/>
              <a:t>N</a:t>
            </a:r>
            <a:r>
              <a:rPr lang="en-US" dirty="0" smtClean="0"/>
              <a:t> documents) using </a:t>
            </a:r>
            <a:r>
              <a:rPr lang="en-US" i="1" dirty="0" smtClean="0"/>
              <a:t>maximum likelihood estimators</a:t>
            </a:r>
          </a:p>
          <a:p>
            <a:endParaRPr lang="en-US" i="1" dirty="0" smtClean="0"/>
          </a:p>
          <a:p>
            <a:r>
              <a:rPr lang="en-US" dirty="0" smtClean="0"/>
              <a:t>P ( </a:t>
            </a:r>
            <a:r>
              <a:rPr lang="en-US" dirty="0" err="1" smtClean="0"/>
              <a:t>t</a:t>
            </a:r>
            <a:r>
              <a:rPr lang="en-US" dirty="0" smtClean="0"/>
              <a:t> ) = count ( docs labeled </a:t>
            </a:r>
            <a:r>
              <a:rPr lang="en-US" dirty="0" err="1" smtClean="0"/>
              <a:t>t</a:t>
            </a:r>
            <a:r>
              <a:rPr lang="en-US" dirty="0" smtClean="0"/>
              <a:t>) / N</a:t>
            </a:r>
          </a:p>
          <a:p>
            <a:endParaRPr lang="en-US" dirty="0" smtClean="0"/>
          </a:p>
          <a:p>
            <a:r>
              <a:rPr lang="en-US" dirty="0" smtClean="0"/>
              <a:t>P (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| </a:t>
            </a:r>
            <a:r>
              <a:rPr lang="en-US" dirty="0" err="1" smtClean="0"/>
              <a:t>t</a:t>
            </a:r>
            <a:r>
              <a:rPr lang="en-US" dirty="0" smtClean="0"/>
              <a:t> ) =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u="sng" dirty="0" smtClean="0"/>
              <a:t>count ( docs labeled </a:t>
            </a:r>
            <a:r>
              <a:rPr lang="en-US" u="sng" dirty="0" err="1" smtClean="0"/>
              <a:t>t</a:t>
            </a:r>
            <a:r>
              <a:rPr lang="en-US" u="sng" dirty="0" smtClean="0"/>
              <a:t> containing </a:t>
            </a:r>
            <a:r>
              <a:rPr lang="en-US" u="sng" dirty="0" err="1" smtClean="0"/>
              <a:t>w</a:t>
            </a:r>
            <a:r>
              <a:rPr lang="en-US" u="sng" baseline="-25000" dirty="0" err="1" smtClean="0"/>
              <a:t>i</a:t>
            </a:r>
            <a:r>
              <a:rPr lang="en-US" u="sng" dirty="0" smtClean="0"/>
              <a:t> 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count ( docs labeled </a:t>
            </a:r>
            <a:r>
              <a:rPr lang="en-US" dirty="0" err="1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glowing review GR (with lots of positive words) includes one word, “mathematical”, previously seen only in negative reviews</a:t>
            </a:r>
          </a:p>
          <a:p>
            <a:endParaRPr lang="en-US" dirty="0" smtClean="0"/>
          </a:p>
          <a:p>
            <a:r>
              <a:rPr lang="en-US" dirty="0" smtClean="0"/>
              <a:t>P ( positive | GR ) =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 ( positive | GR ) = 0</a:t>
            </a:r>
          </a:p>
          <a:p>
            <a:pPr algn="ctr">
              <a:buNone/>
            </a:pPr>
            <a:r>
              <a:rPr lang="en-US" dirty="0" smtClean="0"/>
              <a:t>because P ( “mathematical” | positive )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maximum likelihood estimate is poor when there is very little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need to ‘smooth’ the probabilities to avoid this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remedy is to add 1 to each count</a:t>
            </a:r>
          </a:p>
          <a:p>
            <a:pPr lvl="1"/>
            <a:r>
              <a:rPr lang="en-US" sz="2000" dirty="0" smtClean="0"/>
              <a:t>to keep them as probabilities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    we increase the denominator N by the number of outcomes </a:t>
            </a:r>
            <a:br>
              <a:rPr lang="en-US" sz="2000" dirty="0" smtClean="0"/>
            </a:br>
            <a:r>
              <a:rPr lang="en-US" sz="2000" dirty="0" smtClean="0"/>
              <a:t>(values of t) (2 for ‘positive’ and ‘negative’)</a:t>
            </a:r>
          </a:p>
          <a:p>
            <a:pPr lvl="1"/>
            <a:r>
              <a:rPr lang="en-US" sz="2000" dirty="0" smtClean="0"/>
              <a:t>for the conditional probabilities P( w | t ) there are similarly two outcomes (w is present or absent)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472267" y="3589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38600" y="2460625"/>
          <a:ext cx="1066800" cy="546100"/>
        </p:xfrm>
        <a:graphic>
          <a:graphicData uri="http://schemas.openxmlformats.org/presentationml/2006/ole">
            <p:oleObj spid="_x0000_s29698" name="Equation" r:id="rId3" imgW="106668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NLTK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Sentiment Analysis with Python NLTK Text Classification</a:t>
            </a:r>
            <a:endParaRPr lang="en-US" b="1" dirty="0" smtClean="0">
              <a:hlinkClick r:id="rId2"/>
            </a:endParaRPr>
          </a:p>
          <a:p>
            <a:pPr lvl="2"/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http://text-processing.com/demo/sentiment/</a:t>
            </a:r>
          </a:p>
          <a:p>
            <a:pPr lvl="2"/>
            <a:endParaRPr lang="en-US" dirty="0" smtClean="0">
              <a:hlinkClick r:id="rId2"/>
            </a:endParaRPr>
          </a:p>
          <a:p>
            <a:pPr lvl="1">
              <a:buNone/>
            </a:pPr>
            <a:r>
              <a:rPr lang="en-US" b="1" dirty="0" smtClean="0"/>
              <a:t>NLTK Code (simplified classifier)</a:t>
            </a:r>
            <a:endParaRPr lang="en-US" dirty="0" smtClean="0">
              <a:hlinkClick r:id="rId2"/>
            </a:endParaRPr>
          </a:p>
          <a:p>
            <a:pPr lvl="2"/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http://streamhacker.com/2010/05/10/text-classification-sentiment-analysis-naive-bayes-classifier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“low” a positive or a negative term?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we really need elaborate linguistic analysis?</a:t>
            </a:r>
          </a:p>
          <a:p>
            <a:r>
              <a:rPr lang="en-US" dirty="0" smtClean="0"/>
              <a:t>look at text mining applications</a:t>
            </a:r>
          </a:p>
          <a:p>
            <a:pPr lvl="1"/>
            <a:r>
              <a:rPr lang="en-US" dirty="0" smtClean="0"/>
              <a:t>document retrieval</a:t>
            </a:r>
          </a:p>
          <a:p>
            <a:pPr lvl="1"/>
            <a:r>
              <a:rPr lang="en-US" dirty="0" smtClean="0"/>
              <a:t>opinion mining</a:t>
            </a:r>
          </a:p>
          <a:p>
            <a:pPr lvl="1"/>
            <a:r>
              <a:rPr lang="en-US" dirty="0" smtClean="0"/>
              <a:t>association mining</a:t>
            </a:r>
          </a:p>
          <a:p>
            <a:r>
              <a:rPr lang="en-US" dirty="0" smtClean="0"/>
              <a:t>see how far we can get with document-level bag-of-words models</a:t>
            </a:r>
          </a:p>
          <a:p>
            <a:pPr lvl="1"/>
            <a:r>
              <a:rPr lang="en-US" dirty="0" smtClean="0"/>
              <a:t>and introduce some of our mathematical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“low” can be positive</a:t>
            </a:r>
          </a:p>
          <a:p>
            <a:pPr>
              <a:buNone/>
            </a:pPr>
            <a:r>
              <a:rPr lang="en-US" dirty="0" smtClean="0"/>
              <a:t>                “low price”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or negative</a:t>
            </a:r>
          </a:p>
          <a:p>
            <a:pPr>
              <a:buNone/>
            </a:pPr>
            <a:r>
              <a:rPr lang="en-US" dirty="0" smtClean="0"/>
              <a:t>                “low quality”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handle “the equipment never failed”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words following negation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“the equipment never </a:t>
            </a:r>
            <a:r>
              <a:rPr lang="en-US" dirty="0" err="1" smtClean="0"/>
              <a:t>NOT_failed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treat them as a separate ‘negated’ vocabulary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Negation:  how far to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“the equipment never failed and was cheap to run”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</a:t>
            </a: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“the equipment never </a:t>
            </a:r>
            <a:r>
              <a:rPr lang="en-US" dirty="0" err="1" smtClean="0">
                <a:sym typeface="Wingdings"/>
              </a:rPr>
              <a:t>NOT_failed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NOT_and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NOT_was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NOT_cheap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NOT_to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NOT_run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have to determine scope of negation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Verdict: 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bag-of-words strategy with a NB model works quite well for simple reviews referring to a single item, but fails</a:t>
            </a:r>
          </a:p>
          <a:p>
            <a:pPr lvl="1"/>
            <a:r>
              <a:rPr lang="en-US" dirty="0" smtClean="0"/>
              <a:t>for ambiguous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for negation</a:t>
            </a:r>
            <a:endParaRPr lang="en-US" dirty="0" smtClean="0"/>
          </a:p>
          <a:p>
            <a:pPr lvl="1"/>
            <a:r>
              <a:rPr lang="en-US" dirty="0" smtClean="0"/>
              <a:t>for comparative reviews</a:t>
            </a:r>
          </a:p>
          <a:p>
            <a:pPr lvl="1"/>
            <a:r>
              <a:rPr lang="en-US" dirty="0" smtClean="0"/>
              <a:t>to reveal aspects of an opinion</a:t>
            </a:r>
          </a:p>
          <a:p>
            <a:pPr lvl="2"/>
            <a:r>
              <a:rPr lang="en-US" dirty="0" smtClean="0"/>
              <a:t>the car looked great and handled well, </a:t>
            </a:r>
            <a:br>
              <a:rPr lang="en-US" dirty="0" smtClean="0"/>
            </a:br>
            <a:r>
              <a:rPr lang="en-US" dirty="0" smtClean="0"/>
              <a:t>but the wheels kept falling off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132" y="1600200"/>
            <a:ext cx="6434667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document retrieval</a:t>
            </a:r>
          </a:p>
          <a:p>
            <a:r>
              <a:rPr lang="en-US" dirty="0" smtClean="0"/>
              <a:t>opinion mining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association mining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Goal:  find interesting relationships among attributes of an object in a large collection …</a:t>
            </a:r>
          </a:p>
          <a:p>
            <a:pPr>
              <a:buNone/>
            </a:pPr>
            <a:r>
              <a:rPr lang="en-US" sz="2800" dirty="0" smtClean="0"/>
              <a:t>	objects with attribute A also have attribute B</a:t>
            </a:r>
          </a:p>
          <a:p>
            <a:pPr lvl="1"/>
            <a:r>
              <a:rPr lang="en-US" sz="2400" dirty="0" smtClean="0"/>
              <a:t>e.g., “people who bought A also bought B”</a:t>
            </a:r>
          </a:p>
          <a:p>
            <a:r>
              <a:rPr lang="en-US" sz="2800" dirty="0" smtClean="0"/>
              <a:t>For text:  documents with term A also have term B</a:t>
            </a:r>
          </a:p>
          <a:p>
            <a:pPr lvl="1"/>
            <a:r>
              <a:rPr lang="en-US" sz="2400" dirty="0" smtClean="0"/>
              <a:t>widely used in scientific and medical literature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approach</a:t>
            </a:r>
          </a:p>
          <a:p>
            <a:pPr lvl="2"/>
            <a:r>
              <a:rPr lang="en-US" dirty="0" smtClean="0"/>
              <a:t>look for words A and B for which</a:t>
            </a:r>
            <a:br>
              <a:rPr lang="en-US" dirty="0" smtClean="0"/>
            </a:br>
            <a:r>
              <a:rPr lang="en-US" dirty="0" smtClean="0"/>
              <a:t>frequency (A and B in same document) &gt;&gt;</a:t>
            </a:r>
            <a:br>
              <a:rPr lang="en-US" dirty="0" smtClean="0"/>
            </a:br>
            <a:r>
              <a:rPr lang="en-US" dirty="0" smtClean="0"/>
              <a:t>frequency of A   </a:t>
            </a:r>
            <a:r>
              <a:rPr lang="en-US" dirty="0" err="1" smtClean="0"/>
              <a:t>x</a:t>
            </a:r>
            <a:r>
              <a:rPr lang="en-US" dirty="0" smtClean="0"/>
              <a:t>  frequency of B</a:t>
            </a:r>
          </a:p>
          <a:p>
            <a:r>
              <a:rPr lang="en-US" dirty="0" smtClean="0"/>
              <a:t>doesn’t work well</a:t>
            </a:r>
          </a:p>
          <a:p>
            <a:pPr lvl="2"/>
            <a:r>
              <a:rPr lang="en-US" dirty="0" smtClean="0"/>
              <a:t>want to find names (of companies, products, genes), not individual words</a:t>
            </a:r>
          </a:p>
          <a:p>
            <a:pPr lvl="2"/>
            <a:r>
              <a:rPr lang="en-US" dirty="0" smtClean="0"/>
              <a:t>interested in specific types of terms</a:t>
            </a:r>
          </a:p>
          <a:p>
            <a:pPr lvl="2"/>
            <a:r>
              <a:rPr lang="en-US" dirty="0" smtClean="0"/>
              <a:t>want to learn from a few examples</a:t>
            </a:r>
          </a:p>
          <a:p>
            <a:pPr lvl="3"/>
            <a:r>
              <a:rPr lang="en-US" dirty="0" smtClean="0"/>
              <a:t>need contexts to avoid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text association mining needs</a:t>
            </a:r>
          </a:p>
          <a:p>
            <a:pPr lvl="1"/>
            <a:r>
              <a:rPr lang="en-US" dirty="0" smtClean="0"/>
              <a:t>name recognition</a:t>
            </a:r>
          </a:p>
          <a:p>
            <a:pPr lvl="1"/>
            <a:r>
              <a:rPr lang="en-US" dirty="0" smtClean="0"/>
              <a:t>term classification</a:t>
            </a:r>
          </a:p>
          <a:p>
            <a:pPr lvl="1"/>
            <a:r>
              <a:rPr lang="en-US" dirty="0" smtClean="0"/>
              <a:t>preferably:  ability to learn patterns</a:t>
            </a:r>
          </a:p>
          <a:p>
            <a:pPr lvl="1"/>
            <a:r>
              <a:rPr lang="en-US" dirty="0" smtClean="0"/>
              <a:t>preferably:  a good GUI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demo:  </a:t>
            </a:r>
            <a:r>
              <a:rPr lang="en-US" dirty="0" smtClean="0">
                <a:hlinkClick r:id="rId2"/>
              </a:rPr>
              <a:t>www.coremine.com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tasks can be handled effectively (and very simply) by bag-of-words models,</a:t>
            </a:r>
          </a:p>
          <a:p>
            <a:endParaRPr lang="en-US" dirty="0" smtClean="0"/>
          </a:p>
          <a:p>
            <a:r>
              <a:rPr lang="en-US" dirty="0" smtClean="0"/>
              <a:t>but most benefit from an analysis of </a:t>
            </a:r>
            <a:r>
              <a:rPr lang="en-US" smtClean="0"/>
              <a:t>language structure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document retrieval</a:t>
            </a:r>
          </a:p>
          <a:p>
            <a:r>
              <a:rPr lang="en-US" dirty="0" smtClean="0"/>
              <a:t>opinion mining</a:t>
            </a:r>
          </a:p>
          <a:p>
            <a:r>
              <a:rPr lang="en-US" dirty="0" smtClean="0"/>
              <a:t>association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 given query = list of keywords, identify and rank relevant documents from collection</a:t>
            </a:r>
          </a:p>
          <a:p>
            <a:r>
              <a:rPr lang="en-US" dirty="0" smtClean="0"/>
              <a:t>Basic idea:  </a:t>
            </a:r>
            <a:br>
              <a:rPr lang="en-US" dirty="0" smtClean="0"/>
            </a:br>
            <a:r>
              <a:rPr lang="en-US" dirty="0" smtClean="0"/>
              <a:t>find documents whose set of words most closely matches words in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 document collection has </a:t>
            </a:r>
            <a:r>
              <a:rPr lang="en-US" i="1" dirty="0" err="1" smtClean="0"/>
              <a:t>n</a:t>
            </a:r>
            <a:r>
              <a:rPr lang="en-US" dirty="0" smtClean="0"/>
              <a:t> distinct words, w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Each document is characterized by an </a:t>
            </a:r>
            <a:r>
              <a:rPr lang="en-US" dirty="0" err="1" smtClean="0"/>
              <a:t>n</a:t>
            </a:r>
            <a:r>
              <a:rPr lang="en-US" dirty="0" smtClean="0"/>
              <a:t>-dimensional vector whose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is the frequency of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in the document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r>
              <a:rPr lang="en-US" dirty="0" smtClean="0"/>
              <a:t>D1 = [The cat chased the mouse.]</a:t>
            </a:r>
          </a:p>
          <a:p>
            <a:r>
              <a:rPr lang="en-US" dirty="0" smtClean="0"/>
              <a:t>D2 = [The dog chased the cat.]</a:t>
            </a:r>
          </a:p>
          <a:p>
            <a:r>
              <a:rPr lang="en-US" dirty="0" smtClean="0"/>
              <a:t>W = [The, chased, dog, cat, mouse]    (</a:t>
            </a:r>
            <a:r>
              <a:rPr lang="en-US" dirty="0" err="1" smtClean="0"/>
              <a:t>n</a:t>
            </a:r>
            <a:r>
              <a:rPr lang="en-US" dirty="0" smtClean="0"/>
              <a:t> = 5)</a:t>
            </a:r>
          </a:p>
          <a:p>
            <a:r>
              <a:rPr lang="en-US" dirty="0" smtClean="0"/>
              <a:t>V1 = [  2  ,     1      ,   0  ,   1  ,    1    ]</a:t>
            </a:r>
          </a:p>
          <a:p>
            <a:r>
              <a:rPr lang="en-US" dirty="0" smtClean="0"/>
              <a:t>V2 = [  2  ,     1      ,   1  ,   1  ,    0    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Unusual words like </a:t>
            </a:r>
            <a:r>
              <a:rPr lang="en-US" sz="2400" i="1" dirty="0" smtClean="0"/>
              <a:t>elephant</a:t>
            </a:r>
            <a:r>
              <a:rPr lang="en-US" sz="2400" dirty="0" smtClean="0"/>
              <a:t> determine the topic much more than common words such as “the” or “have”</a:t>
            </a:r>
          </a:p>
          <a:p>
            <a:r>
              <a:rPr lang="en-US" sz="2400" dirty="0" smtClean="0"/>
              <a:t>can ignore words on a </a:t>
            </a:r>
            <a:r>
              <a:rPr lang="en-US" sz="2400" i="1" dirty="0" smtClean="0"/>
              <a:t>stop list</a:t>
            </a:r>
            <a:r>
              <a:rPr lang="en-US" sz="2400" dirty="0" smtClean="0"/>
              <a:t> or</a:t>
            </a:r>
          </a:p>
          <a:p>
            <a:r>
              <a:rPr lang="en-US" sz="2400" dirty="0" smtClean="0"/>
              <a:t>weight each term frequency </a:t>
            </a:r>
            <a:r>
              <a:rPr lang="en-US" sz="2400" dirty="0" err="1" smtClean="0"/>
              <a:t>tf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by its inverse document frequency </a:t>
            </a:r>
            <a:r>
              <a:rPr lang="en-US" sz="2400" dirty="0" err="1" smtClean="0"/>
              <a:t>idf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sz="2400" dirty="0" smtClean="0"/>
              <a:t>where N = size of collection and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number of documents containing term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200" y="5268913"/>
          <a:ext cx="2095500" cy="571500"/>
        </p:xfrm>
        <a:graphic>
          <a:graphicData uri="http://schemas.openxmlformats.org/presentationml/2006/ole">
            <p:oleObj spid="_x0000_s20482" name="Equation" r:id="rId3" imgW="2095500" imgH="5715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 flipV="1">
          <a:off x="3124200" y="3322638"/>
          <a:ext cx="2222500" cy="1127125"/>
        </p:xfrm>
        <a:graphic>
          <a:graphicData uri="http://schemas.openxmlformats.org/presentationml/2006/ole">
            <p:oleObj spid="_x0000_s20483" name="Equation" r:id="rId4" imgW="22225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 a similarity metric between topic vectors</a:t>
            </a:r>
          </a:p>
          <a:p>
            <a:pPr>
              <a:buNone/>
            </a:pPr>
            <a:r>
              <a:rPr lang="en-US" dirty="0" smtClean="0"/>
              <a:t>A common choice is </a:t>
            </a:r>
            <a:r>
              <a:rPr lang="en-US" i="1" dirty="0" smtClean="0"/>
              <a:t>cosine similarity</a:t>
            </a:r>
            <a:r>
              <a:rPr lang="en-US" dirty="0" smtClean="0"/>
              <a:t> (dot product):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98700" y="3386667"/>
          <a:ext cx="4546600" cy="1866900"/>
        </p:xfrm>
        <a:graphic>
          <a:graphicData uri="http://schemas.openxmlformats.org/presentationml/2006/ole">
            <p:oleObj spid="_x0000_s21506" name="Equation" r:id="rId3" imgW="4546600" imgH="1866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cosine similarity metric is the cosine of the angle between the term vectors: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NYU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352-600A-B549-8BA6-1E6F322A9EB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1244601" y="4089400"/>
            <a:ext cx="2133600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1" y="5130800"/>
            <a:ext cx="296333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1" y="4114800"/>
            <a:ext cx="2692399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060840" y="4069029"/>
            <a:ext cx="1288521" cy="838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7126" y="4870779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326" y="2997200"/>
            <a:ext cx="56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655193" y="4554172"/>
            <a:ext cx="358046" cy="275167"/>
          </a:xfrm>
          <a:prstGeom prst="line">
            <a:avLst/>
          </a:prstGeom>
          <a:ln w="130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Verdict:  a success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heterogenous</a:t>
            </a:r>
            <a:r>
              <a:rPr lang="en-US" dirty="0" smtClean="0"/>
              <a:t> text collections, the vector space model, </a:t>
            </a:r>
            <a:r>
              <a:rPr lang="en-US" dirty="0" err="1" smtClean="0"/>
              <a:t>tf-idf</a:t>
            </a:r>
            <a:r>
              <a:rPr lang="en-US" dirty="0" smtClean="0"/>
              <a:t> weighting, and cosine similarity have been the basis for successful document retrieval for over 50 </a:t>
            </a:r>
            <a:r>
              <a:rPr lang="en-US" dirty="0" smtClean="0"/>
              <a:t>years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stemming required for inflected languages</a:t>
            </a:r>
          </a:p>
          <a:p>
            <a:pPr lvl="2"/>
            <a:r>
              <a:rPr lang="en-US" dirty="0" smtClean="0"/>
              <a:t>limited resolution:  returns documents, not answers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1325</Words>
  <Application>Microsoft Macintosh PowerPoint</Application>
  <PresentationFormat>On-screen Show (4:3)</PresentationFormat>
  <Paragraphs>252</Paragraphs>
  <Slides>29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  Bag-of-Words Methods for Text Mining CSCI-GA.2590 – Lecture 2A </vt:lpstr>
      <vt:lpstr>Bag of Words Models</vt:lpstr>
      <vt:lpstr>Slide 3</vt:lpstr>
      <vt:lpstr>Information Retrieval</vt:lpstr>
      <vt:lpstr>Topic Vector</vt:lpstr>
      <vt:lpstr>Weighting the components</vt:lpstr>
      <vt:lpstr>Cosine similarity metric</vt:lpstr>
      <vt:lpstr>Cosine similarity metric</vt:lpstr>
      <vt:lpstr>Verdict:  a success</vt:lpstr>
      <vt:lpstr>Slide 10</vt:lpstr>
      <vt:lpstr>Opinion Mining</vt:lpstr>
      <vt:lpstr>Training a Model</vt:lpstr>
      <vt:lpstr>Using Bayes’ Rule</vt:lpstr>
      <vt:lpstr>Training</vt:lpstr>
      <vt:lpstr>A Problem</vt:lpstr>
      <vt:lpstr>Slide 16</vt:lpstr>
      <vt:lpstr>Laplace Smoothing</vt:lpstr>
      <vt:lpstr>An NLTK Demo</vt:lpstr>
      <vt:lpstr>Slide 19</vt:lpstr>
      <vt:lpstr>Ambiguous terms</vt:lpstr>
      <vt:lpstr>Negation</vt:lpstr>
      <vt:lpstr>Negation</vt:lpstr>
      <vt:lpstr>Negation:  how far to go?</vt:lpstr>
      <vt:lpstr>Verdict:  mixed</vt:lpstr>
      <vt:lpstr>Slide 25</vt:lpstr>
      <vt:lpstr>Association Mining</vt:lpstr>
      <vt:lpstr>Bag-of-words</vt:lpstr>
      <vt:lpstr>Needed Ingredients</vt:lpstr>
      <vt:lpstr>Conclusion</vt:lpstr>
    </vt:vector>
  </TitlesOfParts>
  <Company>New York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Ralph Grishman</dc:creator>
  <cp:lastModifiedBy>Ralph Grishman</cp:lastModifiedBy>
  <cp:revision>111</cp:revision>
  <dcterms:created xsi:type="dcterms:W3CDTF">2015-02-07T22:24:59Z</dcterms:created>
  <dcterms:modified xsi:type="dcterms:W3CDTF">2015-02-07T22:47:41Z</dcterms:modified>
</cp:coreProperties>
</file>