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287000" cy="10287000"/>
  <p:notesSz cx="10287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6F56"/>
    <a:srgbClr val="9D725A"/>
    <a:srgbClr val="AF8065"/>
    <a:srgbClr val="AE7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0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86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2228114"/>
            <a:ext cx="114299" cy="1142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3218714"/>
            <a:ext cx="114299" cy="1142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4209314"/>
            <a:ext cx="114299" cy="1142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5199914"/>
            <a:ext cx="114299" cy="1142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6190514"/>
            <a:ext cx="114299" cy="1142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7181114"/>
            <a:ext cx="114299" cy="1142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042" y="8667014"/>
            <a:ext cx="114299" cy="114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86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076" y="8458215"/>
            <a:ext cx="5285125" cy="7962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5588" y="263068"/>
            <a:ext cx="2482602" cy="25324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286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7148" y="611075"/>
            <a:ext cx="4051300" cy="594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AB7E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350" y="2366010"/>
            <a:ext cx="92583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09" y="2874192"/>
            <a:ext cx="6397625" cy="636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5700"/>
              </a:lnSpc>
              <a:spcBef>
                <a:spcPts val="95"/>
              </a:spcBef>
            </a:pPr>
            <a:r>
              <a:rPr sz="4050" spc="585" dirty="0">
                <a:latin typeface="Cambria"/>
                <a:cs typeface="Cambria"/>
              </a:rPr>
              <a:t>The</a:t>
            </a:r>
            <a:r>
              <a:rPr sz="4050" spc="295" dirty="0">
                <a:latin typeface="Cambria"/>
                <a:cs typeface="Cambria"/>
              </a:rPr>
              <a:t> </a:t>
            </a:r>
            <a:r>
              <a:rPr sz="4050" spc="500" dirty="0">
                <a:latin typeface="Cambria"/>
                <a:cs typeface="Cambria"/>
              </a:rPr>
              <a:t>main</a:t>
            </a:r>
            <a:r>
              <a:rPr sz="4050" spc="295" dirty="0">
                <a:latin typeface="Cambria"/>
                <a:cs typeface="Cambria"/>
              </a:rPr>
              <a:t> </a:t>
            </a:r>
            <a:r>
              <a:rPr sz="4050" spc="330" dirty="0">
                <a:latin typeface="Cambria"/>
                <a:cs typeface="Cambria"/>
              </a:rPr>
              <a:t>objective</a:t>
            </a:r>
            <a:r>
              <a:rPr sz="4050" spc="295" dirty="0">
                <a:latin typeface="Cambria"/>
                <a:cs typeface="Cambria"/>
              </a:rPr>
              <a:t> </a:t>
            </a:r>
            <a:r>
              <a:rPr sz="4050" spc="440" dirty="0">
                <a:latin typeface="Cambria"/>
                <a:cs typeface="Cambria"/>
              </a:rPr>
              <a:t>of </a:t>
            </a:r>
            <a:r>
              <a:rPr sz="4050" spc="260" dirty="0">
                <a:latin typeface="Cambria"/>
                <a:cs typeface="Cambria"/>
              </a:rPr>
              <a:t>this</a:t>
            </a:r>
            <a:r>
              <a:rPr sz="4050" spc="285" dirty="0">
                <a:latin typeface="Cambria"/>
                <a:cs typeface="Cambria"/>
              </a:rPr>
              <a:t> </a:t>
            </a:r>
            <a:r>
              <a:rPr sz="4050" spc="320" dirty="0">
                <a:latin typeface="Cambria"/>
                <a:cs typeface="Cambria"/>
              </a:rPr>
              <a:t>project</a:t>
            </a:r>
            <a:r>
              <a:rPr sz="4050" spc="290" dirty="0">
                <a:latin typeface="Cambria"/>
                <a:cs typeface="Cambria"/>
              </a:rPr>
              <a:t> </a:t>
            </a:r>
            <a:r>
              <a:rPr sz="4050" spc="175" dirty="0">
                <a:latin typeface="Cambria"/>
                <a:cs typeface="Cambria"/>
              </a:rPr>
              <a:t>is</a:t>
            </a:r>
            <a:r>
              <a:rPr sz="4050" spc="290" dirty="0">
                <a:latin typeface="Cambria"/>
                <a:cs typeface="Cambria"/>
              </a:rPr>
              <a:t> </a:t>
            </a:r>
            <a:r>
              <a:rPr sz="4050" spc="320" dirty="0">
                <a:latin typeface="Cambria"/>
                <a:cs typeface="Cambria"/>
              </a:rPr>
              <a:t>to</a:t>
            </a:r>
            <a:r>
              <a:rPr sz="4050" spc="290" dirty="0">
                <a:latin typeface="Cambria"/>
                <a:cs typeface="Cambria"/>
              </a:rPr>
              <a:t> </a:t>
            </a:r>
            <a:r>
              <a:rPr sz="4050" spc="360" dirty="0">
                <a:latin typeface="Cambria"/>
                <a:cs typeface="Cambria"/>
              </a:rPr>
              <a:t>analyze </a:t>
            </a:r>
            <a:r>
              <a:rPr sz="4050" spc="245" dirty="0">
                <a:latin typeface="Cambria"/>
                <a:cs typeface="Cambria"/>
              </a:rPr>
              <a:t>retail</a:t>
            </a:r>
            <a:r>
              <a:rPr sz="4050" spc="285" dirty="0">
                <a:latin typeface="Cambria"/>
                <a:cs typeface="Cambria"/>
              </a:rPr>
              <a:t> </a:t>
            </a:r>
            <a:r>
              <a:rPr sz="4050" spc="204" dirty="0">
                <a:latin typeface="Cambria"/>
                <a:cs typeface="Cambria"/>
              </a:rPr>
              <a:t>sales</a:t>
            </a:r>
            <a:r>
              <a:rPr sz="4050" spc="280" dirty="0">
                <a:latin typeface="Cambria"/>
                <a:cs typeface="Cambria"/>
              </a:rPr>
              <a:t> </a:t>
            </a:r>
            <a:r>
              <a:rPr sz="4050" spc="295" dirty="0">
                <a:latin typeface="Cambria"/>
                <a:cs typeface="Cambria"/>
              </a:rPr>
              <a:t>data</a:t>
            </a:r>
            <a:r>
              <a:rPr sz="4050" spc="285" dirty="0">
                <a:latin typeface="Cambria"/>
                <a:cs typeface="Cambria"/>
              </a:rPr>
              <a:t> </a:t>
            </a:r>
            <a:r>
              <a:rPr sz="4050" spc="320" dirty="0">
                <a:latin typeface="Cambria"/>
                <a:cs typeface="Cambria"/>
              </a:rPr>
              <a:t>to</a:t>
            </a:r>
            <a:r>
              <a:rPr sz="4050" spc="285" dirty="0">
                <a:latin typeface="Cambria"/>
                <a:cs typeface="Cambria"/>
              </a:rPr>
              <a:t> </a:t>
            </a:r>
            <a:r>
              <a:rPr sz="4050" spc="345" dirty="0">
                <a:latin typeface="Cambria"/>
                <a:cs typeface="Cambria"/>
              </a:rPr>
              <a:t>gain </a:t>
            </a:r>
            <a:r>
              <a:rPr sz="4050" spc="330" dirty="0">
                <a:latin typeface="Cambria"/>
                <a:cs typeface="Cambria"/>
              </a:rPr>
              <a:t>actionable</a:t>
            </a:r>
            <a:r>
              <a:rPr sz="4050" spc="305" dirty="0">
                <a:latin typeface="Cambria"/>
                <a:cs typeface="Cambria"/>
              </a:rPr>
              <a:t> </a:t>
            </a:r>
            <a:r>
              <a:rPr sz="4050" spc="290" dirty="0">
                <a:latin typeface="Cambria"/>
                <a:cs typeface="Cambria"/>
              </a:rPr>
              <a:t>insights</a:t>
            </a:r>
            <a:r>
              <a:rPr sz="4050" spc="310" dirty="0">
                <a:latin typeface="Cambria"/>
                <a:cs typeface="Cambria"/>
              </a:rPr>
              <a:t> </a:t>
            </a:r>
            <a:r>
              <a:rPr sz="4050" spc="260" dirty="0">
                <a:latin typeface="Cambria"/>
                <a:cs typeface="Cambria"/>
              </a:rPr>
              <a:t>that </a:t>
            </a:r>
            <a:r>
              <a:rPr sz="4050" spc="245" dirty="0">
                <a:latin typeface="Cambria"/>
                <a:cs typeface="Cambria"/>
              </a:rPr>
              <a:t>will</a:t>
            </a:r>
            <a:r>
              <a:rPr sz="4050" spc="285" dirty="0">
                <a:latin typeface="Cambria"/>
                <a:cs typeface="Cambria"/>
              </a:rPr>
              <a:t> </a:t>
            </a:r>
            <a:r>
              <a:rPr sz="4050" spc="420" dirty="0">
                <a:latin typeface="Cambria"/>
                <a:cs typeface="Cambria"/>
              </a:rPr>
              <a:t>enhance</a:t>
            </a:r>
            <a:r>
              <a:rPr sz="4050" spc="290" dirty="0">
                <a:latin typeface="Cambria"/>
                <a:cs typeface="Cambria"/>
              </a:rPr>
              <a:t> </a:t>
            </a:r>
            <a:r>
              <a:rPr sz="4050" spc="325" dirty="0">
                <a:latin typeface="Cambria"/>
                <a:cs typeface="Cambria"/>
              </a:rPr>
              <a:t>the </a:t>
            </a:r>
            <a:r>
              <a:rPr sz="4050" spc="430" dirty="0">
                <a:latin typeface="Cambria"/>
                <a:cs typeface="Cambria"/>
              </a:rPr>
              <a:t>performance</a:t>
            </a:r>
            <a:r>
              <a:rPr sz="4050" spc="290" dirty="0">
                <a:latin typeface="Cambria"/>
                <a:cs typeface="Cambria"/>
              </a:rPr>
              <a:t> </a:t>
            </a:r>
            <a:r>
              <a:rPr sz="4050" spc="465" dirty="0">
                <a:latin typeface="Cambria"/>
                <a:cs typeface="Cambria"/>
              </a:rPr>
              <a:t>of</a:t>
            </a:r>
            <a:r>
              <a:rPr sz="4050" spc="290" dirty="0">
                <a:latin typeface="Cambria"/>
                <a:cs typeface="Cambria"/>
              </a:rPr>
              <a:t> </a:t>
            </a:r>
            <a:r>
              <a:rPr sz="4050" spc="325" dirty="0">
                <a:latin typeface="Cambria"/>
                <a:cs typeface="Cambria"/>
              </a:rPr>
              <a:t>the </a:t>
            </a:r>
            <a:r>
              <a:rPr sz="4050" spc="505" dirty="0">
                <a:latin typeface="Cambria"/>
                <a:cs typeface="Cambria"/>
              </a:rPr>
              <a:t>Coffee</a:t>
            </a:r>
            <a:r>
              <a:rPr sz="4050" spc="285" dirty="0">
                <a:latin typeface="Cambria"/>
                <a:cs typeface="Cambria"/>
              </a:rPr>
              <a:t> </a:t>
            </a:r>
            <a:r>
              <a:rPr sz="4050" spc="465" dirty="0">
                <a:latin typeface="Cambria"/>
                <a:cs typeface="Cambria"/>
              </a:rPr>
              <a:t>Shop.</a:t>
            </a:r>
            <a:endParaRPr sz="405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endParaRPr sz="4050" dirty="0">
              <a:latin typeface="Cambria"/>
              <a:cs typeface="Cambria"/>
            </a:endParaRPr>
          </a:p>
          <a:p>
            <a:pPr marL="445134" algn="l">
              <a:lnSpc>
                <a:spcPct val="100000"/>
              </a:lnSpc>
            </a:pPr>
            <a:r>
              <a:rPr sz="3700" spc="-260" dirty="0">
                <a:solidFill>
                  <a:srgbClr val="AB7E64"/>
                </a:solidFill>
                <a:latin typeface="Trebuchet MS"/>
                <a:cs typeface="Trebuchet MS"/>
              </a:rPr>
              <a:t>Start</a:t>
            </a:r>
            <a:r>
              <a:rPr sz="3700" spc="-254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45" dirty="0">
                <a:solidFill>
                  <a:srgbClr val="AB7E64"/>
                </a:solidFill>
                <a:latin typeface="Trebuchet MS"/>
                <a:cs typeface="Trebuchet MS"/>
              </a:rPr>
              <a:t>Your</a:t>
            </a:r>
            <a:r>
              <a:rPr sz="3700" spc="-254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55" dirty="0">
                <a:solidFill>
                  <a:srgbClr val="AB7E64"/>
                </a:solidFill>
                <a:latin typeface="Trebuchet MS"/>
                <a:cs typeface="Trebuchet MS"/>
              </a:rPr>
              <a:t>Day</a:t>
            </a:r>
            <a:r>
              <a:rPr sz="3700" spc="-254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40" dirty="0">
                <a:solidFill>
                  <a:srgbClr val="AB7E64"/>
                </a:solidFill>
                <a:latin typeface="Trebuchet MS"/>
                <a:cs typeface="Trebuchet MS"/>
              </a:rPr>
              <a:t>With</a:t>
            </a:r>
            <a:r>
              <a:rPr sz="3700" spc="-254" dirty="0">
                <a:solidFill>
                  <a:srgbClr val="AB7E64"/>
                </a:solidFill>
                <a:latin typeface="Trebuchet MS"/>
                <a:cs typeface="Trebuchet MS"/>
              </a:rPr>
              <a:t> </a:t>
            </a:r>
            <a:r>
              <a:rPr sz="3700" spc="-385" dirty="0">
                <a:solidFill>
                  <a:srgbClr val="AB7E64"/>
                </a:solidFill>
                <a:latin typeface="Trebuchet MS"/>
                <a:cs typeface="Trebuchet MS"/>
              </a:rPr>
              <a:t>Coffee</a:t>
            </a:r>
            <a:endParaRPr sz="3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408" y="1953153"/>
            <a:ext cx="6264275" cy="745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6565" algn="just">
              <a:lnSpc>
                <a:spcPct val="116100"/>
              </a:lnSpc>
              <a:spcBef>
                <a:spcPts val="100"/>
              </a:spcBef>
            </a:pPr>
            <a:r>
              <a:rPr sz="2800" spc="400" dirty="0">
                <a:latin typeface="Cambria"/>
                <a:cs typeface="Cambria"/>
              </a:rPr>
              <a:t>How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330" dirty="0">
                <a:latin typeface="Cambria"/>
                <a:cs typeface="Cambria"/>
              </a:rPr>
              <a:t>do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sales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240" dirty="0">
                <a:latin typeface="Cambria"/>
                <a:cs typeface="Cambria"/>
              </a:rPr>
              <a:t>vary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325" dirty="0">
                <a:latin typeface="Cambria"/>
                <a:cs typeface="Cambria"/>
              </a:rPr>
              <a:t>by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85" dirty="0">
                <a:latin typeface="Cambria"/>
                <a:cs typeface="Cambria"/>
              </a:rPr>
              <a:t>day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315" dirty="0">
                <a:latin typeface="Cambria"/>
                <a:cs typeface="Cambria"/>
              </a:rPr>
              <a:t>of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204" dirty="0">
                <a:latin typeface="Cambria"/>
                <a:cs typeface="Cambria"/>
              </a:rPr>
              <a:t>the </a:t>
            </a:r>
            <a:r>
              <a:rPr sz="2800" spc="225" dirty="0">
                <a:latin typeface="Cambria"/>
                <a:cs typeface="Cambria"/>
              </a:rPr>
              <a:t>week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80" dirty="0">
                <a:latin typeface="Cambria"/>
                <a:cs typeface="Cambria"/>
              </a:rPr>
              <a:t>and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95" dirty="0">
                <a:latin typeface="Cambria"/>
                <a:cs typeface="Cambria"/>
              </a:rPr>
              <a:t>hour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315" dirty="0">
                <a:latin typeface="Cambria"/>
                <a:cs typeface="Cambria"/>
              </a:rPr>
              <a:t>of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29" dirty="0">
                <a:latin typeface="Cambria"/>
                <a:cs typeface="Cambria"/>
              </a:rPr>
              <a:t>the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75" dirty="0">
                <a:latin typeface="Cambria"/>
                <a:cs typeface="Cambria"/>
              </a:rPr>
              <a:t>day?</a:t>
            </a:r>
            <a:endParaRPr sz="2800" dirty="0">
              <a:latin typeface="Cambria"/>
              <a:cs typeface="Cambria"/>
            </a:endParaRPr>
          </a:p>
          <a:p>
            <a:pPr marL="12700" marR="5080" indent="101600" algn="just">
              <a:lnSpc>
                <a:spcPct val="116100"/>
              </a:lnSpc>
            </a:pPr>
            <a:r>
              <a:rPr sz="2800" spc="260" dirty="0">
                <a:latin typeface="Cambria"/>
                <a:cs typeface="Cambria"/>
              </a:rPr>
              <a:t>Are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15" dirty="0">
                <a:latin typeface="Cambria"/>
                <a:cs typeface="Cambria"/>
              </a:rPr>
              <a:t>there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95" dirty="0">
                <a:latin typeface="Cambria"/>
                <a:cs typeface="Cambria"/>
              </a:rPr>
              <a:t>any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40" dirty="0">
                <a:latin typeface="Cambria"/>
                <a:cs typeface="Cambria"/>
              </a:rPr>
              <a:t>peak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45" dirty="0">
                <a:latin typeface="Cambria"/>
                <a:cs typeface="Cambria"/>
              </a:rPr>
              <a:t>times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60" dirty="0">
                <a:latin typeface="Cambria"/>
                <a:cs typeface="Cambria"/>
              </a:rPr>
              <a:t>for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sales </a:t>
            </a:r>
            <a:r>
              <a:rPr sz="2800" spc="160" dirty="0">
                <a:latin typeface="Cambria"/>
                <a:cs typeface="Cambria"/>
              </a:rPr>
              <a:t>activity?</a:t>
            </a:r>
            <a:endParaRPr sz="2800" dirty="0">
              <a:latin typeface="Cambria"/>
              <a:cs typeface="Cambria"/>
            </a:endParaRPr>
          </a:p>
          <a:p>
            <a:pPr marL="12700" marR="88900" algn="just">
              <a:lnSpc>
                <a:spcPct val="116100"/>
              </a:lnSpc>
            </a:pPr>
            <a:r>
              <a:rPr sz="2800" spc="330" dirty="0">
                <a:latin typeface="Cambria"/>
                <a:cs typeface="Cambria"/>
              </a:rPr>
              <a:t>What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is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29" dirty="0">
                <a:latin typeface="Cambria"/>
                <a:cs typeface="Cambria"/>
              </a:rPr>
              <a:t>the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70" dirty="0">
                <a:latin typeface="Cambria"/>
                <a:cs typeface="Cambria"/>
              </a:rPr>
              <a:t>total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sales</a:t>
            </a:r>
            <a:r>
              <a:rPr sz="2800" spc="200" dirty="0">
                <a:latin typeface="Cambria"/>
                <a:cs typeface="Cambria"/>
              </a:rPr>
              <a:t> </a:t>
            </a:r>
            <a:r>
              <a:rPr sz="2800" spc="254" dirty="0">
                <a:latin typeface="Cambria"/>
                <a:cs typeface="Cambria"/>
              </a:rPr>
              <a:t>revenue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35" dirty="0">
                <a:latin typeface="Cambria"/>
                <a:cs typeface="Cambria"/>
              </a:rPr>
              <a:t>for </a:t>
            </a:r>
            <a:r>
              <a:rPr sz="2800" spc="254" dirty="0">
                <a:latin typeface="Cambria"/>
                <a:cs typeface="Cambria"/>
              </a:rPr>
              <a:t>each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280" dirty="0">
                <a:latin typeface="Cambria"/>
                <a:cs typeface="Cambria"/>
              </a:rPr>
              <a:t>month?</a:t>
            </a:r>
            <a:endParaRPr sz="2800" dirty="0">
              <a:latin typeface="Cambria"/>
              <a:cs typeface="Cambria"/>
            </a:endParaRPr>
          </a:p>
          <a:p>
            <a:pPr marL="12700" marR="23495" algn="just">
              <a:lnSpc>
                <a:spcPct val="116100"/>
              </a:lnSpc>
            </a:pPr>
            <a:r>
              <a:rPr sz="2800" spc="400" dirty="0">
                <a:latin typeface="Cambria"/>
                <a:cs typeface="Cambria"/>
              </a:rPr>
              <a:t>How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330" dirty="0">
                <a:latin typeface="Cambria"/>
                <a:cs typeface="Cambria"/>
              </a:rPr>
              <a:t>do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sales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40" dirty="0">
                <a:latin typeface="Cambria"/>
                <a:cs typeface="Cambria"/>
              </a:rPr>
              <a:t>vary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70" dirty="0">
                <a:latin typeface="Cambria"/>
                <a:cs typeface="Cambria"/>
              </a:rPr>
              <a:t>across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25" dirty="0">
                <a:latin typeface="Cambria"/>
                <a:cs typeface="Cambria"/>
              </a:rPr>
              <a:t>different </a:t>
            </a:r>
            <a:r>
              <a:rPr sz="2800" spc="175" dirty="0">
                <a:latin typeface="Cambria"/>
                <a:cs typeface="Cambria"/>
              </a:rPr>
              <a:t>store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75" dirty="0">
                <a:latin typeface="Cambria"/>
                <a:cs typeface="Cambria"/>
              </a:rPr>
              <a:t>locations?</a:t>
            </a:r>
            <a:endParaRPr sz="2800" dirty="0">
              <a:latin typeface="Cambria"/>
              <a:cs typeface="Cambria"/>
            </a:endParaRPr>
          </a:p>
          <a:p>
            <a:pPr marL="12700" marR="584200" algn="just">
              <a:lnSpc>
                <a:spcPct val="116100"/>
              </a:lnSpc>
            </a:pPr>
            <a:r>
              <a:rPr sz="2800" spc="210" dirty="0">
                <a:latin typeface="Cambria"/>
                <a:cs typeface="Cambria"/>
              </a:rPr>
              <a:t>what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is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29" dirty="0">
                <a:latin typeface="Cambria"/>
                <a:cs typeface="Cambria"/>
              </a:rPr>
              <a:t>the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15" dirty="0">
                <a:latin typeface="Cambria"/>
                <a:cs typeface="Cambria"/>
              </a:rPr>
              <a:t>average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90" dirty="0">
                <a:latin typeface="Cambria"/>
                <a:cs typeface="Cambria"/>
              </a:rPr>
              <a:t>price/order </a:t>
            </a:r>
            <a:r>
              <a:rPr sz="2800" spc="235" dirty="0">
                <a:latin typeface="Cambria"/>
                <a:cs typeface="Cambria"/>
              </a:rPr>
              <a:t>per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229" dirty="0">
                <a:latin typeface="Cambria"/>
                <a:cs typeface="Cambria"/>
              </a:rPr>
              <a:t>person</a:t>
            </a:r>
            <a:endParaRPr sz="2800" dirty="0">
              <a:latin typeface="Cambria"/>
              <a:cs typeface="Cambria"/>
            </a:endParaRPr>
          </a:p>
          <a:p>
            <a:pPr marL="12700" marR="550545" algn="just">
              <a:lnSpc>
                <a:spcPct val="116100"/>
              </a:lnSpc>
            </a:pPr>
            <a:r>
              <a:rPr sz="2800" spc="370" dirty="0">
                <a:latin typeface="Cambria"/>
                <a:cs typeface="Cambria"/>
              </a:rPr>
              <a:t>Which</a:t>
            </a:r>
            <a:r>
              <a:rPr sz="2800" spc="200" dirty="0">
                <a:latin typeface="Cambria"/>
                <a:cs typeface="Cambria"/>
              </a:rPr>
              <a:t> </a:t>
            </a:r>
            <a:r>
              <a:rPr sz="2800" spc="229" dirty="0">
                <a:latin typeface="Cambria"/>
                <a:cs typeface="Cambria"/>
              </a:rPr>
              <a:t>products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are</a:t>
            </a:r>
            <a:r>
              <a:rPr sz="2800" spc="200" dirty="0">
                <a:latin typeface="Cambria"/>
                <a:cs typeface="Cambria"/>
              </a:rPr>
              <a:t> </a:t>
            </a:r>
            <a:r>
              <a:rPr sz="2800" spc="229" dirty="0">
                <a:latin typeface="Cambria"/>
                <a:cs typeface="Cambria"/>
              </a:rPr>
              <a:t>the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95" dirty="0">
                <a:latin typeface="Cambria"/>
                <a:cs typeface="Cambria"/>
              </a:rPr>
              <a:t>best- selling</a:t>
            </a:r>
            <a:r>
              <a:rPr sz="2800" spc="200" dirty="0">
                <a:latin typeface="Cambria"/>
                <a:cs typeface="Cambria"/>
              </a:rPr>
              <a:t> </a:t>
            </a:r>
            <a:r>
              <a:rPr sz="2800" spc="265" dirty="0">
                <a:latin typeface="Cambria"/>
                <a:cs typeface="Cambria"/>
              </a:rPr>
              <a:t>in</a:t>
            </a:r>
            <a:r>
              <a:rPr sz="2800" spc="200" dirty="0">
                <a:latin typeface="Cambria"/>
                <a:cs typeface="Cambria"/>
              </a:rPr>
              <a:t> </a:t>
            </a:r>
            <a:r>
              <a:rPr sz="2800" spc="240" dirty="0">
                <a:latin typeface="Cambria"/>
                <a:cs typeface="Cambria"/>
              </a:rPr>
              <a:t>terms</a:t>
            </a:r>
            <a:r>
              <a:rPr sz="2800" spc="200" dirty="0">
                <a:latin typeface="Cambria"/>
                <a:cs typeface="Cambria"/>
              </a:rPr>
              <a:t> </a:t>
            </a:r>
            <a:r>
              <a:rPr sz="2800" spc="315" dirty="0">
                <a:latin typeface="Cambria"/>
                <a:cs typeface="Cambria"/>
              </a:rPr>
              <a:t>of</a:t>
            </a:r>
            <a:r>
              <a:rPr sz="2800" spc="200" dirty="0">
                <a:latin typeface="Cambria"/>
                <a:cs typeface="Cambria"/>
              </a:rPr>
              <a:t> </a:t>
            </a:r>
            <a:r>
              <a:rPr sz="2800" spc="229" dirty="0">
                <a:latin typeface="Cambria"/>
                <a:cs typeface="Cambria"/>
              </a:rPr>
              <a:t>quantity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254" dirty="0">
                <a:latin typeface="Cambria"/>
                <a:cs typeface="Cambria"/>
              </a:rPr>
              <a:t>and </a:t>
            </a:r>
            <a:r>
              <a:rPr sz="2800" spc="200" dirty="0">
                <a:latin typeface="Cambria"/>
                <a:cs typeface="Cambria"/>
              </a:rPr>
              <a:t>revenue?</a:t>
            </a:r>
            <a:endParaRPr sz="2800" dirty="0">
              <a:latin typeface="Cambria"/>
              <a:cs typeface="Cambria"/>
            </a:endParaRPr>
          </a:p>
          <a:p>
            <a:pPr marL="12700" marR="840105" algn="just">
              <a:lnSpc>
                <a:spcPct val="116100"/>
              </a:lnSpc>
            </a:pPr>
            <a:r>
              <a:rPr sz="2800" spc="400" dirty="0">
                <a:latin typeface="Cambria"/>
                <a:cs typeface="Cambria"/>
              </a:rPr>
              <a:t>How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330" dirty="0">
                <a:latin typeface="Cambria"/>
                <a:cs typeface="Cambria"/>
              </a:rPr>
              <a:t>do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sales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240" dirty="0">
                <a:latin typeface="Cambria"/>
                <a:cs typeface="Cambria"/>
              </a:rPr>
              <a:t>vary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325" dirty="0">
                <a:latin typeface="Cambria"/>
                <a:cs typeface="Cambria"/>
              </a:rPr>
              <a:t>by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245" dirty="0">
                <a:latin typeface="Cambria"/>
                <a:cs typeface="Cambria"/>
              </a:rPr>
              <a:t>product </a:t>
            </a:r>
            <a:r>
              <a:rPr sz="2800" spc="235" dirty="0">
                <a:latin typeface="Cambria"/>
                <a:cs typeface="Cambria"/>
              </a:rPr>
              <a:t>category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280" dirty="0">
                <a:latin typeface="Cambria"/>
                <a:cs typeface="Cambria"/>
              </a:rPr>
              <a:t>and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75" dirty="0">
                <a:latin typeface="Cambria"/>
                <a:cs typeface="Cambria"/>
              </a:rPr>
              <a:t>type?</a:t>
            </a:r>
            <a:endParaRPr sz="28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458" y="498762"/>
            <a:ext cx="5285125" cy="7962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25" dirty="0"/>
              <a:t>Recommended</a:t>
            </a:r>
            <a:r>
              <a:rPr spc="-225" dirty="0"/>
              <a:t> </a:t>
            </a:r>
            <a:r>
              <a:rPr spc="-280" dirty="0"/>
              <a:t>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458" y="498762"/>
            <a:ext cx="5285125" cy="7962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8181" y="611251"/>
            <a:ext cx="5285124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l"/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Analysis and 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76D78-D6A1-4EC9-BFC2-615A77DA7455}"/>
              </a:ext>
            </a:extLst>
          </p:cNvPr>
          <p:cNvSpPr/>
          <p:nvPr/>
        </p:nvSpPr>
        <p:spPr>
          <a:xfrm>
            <a:off x="0" y="0"/>
            <a:ext cx="779458" cy="10287000"/>
          </a:xfrm>
          <a:prstGeom prst="rect">
            <a:avLst/>
          </a:prstGeom>
          <a:solidFill>
            <a:srgbClr val="9D725A"/>
          </a:solidFill>
          <a:ln>
            <a:solidFill>
              <a:srgbClr val="9B6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286A-5FBB-4AE9-893D-C2578B4D47C5}"/>
              </a:ext>
            </a:extLst>
          </p:cNvPr>
          <p:cNvSpPr txBox="1"/>
          <p:nvPr/>
        </p:nvSpPr>
        <p:spPr>
          <a:xfrm>
            <a:off x="952500" y="1943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FDDD9-A554-4CD3-B460-C67AFF04D78D}"/>
              </a:ext>
            </a:extLst>
          </p:cNvPr>
          <p:cNvSpPr txBox="1"/>
          <p:nvPr/>
        </p:nvSpPr>
        <p:spPr>
          <a:xfrm>
            <a:off x="419100" y="1407364"/>
            <a:ext cx="67056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1. Sales Variation by Day of the Week and Hour of the Day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Weekday Trends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Sales are consistent throughout the week, with a slight dip on Sunday and Monday. Saturday has the highest transaction count.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Hourly Trends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 Sales peak between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8 AM and 11 AM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, likely due to morning coffee demand, and gradually decrease after 12 PM.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2. Peak Times for Sales Activity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Peak hours are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morning hours (8 AM - 11 AM)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, aligning with customer coffee-buying habits. This suggests a significant opportunity to capitalize on promotions during breakfast hours.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3. Total Sales Revenue by Month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Monthly revenue shows growth from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January ($84,587)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June ($166,439)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, with significant jumps in April and May. This could indicate seasonal factors, marketing campaigns, or product launches affecting revenue.</a:t>
            </a:r>
          </a:p>
        </p:txBody>
      </p:sp>
    </p:spTree>
    <p:extLst>
      <p:ext uri="{BB962C8B-B14F-4D97-AF65-F5344CB8AC3E}">
        <p14:creationId xmlns:p14="http://schemas.microsoft.com/office/powerpoint/2010/main" val="188363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458" y="498762"/>
            <a:ext cx="5285125" cy="7962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8181" y="611251"/>
            <a:ext cx="5285124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l"/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Analysis and 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76D78-D6A1-4EC9-BFC2-615A77DA7455}"/>
              </a:ext>
            </a:extLst>
          </p:cNvPr>
          <p:cNvSpPr/>
          <p:nvPr/>
        </p:nvSpPr>
        <p:spPr>
          <a:xfrm>
            <a:off x="0" y="0"/>
            <a:ext cx="779458" cy="10287000"/>
          </a:xfrm>
          <a:prstGeom prst="rect">
            <a:avLst/>
          </a:prstGeom>
          <a:solidFill>
            <a:srgbClr val="9D725A"/>
          </a:solidFill>
          <a:ln>
            <a:solidFill>
              <a:srgbClr val="9B6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286A-5FBB-4AE9-893D-C2578B4D47C5}"/>
              </a:ext>
            </a:extLst>
          </p:cNvPr>
          <p:cNvSpPr txBox="1"/>
          <p:nvPr/>
        </p:nvSpPr>
        <p:spPr>
          <a:xfrm>
            <a:off x="952500" y="1943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FDDD9-A554-4CD3-B460-C67AFF04D78D}"/>
              </a:ext>
            </a:extLst>
          </p:cNvPr>
          <p:cNvSpPr txBox="1"/>
          <p:nvPr/>
        </p:nvSpPr>
        <p:spPr>
          <a:xfrm>
            <a:off x="419100" y="1407364"/>
            <a:ext cx="6705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4. Sales Variation Across Store Locations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Hell's Kitchen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has the highest number of transactions and sales, followed by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Lower Manhattan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. Astoria sees significantly less activity, suggesting room for marketing strategies or adjustments in that location.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5. Average Price/Order Per Person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average bill per person is $4.68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, and the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average orders per person is 1.43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. This indicates customers typically order a single item per visit at a modest price point.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6. Best-Selling Products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Top Products by Revenue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Gourmet Brewed Coffee: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$91,345 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(highest revenue)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Brewed Black Tea: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$74,441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Top Products by Quantity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Regular coffee sizes lead in sales quantity, with small sizes being less preferred.</a:t>
            </a:r>
          </a:p>
        </p:txBody>
      </p:sp>
    </p:spTree>
    <p:extLst>
      <p:ext uri="{BB962C8B-B14F-4D97-AF65-F5344CB8AC3E}">
        <p14:creationId xmlns:p14="http://schemas.microsoft.com/office/powerpoint/2010/main" val="1276437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458" y="498762"/>
            <a:ext cx="5285125" cy="7962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8181" y="611251"/>
            <a:ext cx="5285124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l"/>
            <a:r>
              <a:rPr lang="en-GB" sz="3600" b="1" dirty="0">
                <a:latin typeface="Cambria" panose="02040503050406030204" pitchFamily="18" charset="0"/>
                <a:ea typeface="Cambria" panose="02040503050406030204" pitchFamily="18" charset="0"/>
              </a:rPr>
              <a:t>Analysis and 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76D78-D6A1-4EC9-BFC2-615A77DA7455}"/>
              </a:ext>
            </a:extLst>
          </p:cNvPr>
          <p:cNvSpPr/>
          <p:nvPr/>
        </p:nvSpPr>
        <p:spPr>
          <a:xfrm>
            <a:off x="0" y="0"/>
            <a:ext cx="779458" cy="10287000"/>
          </a:xfrm>
          <a:prstGeom prst="rect">
            <a:avLst/>
          </a:prstGeom>
          <a:solidFill>
            <a:srgbClr val="9D725A"/>
          </a:solidFill>
          <a:ln>
            <a:solidFill>
              <a:srgbClr val="9B6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286A-5FBB-4AE9-893D-C2578B4D47C5}"/>
              </a:ext>
            </a:extLst>
          </p:cNvPr>
          <p:cNvSpPr txBox="1"/>
          <p:nvPr/>
        </p:nvSpPr>
        <p:spPr>
          <a:xfrm>
            <a:off x="952500" y="1943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FDDD9-A554-4CD3-B460-C67AFF04D78D}"/>
              </a:ext>
            </a:extLst>
          </p:cNvPr>
          <p:cNvSpPr txBox="1"/>
          <p:nvPr/>
        </p:nvSpPr>
        <p:spPr>
          <a:xfrm>
            <a:off x="419100" y="1407364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7. Sales by Product Category and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Coffee-related products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(coffee, coffee beans, and drinking chocolate) dominate revenue compared to categories like tea, bakery, or packaged chocolate.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Within coffee, </a:t>
            </a: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Jamaican Coffee River and Sustainably Grown Organic Coffee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generate the highest revenue.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3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458" y="498762"/>
            <a:ext cx="5285125" cy="7962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8181" y="611251"/>
            <a:ext cx="5285124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GB" sz="3600" b="1" dirty="0"/>
              <a:t>Key Business 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76D78-D6A1-4EC9-BFC2-615A77DA7455}"/>
              </a:ext>
            </a:extLst>
          </p:cNvPr>
          <p:cNvSpPr/>
          <p:nvPr/>
        </p:nvSpPr>
        <p:spPr>
          <a:xfrm>
            <a:off x="0" y="0"/>
            <a:ext cx="779458" cy="10287000"/>
          </a:xfrm>
          <a:prstGeom prst="rect">
            <a:avLst/>
          </a:prstGeom>
          <a:solidFill>
            <a:srgbClr val="9D725A"/>
          </a:solidFill>
          <a:ln>
            <a:solidFill>
              <a:srgbClr val="9B6F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286A-5FBB-4AE9-893D-C2578B4D47C5}"/>
              </a:ext>
            </a:extLst>
          </p:cNvPr>
          <p:cNvSpPr txBox="1"/>
          <p:nvPr/>
        </p:nvSpPr>
        <p:spPr>
          <a:xfrm>
            <a:off x="952500" y="1943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FDDD9-A554-4CD3-B460-C67AFF04D78D}"/>
              </a:ext>
            </a:extLst>
          </p:cNvPr>
          <p:cNvSpPr txBox="1"/>
          <p:nvPr/>
        </p:nvSpPr>
        <p:spPr>
          <a:xfrm>
            <a:off x="419100" y="1407364"/>
            <a:ext cx="67056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Morning Rush Opportunities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Promotions like discounts, combo offers, or loyalty points during peak hours (8 AM-11 AM) can boost sales further.</a:t>
            </a:r>
          </a:p>
          <a:p>
            <a:pPr algn="just">
              <a:buFont typeface="+mj-lt"/>
              <a:buAutoNum type="arabicPeriod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Location Optimization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Astoria location underperforms compared to others. This suggests a need for local marketing campaigns or improved offerings.</a:t>
            </a:r>
          </a:p>
          <a:p>
            <a:pPr algn="just">
              <a:buFont typeface="+mj-lt"/>
              <a:buAutoNum type="arabicPeriod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Customer Preferences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Coffee is the backbone of the business, especially high-quality variants. Ensuring consistency and promoting premium products can enhance revenue.</a:t>
            </a:r>
          </a:p>
          <a:p>
            <a:pPr algn="just">
              <a:buFont typeface="+mj-lt"/>
              <a:buAutoNum type="arabicPeriod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Seasonality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The increase in revenue during April and May hints at seasonality or successful campaigns. Replicating such campaigns during low seasons can stabilize sales.</a:t>
            </a:r>
          </a:p>
          <a:p>
            <a:pPr algn="just">
              <a:buFont typeface="+mj-lt"/>
              <a:buAutoNum type="arabicPeriod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Product Diversification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The popularity of tea and drinking chocolate is lower than coffee, indicating an opportunity to experiment with product variety and targeted promotions.</a:t>
            </a:r>
          </a:p>
          <a:p>
            <a:pPr algn="just">
              <a:buFont typeface="+mj-lt"/>
              <a:buAutoNum type="arabicPeriod"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Low Small-Sized Sales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: Small-sized beverages have the least demand, suggesting customers may prefer value-for-money larger portions. Re-evaluating small-size pricing could increase its appeal.</a:t>
            </a:r>
          </a:p>
        </p:txBody>
      </p:sp>
    </p:spTree>
    <p:extLst>
      <p:ext uri="{BB962C8B-B14F-4D97-AF65-F5344CB8AC3E}">
        <p14:creationId xmlns:p14="http://schemas.microsoft.com/office/powerpoint/2010/main" val="93787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600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Trebuchet MS</vt:lpstr>
      <vt:lpstr>Office Theme</vt:lpstr>
      <vt:lpstr>PowerPoint Presentation</vt:lpstr>
      <vt:lpstr>Recommended Analysis</vt:lpstr>
      <vt:lpstr>Analysis and Insights</vt:lpstr>
      <vt:lpstr>Analysis and Insights</vt:lpstr>
      <vt:lpstr>Analysis and Insights</vt:lpstr>
      <vt:lpstr>Key Business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Time editable template feed post instagram</dc:title>
  <dc:creator>AYUSHI JAIN</dc:creator>
  <cp:keywords>DAF8wfp3qoc,BAFLDIMT0o0</cp:keywords>
  <cp:lastModifiedBy>Sahil Gupta</cp:lastModifiedBy>
  <cp:revision>3</cp:revision>
  <dcterms:created xsi:type="dcterms:W3CDTF">2024-12-06T18:23:16Z</dcterms:created>
  <dcterms:modified xsi:type="dcterms:W3CDTF">2024-12-06T18:38:16Z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2024-02-14T00:00:00Z</vt:filetime>
  </property>
  <property fmtid="{D5CDD505-2E9C-101B-9397-08002B2CF9AE}" pid="3" name="Creator">
    <vt:lpwstr>Canva</vt:lpwstr>
  </property>
  <property fmtid="{D5CDD505-2E9C-101B-9397-08002B2CF9AE}" pid="4" name="LastSaved">
    <vt:filetime>2024-12-06T00:00:00Z</vt:filetime>
  </property>
  <property fmtid="{D5CDD505-2E9C-101B-9397-08002B2CF9AE}" pid="5" name="Producer">
    <vt:lpwstr>Canva</vt:lpwstr>
  </property>
</Properties>
</file>