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26"/>
  </p:notesMasterIdLst>
  <p:sldIdLst>
    <p:sldId id="256" r:id="rId2"/>
    <p:sldId id="257" r:id="rId3"/>
    <p:sldId id="258" r:id="rId4"/>
    <p:sldId id="260" r:id="rId5"/>
    <p:sldId id="261" r:id="rId6"/>
    <p:sldId id="263" r:id="rId7"/>
    <p:sldId id="266" r:id="rId8"/>
    <p:sldId id="281" r:id="rId9"/>
    <p:sldId id="267" r:id="rId10"/>
    <p:sldId id="287" r:id="rId11"/>
    <p:sldId id="262" r:id="rId12"/>
    <p:sldId id="259" r:id="rId13"/>
    <p:sldId id="269" r:id="rId14"/>
    <p:sldId id="271" r:id="rId15"/>
    <p:sldId id="264" r:id="rId16"/>
    <p:sldId id="283" r:id="rId17"/>
    <p:sldId id="284" r:id="rId18"/>
    <p:sldId id="285" r:id="rId19"/>
    <p:sldId id="277" r:id="rId20"/>
    <p:sldId id="279" r:id="rId21"/>
    <p:sldId id="286" r:id="rId22"/>
    <p:sldId id="280" r:id="rId23"/>
    <p:sldId id="275"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7C761F-CE15-45F1-9D55-243C17DFD73D}" type="datetimeFigureOut">
              <a:rPr lang="en-US" smtClean="0"/>
              <a:pPr/>
              <a:t>9/22/2018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463AC4-B11A-4734-B4A4-8002C86D96CB}" type="slidenum">
              <a:rPr lang="en-US" smtClean="0"/>
              <a:pPr/>
              <a:t>‹#›</a:t>
            </a:fld>
            <a:endParaRPr lang="en-US"/>
          </a:p>
        </p:txBody>
      </p:sp>
    </p:spTree>
    <p:extLst>
      <p:ext uri="{BB962C8B-B14F-4D97-AF65-F5344CB8AC3E}">
        <p14:creationId xmlns="" xmlns:p14="http://schemas.microsoft.com/office/powerpoint/2010/main" val="407706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463AC4-B11A-4734-B4A4-8002C86D96CB}"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463AC4-B11A-4734-B4A4-8002C86D96CB}"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463AC4-B11A-4734-B4A4-8002C86D96CB}"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9/22/2018</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9/22/2018</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9/22/2018</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9/22/2018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9/22/2018</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9/22/2018</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533400"/>
            <a:ext cx="5105400" cy="3581400"/>
          </a:xfrm>
        </p:spPr>
        <p:txBody>
          <a:bodyPr/>
          <a:lstStyle/>
          <a:p>
            <a:r>
              <a:rPr lang="en-US" dirty="0" smtClean="0">
                <a:solidFill>
                  <a:schemeClr val="bg1"/>
                </a:solidFill>
              </a:rPr>
              <a:t>FOOD INVENTORY</a:t>
            </a:r>
            <a:r>
              <a:rPr lang="en-US" dirty="0" smtClean="0">
                <a:solidFill>
                  <a:schemeClr val="bg1"/>
                </a:solidFill>
              </a:rPr>
              <a:t>   </a:t>
            </a:r>
            <a:endParaRPr lang="en-US" dirty="0">
              <a:solidFill>
                <a:schemeClr val="bg1"/>
              </a:solidFill>
            </a:endParaRPr>
          </a:p>
        </p:txBody>
      </p:sp>
      <p:sp>
        <p:nvSpPr>
          <p:cNvPr id="3" name="Subtitle 2"/>
          <p:cNvSpPr>
            <a:spLocks noGrp="1"/>
          </p:cNvSpPr>
          <p:nvPr>
            <p:ph type="subTitle" idx="1"/>
          </p:nvPr>
        </p:nvSpPr>
        <p:spPr>
          <a:xfrm>
            <a:off x="3354442" y="4686829"/>
            <a:ext cx="5256158" cy="1790171"/>
          </a:xfrm>
        </p:spPr>
        <p:txBody>
          <a:bodyPr>
            <a:normAutofit/>
          </a:bodyPr>
          <a:lstStyle/>
          <a:p>
            <a:r>
              <a:rPr lang="en-US" dirty="0" smtClean="0"/>
              <a:t> Student name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Advantageous of Proposed System</a:t>
            </a:r>
          </a:p>
        </p:txBody>
      </p:sp>
      <p:sp>
        <p:nvSpPr>
          <p:cNvPr id="3" name="Content Placeholder 2"/>
          <p:cNvSpPr>
            <a:spLocks noGrp="1"/>
          </p:cNvSpPr>
          <p:nvPr>
            <p:ph idx="1"/>
          </p:nvPr>
        </p:nvSpPr>
        <p:spPr/>
        <p:txBody>
          <a:bodyPr>
            <a:normAutofit/>
          </a:bodyPr>
          <a:lstStyle/>
          <a:p>
            <a:pPr>
              <a:buNone/>
            </a:pPr>
            <a:r>
              <a:rPr lang="en-US" sz="2400" dirty="0" smtClean="0"/>
              <a:t>1.Use </a:t>
            </a:r>
            <a:r>
              <a:rPr lang="en-US" sz="2400" dirty="0" smtClean="0"/>
              <a:t>of technology reduce efforts</a:t>
            </a:r>
          </a:p>
          <a:p>
            <a:pPr>
              <a:buNone/>
            </a:pPr>
            <a:r>
              <a:rPr lang="en-US" sz="2400" dirty="0" smtClean="0"/>
              <a:t>2.Utilization </a:t>
            </a:r>
            <a:r>
              <a:rPr lang="en-US" sz="2400" dirty="0" smtClean="0"/>
              <a:t>of extra food to nourishments needy people </a:t>
            </a:r>
          </a:p>
          <a:p>
            <a:pPr lvl="0" algn="just"/>
            <a:endParaRPr lang="en-US" sz="24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20602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975360"/>
          </a:xfrm>
        </p:spPr>
        <p:txBody>
          <a:bodyPr/>
          <a:lstStyle/>
          <a:p>
            <a:r>
              <a:rPr lang="en-US" dirty="0" smtClean="0"/>
              <a:t>motivation</a:t>
            </a:r>
            <a:endParaRPr lang="en-US" dirty="0"/>
          </a:p>
        </p:txBody>
      </p:sp>
      <p:sp>
        <p:nvSpPr>
          <p:cNvPr id="3" name="Rectangle 2"/>
          <p:cNvSpPr/>
          <p:nvPr/>
        </p:nvSpPr>
        <p:spPr>
          <a:xfrm>
            <a:off x="381000" y="1600200"/>
            <a:ext cx="7696200" cy="5262979"/>
          </a:xfrm>
          <a:prstGeom prst="rect">
            <a:avLst/>
          </a:prstGeom>
        </p:spPr>
        <p:txBody>
          <a:bodyPr wrap="square">
            <a:spAutoFit/>
          </a:bodyPr>
          <a:lstStyle/>
          <a:p>
            <a:r>
              <a:rPr lang="en-US" sz="2400" b="1" dirty="0" smtClean="0">
                <a:latin typeface="Times New Roman" pitchFamily="18" charset="0"/>
                <a:cs typeface="Times New Roman" pitchFamily="18" charset="0"/>
              </a:rPr>
              <a:t> </a:t>
            </a:r>
            <a:r>
              <a:rPr lang="en-US" sz="2400" dirty="0" smtClean="0"/>
              <a:t>The succulent food which is wasted could be reorganizing for human utilization. Throwing available and edible waste food can be simply nourished by someone else and is sheer wastes of resources. orphanage works as food collectors, collects food and redistribute dry food and cooked food from donor to community centers (needy people). The approach deals with collecting the food waste by orphanage and donating to needy people (charity homes), considering the types and sources of food. The approach support orphanage to collect surplus food waste from donor and donate that food to needy people.</a:t>
            </a:r>
          </a:p>
          <a:p>
            <a:r>
              <a:rPr lang="en-US" sz="2400" dirty="0" smtClean="0"/>
              <a:t> </a:t>
            </a: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Rectangle 2"/>
          <p:cNvSpPr/>
          <p:nvPr/>
        </p:nvSpPr>
        <p:spPr>
          <a:xfrm>
            <a:off x="457200" y="1828800"/>
            <a:ext cx="7543800" cy="2308324"/>
          </a:xfrm>
          <a:prstGeom prst="rect">
            <a:avLst/>
          </a:prstGeom>
        </p:spPr>
        <p:txBody>
          <a:bodyPr wrap="square">
            <a:spAutoFit/>
          </a:bodyPr>
          <a:lstStyle/>
          <a:p>
            <a:pPr lvl="0" algn="just"/>
            <a:r>
              <a:rPr lang="en-US" sz="2400" dirty="0" smtClean="0">
                <a:latin typeface="Times New Roman" pitchFamily="18" charset="0"/>
                <a:cs typeface="Times New Roman" pitchFamily="18" charset="0"/>
              </a:rPr>
              <a:t>We make use of a widely used data mining tool called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We apply </a:t>
            </a:r>
            <a:r>
              <a:rPr lang="en-US" sz="2400" dirty="0" smtClean="0">
                <a:latin typeface="Times New Roman" pitchFamily="18" charset="0"/>
                <a:cs typeface="Times New Roman" pitchFamily="18" charset="0"/>
              </a:rPr>
              <a:t>KNN and hour sign</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algorithm to the academic records of a group of </a:t>
            </a:r>
            <a:r>
              <a:rPr lang="en-US" sz="2400" dirty="0" err="1" smtClean="0">
                <a:latin typeface="Times New Roman" pitchFamily="18" charset="0"/>
                <a:cs typeface="Times New Roman" pitchFamily="18" charset="0"/>
              </a:rPr>
              <a:t>ngo</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 obtain the best association rules which will help in </a:t>
            </a:r>
            <a:r>
              <a:rPr lang="en-US" sz="2400" dirty="0" smtClean="0">
                <a:latin typeface="Times New Roman" pitchFamily="18" charset="0"/>
                <a:cs typeface="Times New Roman" pitchFamily="18" charset="0"/>
              </a:rPr>
              <a:t>food distribution</a:t>
            </a:r>
            <a:endParaRPr lang="en-US" sz="2400" dirty="0" smtClean="0">
              <a:latin typeface="Times New Roman" pitchFamily="18" charset="0"/>
              <a:cs typeface="Times New Roman" pitchFamily="18" charset="0"/>
            </a:endParaRPr>
          </a:p>
          <a:p>
            <a:pPr lvl="0" algn="just"/>
            <a:endParaRPr lang="en-US" sz="2400" dirty="0" smtClean="0">
              <a:latin typeface="Times New Roman" pitchFamily="18" charset="0"/>
              <a:cs typeface="Times New Roman" pitchFamily="18" charset="0"/>
            </a:endParaRPr>
          </a:p>
          <a:p>
            <a:pPr lvl="0"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975360"/>
          </a:xfrm>
        </p:spPr>
        <p:txBody>
          <a:bodyPr>
            <a:normAutofit fontScale="90000"/>
          </a:bodyPr>
          <a:lstStyle/>
          <a:p>
            <a:r>
              <a:rPr lang="en-US" dirty="0" smtClean="0"/>
              <a:t>Proposed System Architecture</a:t>
            </a:r>
            <a:endParaRPr lang="en-US" dirty="0"/>
          </a:p>
        </p:txBody>
      </p:sp>
      <p:pic>
        <p:nvPicPr>
          <p:cNvPr id="3" name="Picture 2" descr="G:\project start\Food inventory\diagram\Architecture diagram.png"/>
          <p:cNvPicPr>
            <a:picLocks noChangeAspect="1" noChangeArrowheads="1"/>
          </p:cNvPicPr>
          <p:nvPr/>
        </p:nvPicPr>
        <p:blipFill>
          <a:blip r:embed="rId2"/>
          <a:srcRect/>
          <a:stretch>
            <a:fillRect/>
          </a:stretch>
        </p:blipFill>
        <p:spPr bwMode="auto">
          <a:xfrm>
            <a:off x="0" y="1228725"/>
            <a:ext cx="7620000" cy="562927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746760"/>
          </a:xfrm>
        </p:spPr>
        <p:txBody>
          <a:bodyPr/>
          <a:lstStyle/>
          <a:p>
            <a:r>
              <a:rPr lang="en-US" dirty="0" smtClean="0"/>
              <a:t>System Specification</a:t>
            </a:r>
            <a:endParaRPr lang="en-US" dirty="0"/>
          </a:p>
        </p:txBody>
      </p:sp>
      <p:sp>
        <p:nvSpPr>
          <p:cNvPr id="30721" name="Rectangle 1"/>
          <p:cNvSpPr>
            <a:spLocks noChangeArrowheads="1"/>
          </p:cNvSpPr>
          <p:nvPr/>
        </p:nvSpPr>
        <p:spPr bwMode="auto">
          <a:xfrm>
            <a:off x="457200" y="1295400"/>
            <a:ext cx="74676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 	Pentium IV 2.4 GHz.</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40 GB.</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Monitor		: 	15 VGA Colour.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Mouse			: 	Logitech.</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512 Mb.</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Operating system 	: 	Windows XP/7.</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Coding Language	: 	JAVA</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IDE			:	Eclipse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Database		:	MYSQL</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441960"/>
          </a:xfrm>
        </p:spPr>
        <p:txBody>
          <a:bodyPr>
            <a:normAutofit fontScale="90000"/>
          </a:bodyPr>
          <a:lstStyle/>
          <a:p>
            <a:r>
              <a:rPr lang="en-US" dirty="0" smtClean="0"/>
              <a:t>Mathematical </a:t>
            </a:r>
            <a:r>
              <a:rPr lang="en-US" dirty="0" err="1" smtClean="0"/>
              <a:t>modUlE</a:t>
            </a:r>
            <a:endParaRPr lang="en-US" dirty="0"/>
          </a:p>
        </p:txBody>
      </p:sp>
      <p:sp>
        <p:nvSpPr>
          <p:cNvPr id="3074" name="Rectangle 2"/>
          <p:cNvSpPr>
            <a:spLocks noChangeArrowheads="1"/>
          </p:cNvSpPr>
          <p:nvPr/>
        </p:nvSpPr>
        <p:spPr bwMode="auto">
          <a:xfrm>
            <a:off x="0" y="0"/>
            <a:ext cx="184731"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82563" algn="l"/>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762000" y="1166843"/>
            <a:ext cx="6477000" cy="7478970"/>
          </a:xfrm>
          <a:prstGeom prst="rect">
            <a:avLst/>
          </a:prstGeom>
        </p:spPr>
        <p:txBody>
          <a:bodyPr wrap="square">
            <a:spAutoFit/>
          </a:bodyPr>
          <a:lstStyle/>
          <a:p>
            <a:r>
              <a:rPr lang="en-IN" sz="2400" dirty="0" smtClean="0">
                <a:latin typeface="Times New Roman" pitchFamily="18" charset="0"/>
                <a:cs typeface="Times New Roman" pitchFamily="18" charset="0"/>
              </a:rPr>
              <a:t>Let S is the Whole System Consist of</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 {I, P, O}</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 = Input.</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I = {U, Q, A, S, D}</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U = User</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U = {u1,u2….un}</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Q = Query Entered by user</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Q = {q1, q2, q3…</a:t>
            </a:r>
            <a:r>
              <a:rPr lang="en-IN" sz="2400" dirty="0" err="1" smtClean="0">
                <a:latin typeface="Times New Roman" pitchFamily="18" charset="0"/>
                <a:cs typeface="Times New Roman" pitchFamily="18" charset="0"/>
              </a:rPr>
              <a:t>qn</a:t>
            </a:r>
            <a:r>
              <a:rPr lang="en-I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D = Dataset</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 = Process:</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Step1: User will enter the query.</a:t>
            </a:r>
            <a:endParaRPr lang="en-US"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Step2: After entering query the following operations will be performed.</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7696200" cy="2308324"/>
          </a:xfrm>
          <a:prstGeom prst="rect">
            <a:avLst/>
          </a:prstGeom>
        </p:spPr>
        <p:txBody>
          <a:bodyPr wrap="square">
            <a:spAutoFit/>
          </a:bodyPr>
          <a:lstStyle/>
          <a:p>
            <a:pPr algn="just"/>
            <a:r>
              <a:rPr lang="en-IN" sz="2400" dirty="0" smtClean="0">
                <a:latin typeface="Times New Roman" pitchFamily="18" charset="0"/>
                <a:cs typeface="Times New Roman" pitchFamily="18" charset="0"/>
              </a:rPr>
              <a:t>Step3: </a:t>
            </a:r>
            <a:r>
              <a:rPr lang="en-US" sz="2400" dirty="0" smtClean="0">
                <a:latin typeface="Times New Roman" pitchFamily="18" charset="0"/>
                <a:cs typeface="Times New Roman" pitchFamily="18" charset="0"/>
              </a:rPr>
              <a:t>Data mining can be applied to educational databases to identify undesirable student behavior which was previously unknown. We can construct coursework, plan and schedule classes, model students, predict their performance and provide recommendations for students, using data mining technique.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a:t>
            </a:r>
            <a:endParaRPr lang="en-US" dirty="0"/>
          </a:p>
        </p:txBody>
      </p:sp>
      <p:sp>
        <p:nvSpPr>
          <p:cNvPr id="27649" name="Rectangle 1"/>
          <p:cNvSpPr>
            <a:spLocks noChangeArrowheads="1"/>
          </p:cNvSpPr>
          <p:nvPr/>
        </p:nvSpPr>
        <p:spPr bwMode="auto">
          <a:xfrm>
            <a:off x="872836" y="1496655"/>
            <a:ext cx="4994564"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indent="-342900">
              <a:lnSpc>
                <a:spcPct val="150000"/>
              </a:lnSpc>
              <a:buFont typeface="Wingdings" pitchFamily="2" charset="2"/>
              <a:buChar char="Ø"/>
            </a:pPr>
            <a:r>
              <a:rPr lang="en-US" sz="2400" dirty="0" smtClean="0">
                <a:latin typeface="Times New Roman" pitchFamily="18" charset="0"/>
                <a:cs typeface="Times New Roman" pitchFamily="18" charset="0"/>
              </a:rPr>
              <a:t>Admin </a:t>
            </a:r>
          </a:p>
          <a:p>
            <a:pPr marL="342900" indent="-342900">
              <a:lnSpc>
                <a:spcPct val="150000"/>
              </a:lnSpc>
              <a:buFont typeface="Wingdings" pitchFamily="2" charset="2"/>
              <a:buChar char="Ø"/>
            </a:pPr>
            <a:r>
              <a:rPr lang="en-US" sz="2400" dirty="0" smtClean="0">
                <a:latin typeface="Times New Roman" pitchFamily="18" charset="0"/>
                <a:cs typeface="Times New Roman" pitchFamily="18" charset="0"/>
              </a:rPr>
              <a:t>NGO</a:t>
            </a:r>
          </a:p>
          <a:p>
            <a:pPr marL="342900" indent="-342900">
              <a:lnSpc>
                <a:spcPct val="150000"/>
              </a:lnSpc>
              <a:buFont typeface="Wingdings" pitchFamily="2" charset="2"/>
              <a:buChar char="Ø"/>
            </a:pPr>
            <a:r>
              <a:rPr lang="en-US" sz="2400" dirty="0" smtClean="0">
                <a:latin typeface="Times New Roman" pitchFamily="18" charset="0"/>
                <a:cs typeface="Times New Roman" pitchFamily="18" charset="0"/>
              </a:rPr>
              <a:t>Hotel</a:t>
            </a:r>
          </a:p>
          <a:p>
            <a:pPr marL="342900" indent="-342900">
              <a:lnSpc>
                <a:spcPct val="150000"/>
              </a:lnSpc>
              <a:buFont typeface="Wingdings" pitchFamily="2" charset="2"/>
              <a:buChar char="Ø"/>
            </a:pPr>
            <a:r>
              <a:rPr lang="en-US" sz="2400" dirty="0" err="1" smtClean="0">
                <a:latin typeface="Times New Roman" pitchFamily="18" charset="0"/>
                <a:cs typeface="Times New Roman" pitchFamily="18" charset="0"/>
              </a:rPr>
              <a:t>Orphonage</a:t>
            </a:r>
            <a:r>
              <a:rPr lang="en-US" sz="2400" dirty="0" smtClean="0">
                <a:latin typeface="Times New Roman" pitchFamily="18" charset="0"/>
                <a:cs typeface="Times New Roman" pitchFamily="18" charset="0"/>
              </a:rPr>
              <a:t>  </a:t>
            </a:r>
            <a:endParaRPr kumimoji="0" lang="en-US" sz="2400" b="0" i="0" u="none" strike="noStrike" cap="none" normalizeH="0" dirty="0" smtClean="0">
              <a:ln>
                <a:noFill/>
              </a:ln>
              <a:solidFill>
                <a:schemeClr val="tx1"/>
              </a:solidFill>
              <a:effectLst/>
              <a:latin typeface="Times New Roman" pitchFamily="18" charset="0"/>
              <a:cs typeface="Times New Roman" pitchFamily="18" charset="0"/>
            </a:endParaRPr>
          </a:p>
          <a:p>
            <a:pPr marL="342900" indent="-342900">
              <a:lnSpc>
                <a:spcPct val="150000"/>
              </a:lnSpc>
              <a:buFont typeface="Wingdings" pitchFamily="2" charset="2"/>
              <a:buChar char="Ø"/>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518160"/>
          </a:xfrm>
        </p:spPr>
        <p:txBody>
          <a:bodyPr>
            <a:normAutofit fontScale="90000"/>
          </a:bodyPr>
          <a:lstStyle/>
          <a:p>
            <a:r>
              <a:rPr lang="en-US" dirty="0" smtClean="0"/>
              <a:t>USE CASE DAIGRAM</a:t>
            </a:r>
            <a:endParaRPr lang="en-US" dirty="0"/>
          </a:p>
        </p:txBody>
      </p:sp>
      <p:pic>
        <p:nvPicPr>
          <p:cNvPr id="3" name="Picture 2" descr="C:\Users\admin\AppData\Local\Temp\Rar$DIa0.304\usecase.png"/>
          <p:cNvPicPr>
            <a:picLocks noChangeAspect="1" noChangeArrowheads="1"/>
          </p:cNvPicPr>
          <p:nvPr/>
        </p:nvPicPr>
        <p:blipFill>
          <a:blip r:embed="rId2"/>
          <a:srcRect/>
          <a:stretch>
            <a:fillRect/>
          </a:stretch>
        </p:blipFill>
        <p:spPr bwMode="auto">
          <a:xfrm>
            <a:off x="228600" y="1447800"/>
            <a:ext cx="7639050" cy="521017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670560"/>
          </a:xfrm>
        </p:spPr>
        <p:txBody>
          <a:bodyPr/>
          <a:lstStyle/>
          <a:p>
            <a:r>
              <a:rPr lang="en-US" dirty="0" smtClean="0"/>
              <a:t>Class diagram</a:t>
            </a:r>
            <a:endParaRPr lang="en-US" dirty="0"/>
          </a:p>
        </p:txBody>
      </p:sp>
      <p:pic>
        <p:nvPicPr>
          <p:cNvPr id="3" name="Picture 2" descr="C:\Users\admin\AppData\Local\Temp\Rar$DIa0.805\class.png"/>
          <p:cNvPicPr>
            <a:picLocks noChangeAspect="1" noChangeArrowheads="1"/>
          </p:cNvPicPr>
          <p:nvPr/>
        </p:nvPicPr>
        <p:blipFill>
          <a:blip r:embed="rId2"/>
          <a:srcRect/>
          <a:stretch>
            <a:fillRect/>
          </a:stretch>
        </p:blipFill>
        <p:spPr bwMode="auto">
          <a:xfrm>
            <a:off x="838200" y="1143000"/>
            <a:ext cx="6744331"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t>Introduction</a:t>
            </a:r>
          </a:p>
          <a:p>
            <a:r>
              <a:rPr lang="en-US" sz="2800" dirty="0" smtClean="0"/>
              <a:t>Literature Survey</a:t>
            </a:r>
          </a:p>
          <a:p>
            <a:r>
              <a:rPr lang="en-US" sz="2800" dirty="0" smtClean="0"/>
              <a:t>Motivation </a:t>
            </a:r>
          </a:p>
          <a:p>
            <a:r>
              <a:rPr lang="en-US" sz="2800" dirty="0" smtClean="0"/>
              <a:t>Existing System</a:t>
            </a:r>
          </a:p>
          <a:p>
            <a:r>
              <a:rPr lang="en-US" sz="2800" dirty="0" smtClean="0"/>
              <a:t>Proposed Work</a:t>
            </a:r>
          </a:p>
          <a:p>
            <a:r>
              <a:rPr lang="en-US" sz="2800" dirty="0" smtClean="0"/>
              <a:t>System Architecture</a:t>
            </a:r>
          </a:p>
          <a:p>
            <a:r>
              <a:rPr lang="en-US" sz="2800" dirty="0" smtClean="0"/>
              <a:t>Data Flow Diagram</a:t>
            </a:r>
          </a:p>
          <a:p>
            <a:r>
              <a:rPr lang="en-US" sz="2800" dirty="0" smtClean="0"/>
              <a:t>Mathematical Model</a:t>
            </a:r>
          </a:p>
          <a:p>
            <a:r>
              <a:rPr lang="en-US" sz="2800" dirty="0" smtClean="0"/>
              <a:t>Implementation</a:t>
            </a:r>
          </a:p>
          <a:p>
            <a:r>
              <a:rPr lang="en-US" sz="2800" dirty="0" smtClean="0"/>
              <a:t>Test Cases</a:t>
            </a:r>
          </a:p>
          <a:p>
            <a:r>
              <a:rPr lang="en-US" sz="2800" dirty="0" smtClean="0"/>
              <a:t>Result Analysis </a:t>
            </a:r>
          </a:p>
          <a:p>
            <a:r>
              <a:rPr lang="en-US" sz="2800" dirty="0" smtClean="0"/>
              <a:t>Conclusion and Future Scope</a:t>
            </a:r>
          </a:p>
          <a:p>
            <a:r>
              <a:rPr lang="en-US" sz="2800" dirty="0" smtClean="0"/>
              <a:t>References</a:t>
            </a:r>
          </a:p>
          <a:p>
            <a:r>
              <a:rPr lang="en-US" sz="2800" dirty="0" smtClean="0"/>
              <a:t>Publication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670560"/>
          </a:xfrm>
        </p:spPr>
        <p:txBody>
          <a:bodyPr/>
          <a:lstStyle/>
          <a:p>
            <a:r>
              <a:rPr lang="en-US" dirty="0" smtClean="0"/>
              <a:t>Activity diagram</a:t>
            </a:r>
            <a:endParaRPr lang="en-US" dirty="0"/>
          </a:p>
        </p:txBody>
      </p:sp>
      <p:pic>
        <p:nvPicPr>
          <p:cNvPr id="4" name="Picture 3" descr="C:\Users\admin\AppData\Local\Temp\Rar$DIa0.392\hotelactivity.png"/>
          <p:cNvPicPr/>
          <p:nvPr/>
        </p:nvPicPr>
        <p:blipFill>
          <a:blip r:embed="rId2"/>
          <a:srcRect/>
          <a:stretch>
            <a:fillRect/>
          </a:stretch>
        </p:blipFill>
        <p:spPr bwMode="auto">
          <a:xfrm>
            <a:off x="2672080" y="86360"/>
            <a:ext cx="3799840" cy="668528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5" name="Content Placeholder 4" descr="C:\Users\admin\AppData\Local\Temp\Rar$DIa0.392\hotelactivity.png"/>
          <p:cNvPicPr>
            <a:picLocks noGrp="1"/>
          </p:cNvPicPr>
          <p:nvPr>
            <p:ph idx="1"/>
          </p:nvPr>
        </p:nvPicPr>
        <p:blipFill>
          <a:blip r:embed="rId2"/>
          <a:srcRect/>
          <a:stretch>
            <a:fillRect/>
          </a:stretch>
        </p:blipFill>
        <p:spPr bwMode="auto">
          <a:xfrm>
            <a:off x="2699343" y="1609725"/>
            <a:ext cx="2754713" cy="4846638"/>
          </a:xfrm>
          <a:prstGeom prst="rect">
            <a:avLst/>
          </a:prstGeom>
          <a:noFill/>
          <a:ln w="9525">
            <a:noFill/>
            <a:miter lim="800000"/>
            <a:headEnd/>
            <a:tailEnd/>
          </a:ln>
        </p:spPr>
      </p:pic>
    </p:spTree>
    <p:extLst>
      <p:ext uri="{BB962C8B-B14F-4D97-AF65-F5344CB8AC3E}">
        <p14:creationId xmlns="" xmlns:p14="http://schemas.microsoft.com/office/powerpoint/2010/main" val="4044870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a:t>
            </a:r>
            <a:br>
              <a:rPr lang="en-US" dirty="0" smtClean="0"/>
            </a:br>
            <a:endParaRPr lang="en-US" dirty="0"/>
          </a:p>
        </p:txBody>
      </p:sp>
      <p:sp>
        <p:nvSpPr>
          <p:cNvPr id="5121" name="Rectangle 1"/>
          <p:cNvSpPr>
            <a:spLocks noChangeArrowheads="1"/>
          </p:cNvSpPr>
          <p:nvPr/>
        </p:nvSpPr>
        <p:spPr bwMode="auto">
          <a:xfrm>
            <a:off x="609600" y="1066800"/>
            <a:ext cx="7391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t>1.hotel,user,NGO can register in application.</a:t>
            </a:r>
          </a:p>
          <a:p>
            <a:r>
              <a:rPr lang="en-US" sz="2400" dirty="0" smtClean="0"/>
              <a:t>2.Find nearest NGO.</a:t>
            </a:r>
          </a:p>
          <a:p>
            <a:pPr marL="457200" lvl="0" indent="-457200"/>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42048" cy="1143000"/>
          </a:xfrm>
        </p:spPr>
        <p:txBody>
          <a:bodyPr/>
          <a:lstStyle/>
          <a:p>
            <a:r>
              <a:rPr lang="en-US" dirty="0" smtClean="0"/>
              <a:t>Conclusion</a:t>
            </a:r>
            <a:endParaRPr lang="en-US" dirty="0"/>
          </a:p>
        </p:txBody>
      </p:sp>
      <p:sp>
        <p:nvSpPr>
          <p:cNvPr id="3" name="Rectangle 2"/>
          <p:cNvSpPr/>
          <p:nvPr/>
        </p:nvSpPr>
        <p:spPr>
          <a:xfrm>
            <a:off x="228600" y="1225689"/>
            <a:ext cx="7162800" cy="4893647"/>
          </a:xfrm>
          <a:prstGeom prst="rect">
            <a:avLst/>
          </a:prstGeom>
        </p:spPr>
        <p:txBody>
          <a:bodyPr wrap="square">
            <a:spAutoFit/>
          </a:bodyPr>
          <a:lstStyle/>
          <a:p>
            <a:r>
              <a:rPr lang="en-US" sz="2400" dirty="0" smtClean="0"/>
              <a:t>The sustenance approach serves to stay away from crevice between the Ngo and Donor. The approach serves to give the sustenance waste to the penniless individuals who are battling for nourishment. The approach unite these two, in such a route, to the point that these NGOs can persuade the "nourishment to be squandered" without bother, and the inns/eateries/party-lobbies discover these sustenance seekers with no additional exertion then it will serve a more noteworthy cause and will be an enormous administration to mankind.</a:t>
            </a:r>
          </a:p>
          <a:p>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42048" cy="9906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err="1" smtClean="0"/>
              <a:t>Referances</a:t>
            </a:r>
            <a:r>
              <a:rPr lang="en-US" dirty="0" smtClean="0"/>
              <a:t/>
            </a:r>
            <a:br>
              <a:rPr lang="en-US" dirty="0" smtClean="0"/>
            </a:br>
            <a:endParaRPr lang="en-US" dirty="0"/>
          </a:p>
        </p:txBody>
      </p:sp>
      <p:sp>
        <p:nvSpPr>
          <p:cNvPr id="3" name="Rectangle 2"/>
          <p:cNvSpPr/>
          <p:nvPr/>
        </p:nvSpPr>
        <p:spPr>
          <a:xfrm>
            <a:off x="0" y="671691"/>
            <a:ext cx="7391400" cy="5909310"/>
          </a:xfrm>
          <a:prstGeom prst="rect">
            <a:avLst/>
          </a:prstGeom>
        </p:spPr>
        <p:txBody>
          <a:bodyPr wrap="square">
            <a:spAutoFit/>
          </a:bodyPr>
          <a:lstStyle/>
          <a:p>
            <a:r>
              <a:rPr lang="en-US" dirty="0" smtClean="0"/>
              <a:t>[1] F.-Y. Wang, “Parallel control and management for intelligent transportation</a:t>
            </a:r>
          </a:p>
          <a:p>
            <a:r>
              <a:rPr lang="en-US" dirty="0" smtClean="0"/>
              <a:t>systems: Concepts, architectures, and applications,” </a:t>
            </a:r>
            <a:r>
              <a:rPr lang="en-US" i="1" dirty="0" smtClean="0"/>
              <a:t>IEEE Trans.</a:t>
            </a:r>
            <a:endParaRPr lang="en-US" dirty="0" smtClean="0"/>
          </a:p>
          <a:p>
            <a:r>
              <a:rPr lang="en-US" i="1" dirty="0" err="1" smtClean="0"/>
              <a:t>Intell</a:t>
            </a:r>
            <a:r>
              <a:rPr lang="en-US" i="1" dirty="0" smtClean="0"/>
              <a:t>. Transp. Syst.</a:t>
            </a:r>
            <a:r>
              <a:rPr lang="en-US" dirty="0" smtClean="0"/>
              <a:t>, vol. 11, no. 3, pp. 630–638, Sep. 2010.</a:t>
            </a:r>
          </a:p>
          <a:p>
            <a:r>
              <a:rPr lang="en-US" dirty="0" smtClean="0"/>
              <a:t>[2] T. G. </a:t>
            </a:r>
            <a:r>
              <a:rPr lang="en-US" dirty="0" err="1" smtClean="0"/>
              <a:t>Crainic</a:t>
            </a:r>
            <a:r>
              <a:rPr lang="en-US" dirty="0" smtClean="0"/>
              <a:t>, M. </a:t>
            </a:r>
            <a:r>
              <a:rPr lang="en-US" dirty="0" err="1" smtClean="0"/>
              <a:t>Gendreau</a:t>
            </a:r>
            <a:r>
              <a:rPr lang="en-US" dirty="0" smtClean="0"/>
              <a:t>, and J.-Y. </a:t>
            </a:r>
            <a:r>
              <a:rPr lang="en-US" dirty="0" err="1" smtClean="0"/>
              <a:t>Potvin</a:t>
            </a:r>
            <a:r>
              <a:rPr lang="en-US" dirty="0" smtClean="0"/>
              <a:t>, “Intelligent </a:t>
            </a:r>
            <a:r>
              <a:rPr lang="en-US" dirty="0" err="1" smtClean="0"/>
              <a:t>freighttransportation</a:t>
            </a:r>
            <a:endParaRPr lang="en-US" dirty="0" smtClean="0"/>
          </a:p>
          <a:p>
            <a:r>
              <a:rPr lang="en-US" dirty="0" smtClean="0"/>
              <a:t>systems: Assessment and the contribution of operations</a:t>
            </a:r>
          </a:p>
          <a:p>
            <a:r>
              <a:rPr lang="en-US" dirty="0" smtClean="0"/>
              <a:t>research,” </a:t>
            </a:r>
            <a:r>
              <a:rPr lang="en-US" i="1" dirty="0" smtClean="0"/>
              <a:t>Transp. Res. C, </a:t>
            </a:r>
            <a:r>
              <a:rPr lang="en-US" i="1" dirty="0" err="1" smtClean="0"/>
              <a:t>Emerg</a:t>
            </a:r>
            <a:r>
              <a:rPr lang="en-US" i="1" dirty="0" smtClean="0"/>
              <a:t>. Technol.</a:t>
            </a:r>
            <a:r>
              <a:rPr lang="en-US" dirty="0" smtClean="0"/>
              <a:t>, vol. 17, no. 6, pp. 541–557,</a:t>
            </a:r>
          </a:p>
          <a:p>
            <a:r>
              <a:rPr lang="en-US" dirty="0" smtClean="0"/>
              <a:t>2009.</a:t>
            </a:r>
          </a:p>
          <a:p>
            <a:r>
              <a:rPr lang="en-US" dirty="0" smtClean="0"/>
              <a:t>[3] D. McFarlane, V. </a:t>
            </a:r>
            <a:r>
              <a:rPr lang="en-US" dirty="0" err="1" smtClean="0"/>
              <a:t>Giannikas</a:t>
            </a:r>
            <a:r>
              <a:rPr lang="en-US" dirty="0" smtClean="0"/>
              <a:t>, and W. Lu, “Intelligent logistics: Involving</a:t>
            </a:r>
          </a:p>
          <a:p>
            <a:r>
              <a:rPr lang="en-US" dirty="0" smtClean="0"/>
              <a:t>the customer,” </a:t>
            </a:r>
            <a:r>
              <a:rPr lang="en-US" i="1" dirty="0" err="1" smtClean="0"/>
              <a:t>Comput</a:t>
            </a:r>
            <a:r>
              <a:rPr lang="en-US" i="1" dirty="0" smtClean="0"/>
              <a:t>. Ind.</a:t>
            </a:r>
            <a:r>
              <a:rPr lang="en-US" dirty="0" smtClean="0"/>
              <a:t>, vol. 81, pp. 105–115, Sep. 2016.</a:t>
            </a:r>
          </a:p>
          <a:p>
            <a:r>
              <a:rPr lang="en-US" dirty="0" smtClean="0"/>
              <a:t>[4] J. Zhang, F.-Y. Wang, K. Wang, W.-H. Lin, X. </a:t>
            </a:r>
            <a:r>
              <a:rPr lang="en-US" dirty="0" err="1" smtClean="0"/>
              <a:t>Xu</a:t>
            </a:r>
            <a:r>
              <a:rPr lang="en-US" dirty="0" smtClean="0"/>
              <a:t>, and C. Chen, “</a:t>
            </a:r>
            <a:r>
              <a:rPr lang="en-US" dirty="0" err="1" smtClean="0"/>
              <a:t>Datadriven</a:t>
            </a:r>
            <a:endParaRPr lang="en-US" dirty="0" smtClean="0"/>
          </a:p>
          <a:p>
            <a:r>
              <a:rPr lang="en-US" dirty="0" smtClean="0"/>
              <a:t>intelligent transportation systems: A survey,” </a:t>
            </a:r>
            <a:r>
              <a:rPr lang="en-US" i="1" dirty="0" smtClean="0"/>
              <a:t>IEEE Trans. </a:t>
            </a:r>
            <a:r>
              <a:rPr lang="en-US" i="1" dirty="0" err="1" smtClean="0"/>
              <a:t>Intell</a:t>
            </a:r>
            <a:r>
              <a:rPr lang="en-US" i="1" dirty="0" smtClean="0"/>
              <a:t>.</a:t>
            </a:r>
            <a:endParaRPr lang="en-US" dirty="0" smtClean="0"/>
          </a:p>
          <a:p>
            <a:r>
              <a:rPr lang="en-US" i="1" dirty="0" smtClean="0"/>
              <a:t>Transp. Syst.</a:t>
            </a:r>
            <a:r>
              <a:rPr lang="en-US" dirty="0" smtClean="0"/>
              <a:t>, vol. 12, no. 4, pp. 1624–1639, Dec. 2011.</a:t>
            </a:r>
          </a:p>
          <a:p>
            <a:r>
              <a:rPr lang="en-US" dirty="0" smtClean="0"/>
              <a:t>[5] A. M. Campbell and M. W. P. </a:t>
            </a:r>
            <a:r>
              <a:rPr lang="en-US" dirty="0" err="1" smtClean="0"/>
              <a:t>Savelsbergh</a:t>
            </a:r>
            <a:r>
              <a:rPr lang="en-US" dirty="0" smtClean="0"/>
              <a:t>, “A decomposition approach</a:t>
            </a:r>
          </a:p>
          <a:p>
            <a:r>
              <a:rPr lang="en-US" dirty="0" smtClean="0"/>
              <a:t>for the inventory-routing problem,” </a:t>
            </a:r>
            <a:r>
              <a:rPr lang="en-US" i="1" dirty="0" smtClean="0"/>
              <a:t>Transp. Sci.</a:t>
            </a:r>
            <a:r>
              <a:rPr lang="en-US" dirty="0" smtClean="0"/>
              <a:t>, vol. 38, no. 4,</a:t>
            </a:r>
          </a:p>
          <a:p>
            <a:r>
              <a:rPr lang="en-US" dirty="0" smtClean="0"/>
              <a:t>pp. 488–502, 2004</a:t>
            </a:r>
            <a:r>
              <a:rPr lang="en-US" dirty="0" smtClean="0"/>
              <a: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42048" cy="441960"/>
          </a:xfrm>
        </p:spPr>
        <p:txBody>
          <a:bodyPr>
            <a:normAutofit fontScale="90000"/>
          </a:bodyPr>
          <a:lstStyle/>
          <a:p>
            <a:r>
              <a:rPr lang="en-US" dirty="0" smtClean="0"/>
              <a:t>Abstract</a:t>
            </a:r>
            <a:endParaRPr lang="en-US" dirty="0"/>
          </a:p>
        </p:txBody>
      </p:sp>
      <p:sp>
        <p:nvSpPr>
          <p:cNvPr id="3" name="Rectangle 2"/>
          <p:cNvSpPr/>
          <p:nvPr/>
        </p:nvSpPr>
        <p:spPr>
          <a:xfrm>
            <a:off x="228600" y="838200"/>
            <a:ext cx="7696200" cy="6740307"/>
          </a:xfrm>
          <a:prstGeom prst="rect">
            <a:avLst/>
          </a:prstGeom>
        </p:spPr>
        <p:txBody>
          <a:bodyPr wrap="square">
            <a:spAutoFit/>
          </a:bodyPr>
          <a:lstStyle/>
          <a:p>
            <a:pPr algn="just"/>
            <a:r>
              <a:rPr lang="en-US" sz="2400" dirty="0" smtClean="0"/>
              <a:t> The amount of food waste generated in the country continually increasing, the misuse of food along each stage of the food lifecycle has become a serious environmental, social, and financial issue. Huge quantity of food is wasted every day in hotels and restaurants. The waste at marriage halls, a party hall etc. is also gigantic. In a country, a huge society is deprived of basic amenities and don't get meal for one time, such wastage is intolerable. It is an irony that there are hundreds of orphanage working towards helping the people belonging to under-privileged society and want to at least provide them with bare minimum requirements such as food and shelter. The proposed method says that if we can connect these two, in such a way that these orphanage can get the "food to be wasted" without </a:t>
            </a:r>
            <a:r>
              <a:rPr lang="en-US" sz="2400" dirty="0" smtClean="0"/>
              <a:t>hassle</a:t>
            </a:r>
            <a:r>
              <a:rPr lang="en-US" sz="2400" dirty="0" smtClean="0"/>
              <a:t>.</a:t>
            </a:r>
            <a:endParaRPr lang="en-US" sz="2400" dirty="0" smtClean="0"/>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42048" cy="762000"/>
          </a:xfrm>
        </p:spPr>
        <p:txBody>
          <a:bodyPr/>
          <a:lstStyle/>
          <a:p>
            <a:r>
              <a:rPr lang="en-US" dirty="0" smtClean="0"/>
              <a:t>Introduction</a:t>
            </a:r>
            <a:endParaRPr lang="en-US" dirty="0"/>
          </a:p>
        </p:txBody>
      </p:sp>
      <p:sp>
        <p:nvSpPr>
          <p:cNvPr id="3" name="Rectangle 2"/>
          <p:cNvSpPr/>
          <p:nvPr/>
        </p:nvSpPr>
        <p:spPr>
          <a:xfrm>
            <a:off x="685800" y="2209800"/>
            <a:ext cx="8686800" cy="830997"/>
          </a:xfrm>
          <a:prstGeom prst="rect">
            <a:avLst/>
          </a:prstGeom>
        </p:spPr>
        <p:txBody>
          <a:bodyPr wrap="square">
            <a:spAutoFit/>
          </a:bodyPr>
          <a:lstStyle/>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endParaRPr lang="en-US" sz="2400" dirty="0" smtClean="0">
              <a:latin typeface="Times New Roman" pitchFamily="18" charset="0"/>
              <a:cs typeface="Times New Roman" pitchFamily="18" charset="0"/>
            </a:endParaRPr>
          </a:p>
        </p:txBody>
      </p:sp>
      <p:sp>
        <p:nvSpPr>
          <p:cNvPr id="4" name="Rectangle 3"/>
          <p:cNvSpPr/>
          <p:nvPr/>
        </p:nvSpPr>
        <p:spPr>
          <a:xfrm>
            <a:off x="838200" y="609600"/>
            <a:ext cx="4572000" cy="6186309"/>
          </a:xfrm>
          <a:prstGeom prst="rect">
            <a:avLst/>
          </a:prstGeom>
        </p:spPr>
        <p:txBody>
          <a:bodyPr>
            <a:spAutoFit/>
          </a:bodyPr>
          <a:lstStyle/>
          <a:p>
            <a:r>
              <a:rPr lang="en-US" dirty="0" smtClean="0"/>
              <a:t> In the country where the commercial status has reached in a stage that tons of available edible food is heaved away as waste in every stage of the marketing. Food wastage is estimated 25% of the available amount of succulent food. The food is important energy demanding product group and resource. The prevention of food waste can be done by contributing to save resources to reduce environmental impact during all stages of marketing system. Nobody intends to waste food in the beginning, some situation in marketing behavior and individual lead to the food waste. People waste edible food as an accomplishment suggestive of our population. Food throwing is a disquieting issue everywhere. The street and trash bins depot have more food as a clue to prove it. The functions and party halls of hotels eject out so much food.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42048" cy="762000"/>
          </a:xfrm>
        </p:spPr>
        <p:txBody>
          <a:bodyPr/>
          <a:lstStyle/>
          <a:p>
            <a:r>
              <a:rPr lang="en-US" dirty="0" smtClean="0"/>
              <a:t>Literature Survey</a:t>
            </a:r>
            <a:endParaRPr lang="en-US" dirty="0"/>
          </a:p>
        </p:txBody>
      </p:sp>
      <p:graphicFrame>
        <p:nvGraphicFramePr>
          <p:cNvPr id="4" name="Table 3"/>
          <p:cNvGraphicFramePr>
            <a:graphicFrameLocks noGrp="1"/>
          </p:cNvGraphicFramePr>
          <p:nvPr/>
        </p:nvGraphicFramePr>
        <p:xfrm>
          <a:off x="2" y="914400"/>
          <a:ext cx="9143999" cy="7314943"/>
        </p:xfrm>
        <a:graphic>
          <a:graphicData uri="http://schemas.openxmlformats.org/drawingml/2006/table">
            <a:tbl>
              <a:tblPr firstRow="1" bandRow="1">
                <a:tableStyleId>{5C22544A-7EE6-4342-B048-85BDC9FD1C3A}</a:tableStyleId>
              </a:tblPr>
              <a:tblGrid>
                <a:gridCol w="706063"/>
                <a:gridCol w="2294702"/>
                <a:gridCol w="193070"/>
                <a:gridCol w="1964759"/>
                <a:gridCol w="3985405"/>
              </a:tblGrid>
              <a:tr h="789033">
                <a:tc>
                  <a:txBody>
                    <a:bodyPr/>
                    <a:lstStyle/>
                    <a:p>
                      <a:pPr marL="0" marR="0" algn="just">
                        <a:lnSpc>
                          <a:spcPct val="115000"/>
                        </a:lnSpc>
                        <a:spcBef>
                          <a:spcPts val="0"/>
                        </a:spcBef>
                        <a:spcAft>
                          <a:spcPts val="0"/>
                        </a:spcAft>
                      </a:pPr>
                      <a:r>
                        <a:rPr lang="en-US" sz="1400" dirty="0">
                          <a:latin typeface="Times New Roman" pitchFamily="18" charset="0"/>
                          <a:ea typeface="Calibri"/>
                          <a:cs typeface="Times New Roman" pitchFamily="18" charset="0"/>
                        </a:rPr>
                        <a:t>Sr. No.</a:t>
                      </a:r>
                    </a:p>
                  </a:txBody>
                  <a:tcPr marL="68580" marR="68580" marT="0" marB="0"/>
                </a:tc>
                <a:tc>
                  <a:txBody>
                    <a:bodyPr/>
                    <a:lstStyle/>
                    <a:p>
                      <a:pPr marL="0" marR="0" algn="just">
                        <a:spcBef>
                          <a:spcPts val="0"/>
                        </a:spcBef>
                        <a:spcAft>
                          <a:spcPts val="0"/>
                        </a:spcAft>
                      </a:pPr>
                      <a:r>
                        <a:rPr lang="en-US" sz="1000" dirty="0">
                          <a:latin typeface="Times New Roman"/>
                          <a:ea typeface="Times New Roman"/>
                          <a:cs typeface="Times New Roman"/>
                        </a:rPr>
                        <a:t>Paper name</a:t>
                      </a:r>
                    </a:p>
                  </a:txBody>
                  <a:tcPr marL="68580" marR="68580" marT="0" marB="0"/>
                </a:tc>
                <a:tc>
                  <a:txBody>
                    <a:bodyPr/>
                    <a:lstStyle/>
                    <a:p>
                      <a:pPr marL="0" marR="0" algn="just">
                        <a:spcBef>
                          <a:spcPts val="0"/>
                        </a:spcBef>
                        <a:spcAft>
                          <a:spcPts val="0"/>
                        </a:spcAft>
                      </a:pPr>
                      <a:endParaRPr lang="en-US" sz="1000" dirty="0">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kumimoji="0" lang="en-US" sz="1800" b="1" kern="1200" baseline="0" dirty="0" smtClean="0">
                          <a:solidFill>
                            <a:schemeClr val="lt1"/>
                          </a:solidFill>
                          <a:latin typeface="+mn-lt"/>
                          <a:ea typeface="+mn-ea"/>
                          <a:cs typeface="+mn-cs"/>
                        </a:rPr>
                        <a:t>Author</a:t>
                      </a:r>
                      <a:endParaRPr lang="en-US" sz="1000" dirty="0">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lang="en-US" sz="1000">
                          <a:latin typeface="Times New Roman"/>
                          <a:ea typeface="Times New Roman"/>
                          <a:cs typeface="Times New Roman"/>
                        </a:rPr>
                        <a:t>Description</a:t>
                      </a:r>
                    </a:p>
                  </a:txBody>
                  <a:tcPr marL="68580" marR="68580" marT="0" marB="0"/>
                </a:tc>
              </a:tr>
              <a:tr h="1801767">
                <a:tc>
                  <a:txBody>
                    <a:bodyPr/>
                    <a:lstStyle/>
                    <a:p>
                      <a:pPr marL="0" marR="0" algn="just">
                        <a:lnSpc>
                          <a:spcPct val="115000"/>
                        </a:lnSpc>
                        <a:spcBef>
                          <a:spcPts val="0"/>
                        </a:spcBef>
                        <a:spcAft>
                          <a:spcPts val="0"/>
                        </a:spcAft>
                      </a:pPr>
                      <a:r>
                        <a:rPr lang="en-US" sz="1400">
                          <a:latin typeface="Times New Roman" pitchFamily="18" charset="0"/>
                          <a:ea typeface="Calibri"/>
                          <a:cs typeface="Times New Roman" pitchFamily="18" charset="0"/>
                        </a:rPr>
                        <a:t>1</a:t>
                      </a:r>
                    </a:p>
                  </a:txBody>
                  <a:tcPr marL="68580" marR="68580" marT="0" marB="0"/>
                </a:tc>
                <a:tc>
                  <a:txBody>
                    <a:bodyPr/>
                    <a:lstStyle/>
                    <a:p>
                      <a:r>
                        <a:rPr kumimoji="0" lang="en-US" sz="1800" kern="1200" dirty="0" smtClean="0">
                          <a:solidFill>
                            <a:schemeClr val="dk1"/>
                          </a:solidFill>
                          <a:latin typeface="+mn-lt"/>
                          <a:ea typeface="+mn-ea"/>
                          <a:cs typeface="+mn-cs"/>
                        </a:rPr>
                        <a:t>Parallel Control and Management for Intelligent</a:t>
                      </a:r>
                    </a:p>
                    <a:p>
                      <a:r>
                        <a:rPr kumimoji="0" lang="en-US" sz="1800" kern="1200" dirty="0" smtClean="0">
                          <a:solidFill>
                            <a:schemeClr val="dk1"/>
                          </a:solidFill>
                          <a:latin typeface="+mn-lt"/>
                          <a:ea typeface="+mn-ea"/>
                          <a:cs typeface="+mn-cs"/>
                        </a:rPr>
                        <a:t>Transportation Systems</a:t>
                      </a:r>
                      <a:endParaRPr lang="en-US" dirty="0"/>
                    </a:p>
                  </a:txBody>
                  <a:tcPr marL="68580" marR="68580" marT="0" marB="0"/>
                </a:tc>
                <a:tc>
                  <a:txBody>
                    <a:bodyPr/>
                    <a:lstStyle/>
                    <a:p>
                      <a:endParaRPr lang="en-US" dirty="0"/>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Fei-Yue</a:t>
                      </a:r>
                      <a:r>
                        <a:rPr kumimoji="0" lang="en-US" sz="1800" kern="1200" dirty="0" smtClean="0">
                          <a:solidFill>
                            <a:schemeClr val="dk1"/>
                          </a:solidFill>
                          <a:latin typeface="+mn-lt"/>
                          <a:ea typeface="+mn-ea"/>
                          <a:cs typeface="+mn-cs"/>
                        </a:rPr>
                        <a:t> Wang, </a:t>
                      </a:r>
                      <a:r>
                        <a:rPr kumimoji="0" lang="en-US" sz="1800" i="1" kern="1200" dirty="0" smtClean="0">
                          <a:solidFill>
                            <a:schemeClr val="dk1"/>
                          </a:solidFill>
                          <a:latin typeface="+mn-lt"/>
                          <a:ea typeface="+mn-ea"/>
                          <a:cs typeface="+mn-cs"/>
                        </a:rPr>
                        <a:t>Fellow, IEEE.</a:t>
                      </a:r>
                      <a:endParaRPr kumimoji="0" lang="en-US" sz="1800" kern="1200" dirty="0" smtClean="0">
                        <a:solidFill>
                          <a:schemeClr val="dk1"/>
                        </a:solidFill>
                        <a:latin typeface="+mn-lt"/>
                        <a:ea typeface="+mn-ea"/>
                        <a:cs typeface="+mn-cs"/>
                      </a:endParaRPr>
                    </a:p>
                    <a:p>
                      <a:pPr marL="0" marR="0" algn="just">
                        <a:spcBef>
                          <a:spcPts val="0"/>
                        </a:spcBef>
                        <a:spcAft>
                          <a:spcPts val="0"/>
                        </a:spcAft>
                      </a:pPr>
                      <a:endParaRPr lang="en-US" sz="1000" dirty="0">
                        <a:latin typeface="Times New Roman" pitchFamily="18" charset="0"/>
                        <a:ea typeface="Times New Roman"/>
                        <a:cs typeface="Times New Roman" pitchFamily="18" charset="0"/>
                      </a:endParaRPr>
                    </a:p>
                  </a:txBody>
                  <a:tcPr marL="68580" marR="68580" marT="0" marB="0"/>
                </a:tc>
                <a:tc>
                  <a:txBody>
                    <a:bodyPr/>
                    <a:lstStyle/>
                    <a:p>
                      <a:r>
                        <a:rPr kumimoji="0" lang="en-US" sz="1800" b="1" kern="1200" dirty="0" smtClean="0">
                          <a:solidFill>
                            <a:schemeClr val="dk1"/>
                          </a:solidFill>
                          <a:latin typeface="Angsana New" pitchFamily="18" charset="-34"/>
                          <a:ea typeface="+mn-ea"/>
                          <a:cs typeface="Angsana New" pitchFamily="18" charset="-34"/>
                        </a:rPr>
                        <a:t>Parallel control and management have been proposed</a:t>
                      </a:r>
                      <a:endParaRPr kumimoji="0" lang="en-US" sz="1800" kern="1200" dirty="0" smtClean="0">
                        <a:solidFill>
                          <a:schemeClr val="dk1"/>
                        </a:solidFill>
                        <a:latin typeface="Angsana New" pitchFamily="18" charset="-34"/>
                        <a:ea typeface="+mn-ea"/>
                        <a:cs typeface="Angsana New" pitchFamily="18" charset="-34"/>
                      </a:endParaRPr>
                    </a:p>
                    <a:p>
                      <a:r>
                        <a:rPr kumimoji="0" lang="en-US" sz="1800" b="1" kern="1200" dirty="0" smtClean="0">
                          <a:solidFill>
                            <a:schemeClr val="dk1"/>
                          </a:solidFill>
                          <a:latin typeface="Angsana New" pitchFamily="18" charset="-34"/>
                          <a:ea typeface="+mn-ea"/>
                          <a:cs typeface="Angsana New" pitchFamily="18" charset="-34"/>
                        </a:rPr>
                        <a:t>as a new mechanism for conducting operations of complex</a:t>
                      </a:r>
                      <a:endParaRPr kumimoji="0" lang="en-US" sz="1800" kern="1200" dirty="0" smtClean="0">
                        <a:solidFill>
                          <a:schemeClr val="dk1"/>
                        </a:solidFill>
                        <a:latin typeface="Angsana New" pitchFamily="18" charset="-34"/>
                        <a:ea typeface="+mn-ea"/>
                        <a:cs typeface="Angsana New" pitchFamily="18" charset="-34"/>
                      </a:endParaRPr>
                    </a:p>
                    <a:p>
                      <a:r>
                        <a:rPr kumimoji="0" lang="en-US" sz="1800" b="1" kern="1200" dirty="0" smtClean="0">
                          <a:solidFill>
                            <a:schemeClr val="dk1"/>
                          </a:solidFill>
                          <a:latin typeface="Angsana New" pitchFamily="18" charset="-34"/>
                          <a:ea typeface="+mn-ea"/>
                          <a:cs typeface="Angsana New" pitchFamily="18" charset="-34"/>
                        </a:rPr>
                        <a:t>systems, especially those that involved complexity issues of</a:t>
                      </a:r>
                      <a:endParaRPr kumimoji="0" lang="en-US" sz="1800" kern="1200" dirty="0" smtClean="0">
                        <a:solidFill>
                          <a:schemeClr val="dk1"/>
                        </a:solidFill>
                        <a:latin typeface="Angsana New" pitchFamily="18" charset="-34"/>
                        <a:ea typeface="+mn-ea"/>
                        <a:cs typeface="Angsana New" pitchFamily="18" charset="-34"/>
                      </a:endParaRPr>
                    </a:p>
                    <a:p>
                      <a:r>
                        <a:rPr kumimoji="0" lang="en-US" sz="1800" b="1" kern="1200" dirty="0" smtClean="0">
                          <a:solidFill>
                            <a:schemeClr val="dk1"/>
                          </a:solidFill>
                          <a:latin typeface="Angsana New" pitchFamily="18" charset="-34"/>
                          <a:ea typeface="+mn-ea"/>
                          <a:cs typeface="Angsana New" pitchFamily="18" charset="-34"/>
                        </a:rPr>
                        <a:t>both engineering and social dimensions, such as transportation</a:t>
                      </a:r>
                      <a:endParaRPr kumimoji="0" lang="en-US" sz="1800" kern="1200" dirty="0" smtClean="0">
                        <a:solidFill>
                          <a:schemeClr val="dk1"/>
                        </a:solidFill>
                        <a:latin typeface="Angsana New" pitchFamily="18" charset="-34"/>
                        <a:ea typeface="+mn-ea"/>
                        <a:cs typeface="Angsana New" pitchFamily="18" charset="-34"/>
                      </a:endParaRPr>
                    </a:p>
                    <a:p>
                      <a:r>
                        <a:rPr kumimoji="0" lang="en-US" sz="1800" b="1" kern="1200" dirty="0" smtClean="0">
                          <a:solidFill>
                            <a:schemeClr val="dk1"/>
                          </a:solidFill>
                          <a:latin typeface="Angsana New" pitchFamily="18" charset="-34"/>
                          <a:ea typeface="+mn-ea"/>
                          <a:cs typeface="Angsana New" pitchFamily="18" charset="-34"/>
                        </a:rPr>
                        <a:t>systems. </a:t>
                      </a:r>
                      <a:endParaRPr lang="en-US" sz="800" dirty="0">
                        <a:latin typeface="Angsana New" pitchFamily="18" charset="-34"/>
                        <a:ea typeface="Times New Roman"/>
                        <a:cs typeface="Angsana New" pitchFamily="18" charset="-34"/>
                      </a:endParaRPr>
                    </a:p>
                  </a:txBody>
                  <a:tcPr marL="68580" marR="68580" marT="0" marB="0"/>
                </a:tc>
              </a:tr>
              <a:tr h="1600200">
                <a:tc>
                  <a:txBody>
                    <a:bodyPr/>
                    <a:lstStyle/>
                    <a:p>
                      <a:pPr marL="0" marR="0" algn="just">
                        <a:lnSpc>
                          <a:spcPct val="115000"/>
                        </a:lnSpc>
                        <a:spcBef>
                          <a:spcPts val="0"/>
                        </a:spcBef>
                        <a:spcAft>
                          <a:spcPts val="0"/>
                        </a:spcAft>
                      </a:pPr>
                      <a:r>
                        <a:rPr lang="en-US" sz="1400" dirty="0">
                          <a:latin typeface="Times New Roman" pitchFamily="18" charset="0"/>
                          <a:ea typeface="Calibri"/>
                          <a:cs typeface="Times New Roman" pitchFamily="18" charset="0"/>
                        </a:rPr>
                        <a:t>2</a:t>
                      </a:r>
                    </a:p>
                  </a:txBody>
                  <a:tcPr marL="68580" marR="68580" marT="0" marB="0"/>
                </a:tc>
                <a:tc>
                  <a:txBody>
                    <a:bodyPr/>
                    <a:lstStyle/>
                    <a:p>
                      <a:r>
                        <a:rPr kumimoji="0" lang="en-US" sz="1800" kern="1200" dirty="0" smtClean="0">
                          <a:solidFill>
                            <a:schemeClr val="dk1"/>
                          </a:solidFill>
                          <a:latin typeface="+mn-lt"/>
                          <a:ea typeface="+mn-ea"/>
                          <a:cs typeface="+mn-cs"/>
                        </a:rPr>
                        <a:t>Intelligent freight-transportation systems: </a:t>
                      </a:r>
                      <a:endParaRPr lang="en-US" sz="1000" dirty="0">
                        <a:latin typeface="Times New Roman" pitchFamily="18" charset="0"/>
                        <a:ea typeface="Times New Roman"/>
                        <a:cs typeface="Times New Roman" pitchFamily="18" charset="0"/>
                      </a:endParaRPr>
                    </a:p>
                  </a:txBody>
                  <a:tcPr marL="68580" marR="68580" marT="0" marB="0"/>
                </a:tc>
                <a:tc>
                  <a:txBody>
                    <a:bodyPr/>
                    <a:lstStyle/>
                    <a:p>
                      <a:pPr marL="0" marR="0" algn="just">
                        <a:spcBef>
                          <a:spcPts val="0"/>
                        </a:spcBef>
                        <a:spcAft>
                          <a:spcPts val="0"/>
                        </a:spcAft>
                      </a:pPr>
                      <a:endParaRPr lang="en-US" sz="1000" dirty="0">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Teodor</a:t>
                      </a:r>
                      <a:r>
                        <a:rPr kumimoji="0" lang="en-US" sz="1800" kern="1200" dirty="0" smtClean="0">
                          <a:solidFill>
                            <a:schemeClr val="dk1"/>
                          </a:solidFill>
                          <a:latin typeface="+mn-lt"/>
                          <a:ea typeface="+mn-ea"/>
                          <a:cs typeface="+mn-cs"/>
                        </a:rPr>
                        <a:t> Gabriel </a:t>
                      </a:r>
                      <a:r>
                        <a:rPr kumimoji="0" lang="en-US" sz="1800" kern="1200" dirty="0" err="1" smtClean="0">
                          <a:solidFill>
                            <a:schemeClr val="dk1"/>
                          </a:solidFill>
                          <a:latin typeface="+mn-lt"/>
                          <a:ea typeface="+mn-ea"/>
                          <a:cs typeface="+mn-cs"/>
                        </a:rPr>
                        <a:t>Crainic</a:t>
                      </a:r>
                      <a:r>
                        <a:rPr kumimoji="0" lang="en-US" sz="1800" kern="1200" dirty="0" smtClean="0">
                          <a:solidFill>
                            <a:schemeClr val="dk1"/>
                          </a:solidFill>
                          <a:latin typeface="+mn-lt"/>
                          <a:ea typeface="+mn-ea"/>
                          <a:cs typeface="+mn-cs"/>
                        </a:rPr>
                        <a:t> </a:t>
                      </a:r>
                      <a:endParaRPr lang="en-US" sz="1000" dirty="0">
                        <a:latin typeface="Times New Roman" pitchFamily="18" charset="0"/>
                        <a:ea typeface="Times New Roman"/>
                        <a:cs typeface="Times New Roman" pitchFamily="18" charset="0"/>
                      </a:endParaRPr>
                    </a:p>
                  </a:txBody>
                  <a:tcPr marL="68580" marR="68580" marT="0" marB="0"/>
                </a:tc>
                <a:tc>
                  <a:txBody>
                    <a:bodyPr/>
                    <a:lstStyle/>
                    <a:p>
                      <a:r>
                        <a:rPr kumimoji="0" lang="en-US" sz="1000" kern="1200" baseline="0" dirty="0" smtClean="0">
                          <a:solidFill>
                            <a:schemeClr val="dk1"/>
                          </a:solidFill>
                          <a:latin typeface="Times New Roman" pitchFamily="18" charset="0"/>
                          <a:ea typeface="+mn-ea"/>
                          <a:cs typeface="Times New Roman" pitchFamily="18" charset="0"/>
                        </a:rPr>
                        <a:t>.</a:t>
                      </a:r>
                      <a:r>
                        <a:rPr kumimoji="0" lang="en-US" sz="1800" kern="1200" dirty="0" smtClean="0">
                          <a:solidFill>
                            <a:schemeClr val="dk1"/>
                          </a:solidFill>
                          <a:latin typeface="+mn-lt"/>
                          <a:ea typeface="+mn-ea"/>
                          <a:cs typeface="+mn-cs"/>
                        </a:rPr>
                        <a:t> </a:t>
                      </a:r>
                      <a:r>
                        <a:rPr kumimoji="0" lang="en-US" sz="1800" kern="1200" dirty="0" smtClean="0">
                          <a:solidFill>
                            <a:schemeClr val="dk1"/>
                          </a:solidFill>
                          <a:latin typeface="Angsana New" pitchFamily="18" charset="-34"/>
                          <a:ea typeface="+mn-ea"/>
                          <a:cs typeface="Angsana New" pitchFamily="18" charset="-34"/>
                        </a:rPr>
                        <a:t>—. While it is certainly too early to make a definitive assessment of the effectiveness of </a:t>
                      </a:r>
                      <a:r>
                        <a:rPr kumimoji="0" lang="en-US" sz="1800" kern="1200" dirty="0" err="1" smtClean="0">
                          <a:solidFill>
                            <a:schemeClr val="dk1"/>
                          </a:solidFill>
                          <a:latin typeface="Angsana New" pitchFamily="18" charset="-34"/>
                          <a:ea typeface="+mn-ea"/>
                          <a:cs typeface="Angsana New" pitchFamily="18" charset="-34"/>
                        </a:rPr>
                        <a:t>IntelligentTransportation</a:t>
                      </a:r>
                      <a:r>
                        <a:rPr kumimoji="0" lang="en-US" sz="1800" kern="1200" dirty="0" smtClean="0">
                          <a:solidFill>
                            <a:schemeClr val="dk1"/>
                          </a:solidFill>
                          <a:latin typeface="Angsana New" pitchFamily="18" charset="-34"/>
                          <a:ea typeface="+mn-ea"/>
                          <a:cs typeface="Angsana New" pitchFamily="18" charset="-34"/>
                        </a:rPr>
                        <a:t> Systems (ITS), it is not to take stock of what has been achieved and </a:t>
                      </a:r>
                      <a:r>
                        <a:rPr kumimoji="0" lang="en-US" sz="1800" kern="1200" dirty="0" err="1" smtClean="0">
                          <a:solidFill>
                            <a:schemeClr val="dk1"/>
                          </a:solidFill>
                          <a:latin typeface="Angsana New" pitchFamily="18" charset="-34"/>
                          <a:ea typeface="+mn-ea"/>
                          <a:cs typeface="Angsana New" pitchFamily="18" charset="-34"/>
                        </a:rPr>
                        <a:t>tothink</a:t>
                      </a:r>
                      <a:r>
                        <a:rPr kumimoji="0" lang="en-US" sz="1800" kern="1200" dirty="0" smtClean="0">
                          <a:solidFill>
                            <a:schemeClr val="dk1"/>
                          </a:solidFill>
                          <a:latin typeface="Angsana New" pitchFamily="18" charset="-34"/>
                          <a:ea typeface="+mn-ea"/>
                          <a:cs typeface="Angsana New" pitchFamily="18" charset="-34"/>
                        </a:rPr>
                        <a:t> about what could be achieved in the near future</a:t>
                      </a:r>
                      <a:endParaRPr lang="en-US" sz="1000" dirty="0">
                        <a:latin typeface="Angsana New" pitchFamily="18" charset="-34"/>
                        <a:ea typeface="Times New Roman"/>
                        <a:cs typeface="Angsana New" pitchFamily="18" charset="-34"/>
                      </a:endParaRPr>
                    </a:p>
                  </a:txBody>
                  <a:tcPr marL="68580" marR="68580" marT="0" marB="0"/>
                </a:tc>
              </a:tr>
              <a:tr h="1478023">
                <a:tc>
                  <a:txBody>
                    <a:bodyPr/>
                    <a:lstStyle/>
                    <a:p>
                      <a:pPr marL="0" marR="0" algn="just">
                        <a:lnSpc>
                          <a:spcPct val="115000"/>
                        </a:lnSpc>
                        <a:spcBef>
                          <a:spcPts val="0"/>
                        </a:spcBef>
                        <a:spcAft>
                          <a:spcPts val="0"/>
                        </a:spcAft>
                      </a:pPr>
                      <a:r>
                        <a:rPr lang="en-US" sz="1400" dirty="0">
                          <a:latin typeface="Times New Roman" pitchFamily="18" charset="0"/>
                          <a:ea typeface="Calibri"/>
                          <a:cs typeface="Times New Roman" pitchFamily="18" charset="0"/>
                        </a:rPr>
                        <a:t>3</a:t>
                      </a: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 Intelligent logistics: Involving the customer</a:t>
                      </a:r>
                    </a:p>
                    <a:p>
                      <a:pPr marL="0" marR="0" algn="just">
                        <a:spcBef>
                          <a:spcPts val="0"/>
                        </a:spcBef>
                        <a:spcAft>
                          <a:spcPts val="0"/>
                        </a:spcAft>
                      </a:pPr>
                      <a:endParaRPr lang="en-US" sz="1000" dirty="0">
                        <a:latin typeface="Times New Roman" pitchFamily="18" charset="0"/>
                        <a:ea typeface="Times New Roman"/>
                        <a:cs typeface="Times New Roman" pitchFamily="18" charset="0"/>
                      </a:endParaRPr>
                    </a:p>
                  </a:txBody>
                  <a:tcPr marL="68580" marR="68580" marT="0" marB="0"/>
                </a:tc>
                <a:tc>
                  <a:txBody>
                    <a:bodyPr/>
                    <a:lstStyle/>
                    <a:p>
                      <a:pPr marL="0" marR="0" algn="just">
                        <a:spcBef>
                          <a:spcPts val="0"/>
                        </a:spcBef>
                        <a:spcAft>
                          <a:spcPts val="0"/>
                        </a:spcAft>
                      </a:pPr>
                      <a:endParaRPr lang="en-US" sz="1000" dirty="0">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kumimoji="0" lang="en-US" sz="1800" kern="1200" dirty="0" smtClean="0">
                          <a:solidFill>
                            <a:schemeClr val="dk1"/>
                          </a:solidFill>
                          <a:latin typeface="+mn-lt"/>
                          <a:ea typeface="+mn-ea"/>
                          <a:cs typeface="+mn-cs"/>
                        </a:rPr>
                        <a:t>Duncan McFarlane </a:t>
                      </a:r>
                      <a:endParaRPr lang="en-US" sz="1000" dirty="0">
                        <a:latin typeface="Times New Roman" pitchFamily="18" charset="0"/>
                        <a:ea typeface="Times New Roman"/>
                        <a:cs typeface="Times New Roman" pitchFamily="18" charset="0"/>
                      </a:endParaRPr>
                    </a:p>
                  </a:txBody>
                  <a:tcPr marL="68580" marR="68580" marT="0" marB="0"/>
                </a:tc>
                <a:tc>
                  <a:txBody>
                    <a:bodyPr/>
                    <a:lstStyle/>
                    <a:p>
                      <a:r>
                        <a:rPr kumimoji="0" lang="en-US" sz="1800" kern="1200" dirty="0" smtClean="0">
                          <a:solidFill>
                            <a:schemeClr val="dk1"/>
                          </a:solidFill>
                          <a:latin typeface="+mn-lt"/>
                          <a:ea typeface="+mn-ea"/>
                          <a:cs typeface="+mn-cs"/>
                        </a:rPr>
                        <a:t>— </a:t>
                      </a:r>
                      <a:r>
                        <a:rPr kumimoji="0" lang="en-US" sz="1800" kern="1200" dirty="0" smtClean="0">
                          <a:solidFill>
                            <a:schemeClr val="dk1"/>
                          </a:solidFill>
                          <a:latin typeface="AngsanaUPC" pitchFamily="18" charset="-34"/>
                          <a:ea typeface="+mn-ea"/>
                          <a:cs typeface="AngsanaUPC" pitchFamily="18" charset="-34"/>
                        </a:rPr>
                        <a:t>The role of logistics in effective supply chain management is increasingly critical, and researchers and practitioners have recently focused their attention in designing more intelligent systems to address today’s challenges</a:t>
                      </a:r>
                      <a:endParaRPr lang="en-US" sz="1000" dirty="0">
                        <a:latin typeface="AngsanaUPC" pitchFamily="18" charset="-34"/>
                        <a:ea typeface="Times New Roman"/>
                        <a:cs typeface="AngsanaUPC" pitchFamily="18" charset="-34"/>
                      </a:endParaRPr>
                    </a:p>
                  </a:txBody>
                  <a:tcPr marL="68580" marR="68580" marT="0" marB="0"/>
                </a:tc>
              </a:tr>
              <a:tr h="1124900">
                <a:tc>
                  <a:txBody>
                    <a:bodyPr/>
                    <a:lstStyle/>
                    <a:p>
                      <a:pPr marL="0" marR="0" algn="just">
                        <a:lnSpc>
                          <a:spcPct val="115000"/>
                        </a:lnSpc>
                        <a:spcBef>
                          <a:spcPts val="0"/>
                        </a:spcBef>
                        <a:spcAft>
                          <a:spcPts val="0"/>
                        </a:spcAft>
                      </a:pPr>
                      <a:r>
                        <a:rPr lang="en-US" sz="1400" dirty="0">
                          <a:latin typeface="Times New Roman" pitchFamily="18" charset="0"/>
                          <a:ea typeface="Calibri"/>
                          <a:cs typeface="Times New Roman" pitchFamily="18" charset="0"/>
                        </a:rPr>
                        <a:t>4</a:t>
                      </a:r>
                    </a:p>
                  </a:txBody>
                  <a:tcPr marL="68580" marR="68580" marT="0" marB="0"/>
                </a:tc>
                <a:tc>
                  <a:txBody>
                    <a:bodyPr/>
                    <a:lstStyle/>
                    <a:p>
                      <a:r>
                        <a:rPr kumimoji="0" lang="en-US" sz="1000" kern="1200" baseline="0" dirty="0" smtClean="0">
                          <a:solidFill>
                            <a:schemeClr val="dk1"/>
                          </a:solidFill>
                          <a:latin typeface="Times New Roman" pitchFamily="18" charset="0"/>
                          <a:ea typeface="+mn-ea"/>
                          <a:cs typeface="Times New Roman" pitchFamily="18" charset="0"/>
                        </a:rPr>
                        <a:t>.</a:t>
                      </a:r>
                      <a:r>
                        <a:rPr kumimoji="0" lang="en-US" sz="1800" kern="1200" dirty="0" smtClean="0">
                          <a:solidFill>
                            <a:schemeClr val="dk1"/>
                          </a:solidFill>
                          <a:latin typeface="+mn-lt"/>
                          <a:ea typeface="+mn-ea"/>
                          <a:cs typeface="+mn-cs"/>
                        </a:rPr>
                        <a:t> Data-Driven Intelligent Transportation Systems:</a:t>
                      </a:r>
                    </a:p>
                    <a:p>
                      <a:r>
                        <a:rPr kumimoji="0" lang="en-US" sz="1800" kern="1200" dirty="0" smtClean="0">
                          <a:solidFill>
                            <a:schemeClr val="dk1"/>
                          </a:solidFill>
                          <a:latin typeface="+mn-lt"/>
                          <a:ea typeface="+mn-ea"/>
                          <a:cs typeface="+mn-cs"/>
                        </a:rPr>
                        <a:t>A Survey</a:t>
                      </a:r>
                    </a:p>
                    <a:p>
                      <a:pPr marL="0" marR="0" algn="just">
                        <a:spcBef>
                          <a:spcPts val="0"/>
                        </a:spcBef>
                        <a:spcAft>
                          <a:spcPts val="0"/>
                        </a:spcAft>
                      </a:pPr>
                      <a:endParaRPr lang="en-US" sz="1000" dirty="0">
                        <a:latin typeface="Times New Roman" pitchFamily="18" charset="0"/>
                        <a:ea typeface="Times New Roman"/>
                        <a:cs typeface="Times New Roman" pitchFamily="18" charset="0"/>
                      </a:endParaRPr>
                    </a:p>
                  </a:txBody>
                  <a:tcPr marL="68580" marR="68580" marT="0" marB="0"/>
                </a:tc>
                <a:tc>
                  <a:txBody>
                    <a:bodyPr/>
                    <a:lstStyle/>
                    <a:p>
                      <a:pPr marL="0" marR="0" algn="just">
                        <a:spcBef>
                          <a:spcPts val="0"/>
                        </a:spcBef>
                        <a:spcAft>
                          <a:spcPts val="0"/>
                        </a:spcAft>
                      </a:pPr>
                      <a:endParaRPr lang="en-US" sz="1000" dirty="0">
                        <a:latin typeface="Times New Roman"/>
                        <a:ea typeface="Times New Roman"/>
                        <a:cs typeface="Times New Roman"/>
                      </a:endParaRPr>
                    </a:p>
                  </a:txBody>
                  <a:tcPr marL="68580" marR="68580" marT="0" marB="0"/>
                </a:tc>
                <a:tc>
                  <a:txBody>
                    <a:bodyPr/>
                    <a:lstStyle/>
                    <a:p>
                      <a:pPr marL="0" marR="0" algn="just">
                        <a:spcBef>
                          <a:spcPts val="0"/>
                        </a:spcBef>
                        <a:spcAft>
                          <a:spcPts val="0"/>
                        </a:spcAft>
                      </a:pPr>
                      <a:r>
                        <a:rPr kumimoji="0" lang="en-US" sz="1800" kern="1200" dirty="0" smtClean="0">
                          <a:solidFill>
                            <a:schemeClr val="dk1"/>
                          </a:solidFill>
                          <a:latin typeface="+mn-lt"/>
                          <a:ea typeface="+mn-ea"/>
                          <a:cs typeface="+mn-cs"/>
                        </a:rPr>
                        <a:t>: </a:t>
                      </a:r>
                      <a:r>
                        <a:rPr kumimoji="0" lang="en-US" sz="1800" kern="1200" dirty="0" err="1" smtClean="0">
                          <a:solidFill>
                            <a:schemeClr val="dk1"/>
                          </a:solidFill>
                          <a:latin typeface="+mn-lt"/>
                          <a:ea typeface="+mn-ea"/>
                          <a:cs typeface="+mn-cs"/>
                        </a:rPr>
                        <a:t>Junping</a:t>
                      </a:r>
                      <a:r>
                        <a:rPr kumimoji="0" lang="en-US" sz="1800" kern="1200" dirty="0" smtClean="0">
                          <a:solidFill>
                            <a:schemeClr val="dk1"/>
                          </a:solidFill>
                          <a:latin typeface="+mn-lt"/>
                          <a:ea typeface="+mn-ea"/>
                          <a:cs typeface="+mn-cs"/>
                        </a:rPr>
                        <a:t> Zhang</a:t>
                      </a:r>
                      <a:endParaRPr lang="en-US" sz="1000" dirty="0">
                        <a:latin typeface="Times New Roman"/>
                        <a:ea typeface="Times New Roman"/>
                        <a:cs typeface="Times New Roman"/>
                      </a:endParaRPr>
                    </a:p>
                  </a:txBody>
                  <a:tcPr marL="68580" marR="68580" marT="0" marB="0"/>
                </a:tc>
                <a:tc>
                  <a:txBody>
                    <a:bodyPr/>
                    <a:lstStyle/>
                    <a:p>
                      <a:r>
                        <a:rPr kumimoji="0" lang="en-US" sz="1800" kern="1200" dirty="0" smtClean="0">
                          <a:solidFill>
                            <a:schemeClr val="dk1"/>
                          </a:solidFill>
                          <a:latin typeface="Angsana New" pitchFamily="18" charset="-34"/>
                          <a:ea typeface="+mn-ea"/>
                          <a:cs typeface="Angsana New" pitchFamily="18" charset="-34"/>
                        </a:rPr>
                        <a:t>:</a:t>
                      </a:r>
                      <a:r>
                        <a:rPr kumimoji="0" lang="en-US" sz="1800" b="1" kern="1200" dirty="0" smtClean="0">
                          <a:solidFill>
                            <a:schemeClr val="dk1"/>
                          </a:solidFill>
                          <a:latin typeface="Angsana New" pitchFamily="18" charset="-34"/>
                          <a:ea typeface="+mn-ea"/>
                          <a:cs typeface="Angsana New" pitchFamily="18" charset="-34"/>
                        </a:rPr>
                        <a:t> For the last two decades, intelligent transportation</a:t>
                      </a:r>
                      <a:endParaRPr kumimoji="0" lang="en-US" sz="1800" kern="1200" dirty="0" smtClean="0">
                        <a:solidFill>
                          <a:schemeClr val="dk1"/>
                        </a:solidFill>
                        <a:latin typeface="Angsana New" pitchFamily="18" charset="-34"/>
                        <a:ea typeface="+mn-ea"/>
                        <a:cs typeface="Angsana New" pitchFamily="18" charset="-34"/>
                      </a:endParaRPr>
                    </a:p>
                    <a:p>
                      <a:r>
                        <a:rPr kumimoji="0" lang="en-US" sz="1800" b="1" kern="1200" dirty="0" smtClean="0">
                          <a:solidFill>
                            <a:schemeClr val="dk1"/>
                          </a:solidFill>
                          <a:latin typeface="Angsana New" pitchFamily="18" charset="-34"/>
                          <a:ea typeface="+mn-ea"/>
                          <a:cs typeface="Angsana New" pitchFamily="18" charset="-34"/>
                        </a:rPr>
                        <a:t>systems (ITS) have emerged as an efficient way of improving the</a:t>
                      </a:r>
                      <a:endParaRPr kumimoji="0" lang="en-US" sz="1800" kern="1200" dirty="0" smtClean="0">
                        <a:solidFill>
                          <a:schemeClr val="dk1"/>
                        </a:solidFill>
                        <a:latin typeface="Angsana New" pitchFamily="18" charset="-34"/>
                        <a:ea typeface="+mn-ea"/>
                        <a:cs typeface="Angsana New" pitchFamily="18" charset="-34"/>
                      </a:endParaRPr>
                    </a:p>
                    <a:p>
                      <a:r>
                        <a:rPr kumimoji="0" lang="en-US" sz="1800" b="1" kern="1200" dirty="0" smtClean="0">
                          <a:solidFill>
                            <a:schemeClr val="dk1"/>
                          </a:solidFill>
                          <a:latin typeface="Angsana New" pitchFamily="18" charset="-34"/>
                          <a:ea typeface="+mn-ea"/>
                          <a:cs typeface="Angsana New" pitchFamily="18" charset="-34"/>
                        </a:rPr>
                        <a:t>performance of transportation systems, enhancing travel security,</a:t>
                      </a:r>
                      <a:endParaRPr kumimoji="0" lang="en-US" sz="1800" kern="1200" dirty="0" smtClean="0">
                        <a:solidFill>
                          <a:schemeClr val="dk1"/>
                        </a:solidFill>
                        <a:latin typeface="Angsana New" pitchFamily="18" charset="-34"/>
                        <a:ea typeface="+mn-ea"/>
                        <a:cs typeface="Angsana New" pitchFamily="18" charset="-34"/>
                      </a:endParaRPr>
                    </a:p>
                    <a:p>
                      <a:r>
                        <a:rPr kumimoji="0" lang="en-US" sz="1800" b="1" kern="1200" dirty="0" smtClean="0">
                          <a:solidFill>
                            <a:schemeClr val="dk1"/>
                          </a:solidFill>
                          <a:latin typeface="Angsana New" pitchFamily="18" charset="-34"/>
                          <a:ea typeface="+mn-ea"/>
                          <a:cs typeface="Angsana New" pitchFamily="18" charset="-34"/>
                        </a:rPr>
                        <a:t>and providing more choices to travelers</a:t>
                      </a:r>
                      <a:endParaRPr lang="en-US" sz="1000" dirty="0">
                        <a:latin typeface="Angsana New" pitchFamily="18" charset="-34"/>
                        <a:ea typeface="Times New Roman"/>
                        <a:cs typeface="Angsana New" pitchFamily="18" charset="-34"/>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242048" cy="441960"/>
          </a:xfrm>
        </p:spPr>
        <p:txBody>
          <a:bodyPr>
            <a:normAutofit fontScale="90000"/>
          </a:bodyPr>
          <a:lstStyle/>
          <a:p>
            <a:r>
              <a:rPr lang="en-US" dirty="0" smtClean="0"/>
              <a:t>Existing System</a:t>
            </a:r>
            <a:endParaRPr lang="en-US" dirty="0"/>
          </a:p>
        </p:txBody>
      </p:sp>
      <p:sp>
        <p:nvSpPr>
          <p:cNvPr id="3" name="Rectangle 2"/>
          <p:cNvSpPr/>
          <p:nvPr/>
        </p:nvSpPr>
        <p:spPr>
          <a:xfrm>
            <a:off x="152400" y="609600"/>
            <a:ext cx="7848600" cy="1569660"/>
          </a:xfrm>
          <a:prstGeom prst="rect">
            <a:avLst/>
          </a:prstGeom>
        </p:spPr>
        <p:txBody>
          <a:bodyPr wrap="square">
            <a:spAutoFit/>
          </a:bodyPr>
          <a:lstStyle/>
          <a:p>
            <a:pPr algn="just">
              <a:buFont typeface="Wingdings" pitchFamily="2" charset="2"/>
              <a:buChar char="Ø"/>
            </a:pPr>
            <a:r>
              <a:rPr lang="en-US" sz="2400" dirty="0" smtClean="0"/>
              <a:t>There is missing of food wastage management system. Hotel, restaurant, party hall, marriage hall distribute extra food with their employees and remaining food is throwaway</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Disadvantageous of existing system</a:t>
            </a:r>
            <a:endParaRPr lang="en-US" dirty="0"/>
          </a:p>
        </p:txBody>
      </p:sp>
      <p:sp>
        <p:nvSpPr>
          <p:cNvPr id="26625" name="Rectangle 1"/>
          <p:cNvSpPr>
            <a:spLocks noChangeArrowheads="1"/>
          </p:cNvSpPr>
          <p:nvPr/>
        </p:nvSpPr>
        <p:spPr bwMode="auto">
          <a:xfrm>
            <a:off x="381000" y="1600200"/>
            <a:ext cx="75438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Ø"/>
            </a:pPr>
            <a:endParaRPr lang="en-US" sz="2400" dirty="0" smtClean="0">
              <a:latin typeface="Times New Roman" pitchFamily="18" charset="0"/>
              <a:cs typeface="Times New Roman" pitchFamily="18" charset="0"/>
            </a:endParaRPr>
          </a:p>
          <a:p>
            <a:r>
              <a:rPr lang="en-US" sz="2400" dirty="0" smtClean="0"/>
              <a:t>1.Unreliable </a:t>
            </a:r>
            <a:r>
              <a:rPr lang="en-US" sz="2400" dirty="0" smtClean="0"/>
              <a:t>system</a:t>
            </a:r>
          </a:p>
          <a:p>
            <a:r>
              <a:rPr lang="en-US" sz="2400" dirty="0" smtClean="0"/>
              <a:t>2.Food </a:t>
            </a:r>
            <a:r>
              <a:rPr lang="en-US" sz="2400" dirty="0" smtClean="0"/>
              <a:t>wastage generate serious environmental, social, and financial issue</a:t>
            </a:r>
          </a:p>
          <a:p>
            <a:pPr lvl="0"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670560"/>
          </a:xfrm>
        </p:spPr>
        <p:txBody>
          <a:bodyPr/>
          <a:lstStyle/>
          <a:p>
            <a:r>
              <a:rPr lang="en-US" dirty="0" smtClean="0"/>
              <a:t>Problem Statement</a:t>
            </a:r>
            <a:endParaRPr lang="en-US" dirty="0"/>
          </a:p>
        </p:txBody>
      </p:sp>
      <p:sp>
        <p:nvSpPr>
          <p:cNvPr id="3" name="Rectangle 2"/>
          <p:cNvSpPr/>
          <p:nvPr/>
        </p:nvSpPr>
        <p:spPr>
          <a:xfrm>
            <a:off x="381000" y="1143000"/>
            <a:ext cx="7391400" cy="1569660"/>
          </a:xfrm>
          <a:prstGeom prst="rect">
            <a:avLst/>
          </a:prstGeom>
        </p:spPr>
        <p:txBody>
          <a:bodyPr wrap="square">
            <a:spAutoFit/>
          </a:bodyPr>
          <a:lstStyle/>
          <a:p>
            <a:pPr algn="just"/>
            <a:r>
              <a:rPr lang="en-US" sz="2400" dirty="0" smtClean="0"/>
              <a:t>The amount of food waste generated in the country continually increasing. To solve this problem we need effective system.</a:t>
            </a:r>
          </a:p>
          <a:p>
            <a:pPr algn="just"/>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899160"/>
          </a:xfrm>
        </p:spPr>
        <p:txBody>
          <a:bodyPr>
            <a:normAutofit/>
          </a:bodyPr>
          <a:lstStyle/>
          <a:p>
            <a:r>
              <a:rPr lang="en-US" dirty="0" smtClean="0"/>
              <a:t>Proposed System</a:t>
            </a:r>
            <a:endParaRPr lang="en-US" dirty="0"/>
          </a:p>
        </p:txBody>
      </p:sp>
      <p:sp>
        <p:nvSpPr>
          <p:cNvPr id="3" name="Rectangle 2"/>
          <p:cNvSpPr/>
          <p:nvPr/>
        </p:nvSpPr>
        <p:spPr>
          <a:xfrm>
            <a:off x="457200" y="1219200"/>
            <a:ext cx="7162800" cy="2862322"/>
          </a:xfrm>
          <a:prstGeom prst="rect">
            <a:avLst/>
          </a:prstGeom>
        </p:spPr>
        <p:txBody>
          <a:bodyPr wrap="square">
            <a:spAutoFit/>
          </a:bodyPr>
          <a:lstStyle/>
          <a:p>
            <a:pPr algn="just">
              <a:buFont typeface="Wingdings" pitchFamily="2" charset="2"/>
              <a:buChar char="Ø"/>
            </a:pPr>
            <a:r>
              <a:rPr lang="en-US" sz="2000" dirty="0" smtClean="0"/>
              <a:t>In propose system all orphanage, NGOs will be register on government website with respected to their locations. Registration will also contain basic information of all members, by which it will easy to recognize daily need of food quantity. Similar all hotels, caters, event organizers also get register on website. Each hotel, caters will provide their daily fix quantity of food to nearby NGOs and Orphanage to avoid food wastage </a:t>
            </a:r>
          </a:p>
          <a:p>
            <a:pPr algn="just">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611</TotalTime>
  <Words>1281</Words>
  <Application>Microsoft Office PowerPoint</Application>
  <PresentationFormat>On-screen Show (4:3)</PresentationFormat>
  <Paragraphs>141</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Opulent</vt:lpstr>
      <vt:lpstr>FOOD INVENTORY   </vt:lpstr>
      <vt:lpstr>contents</vt:lpstr>
      <vt:lpstr>Abstract</vt:lpstr>
      <vt:lpstr>Introduction</vt:lpstr>
      <vt:lpstr>Literature Survey</vt:lpstr>
      <vt:lpstr>Existing System</vt:lpstr>
      <vt:lpstr>Disadvantageous of existing system</vt:lpstr>
      <vt:lpstr>Problem Statement</vt:lpstr>
      <vt:lpstr>Proposed System</vt:lpstr>
      <vt:lpstr>Advantageous of Proposed System</vt:lpstr>
      <vt:lpstr>motivation</vt:lpstr>
      <vt:lpstr>Objectives</vt:lpstr>
      <vt:lpstr>Proposed System Architecture</vt:lpstr>
      <vt:lpstr>System Specification</vt:lpstr>
      <vt:lpstr>Mathematical modUlE</vt:lpstr>
      <vt:lpstr>Slide 16</vt:lpstr>
      <vt:lpstr>module</vt:lpstr>
      <vt:lpstr>USE CASE DAIGRAM</vt:lpstr>
      <vt:lpstr>Class diagram</vt:lpstr>
      <vt:lpstr>Activity diagram</vt:lpstr>
      <vt:lpstr>SEQUENCE DIAGRAM</vt:lpstr>
      <vt:lpstr>APPLICATIONS </vt:lpstr>
      <vt:lpstr>Conclusion</vt:lpstr>
      <vt:lpstr>    Referances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Social Media Ecommerce:Cold Start Product Recommendation</dc:title>
  <dc:creator>admin</dc:creator>
  <cp:lastModifiedBy>admin</cp:lastModifiedBy>
  <cp:revision>107</cp:revision>
  <dcterms:created xsi:type="dcterms:W3CDTF">2006-08-16T00:00:00Z</dcterms:created>
  <dcterms:modified xsi:type="dcterms:W3CDTF">2018-09-22T12:39:23Z</dcterms:modified>
</cp:coreProperties>
</file>