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70" r:id="rId6"/>
    <p:sldId id="260" r:id="rId7"/>
    <p:sldId id="261" r:id="rId8"/>
    <p:sldId id="262" r:id="rId9"/>
    <p:sldId id="263" r:id="rId10"/>
    <p:sldId id="264" r:id="rId11"/>
    <p:sldId id="267" r:id="rId12"/>
    <p:sldId id="268" r:id="rId13"/>
    <p:sldId id="269"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36828F7-DD4C-4B94-B565-E353E017E497}" type="datetimeFigureOut">
              <a:rPr lang="en-US" smtClean="0"/>
              <a:t>7/7/2018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578BADA-3499-4FDD-99CC-BF971D291A18}"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828F7-DD4C-4B94-B565-E353E017E497}"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828F7-DD4C-4B94-B565-E353E017E497}"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828F7-DD4C-4B94-B565-E353E017E497}"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828F7-DD4C-4B94-B565-E353E017E497}"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36828F7-DD4C-4B94-B565-E353E017E497}" type="datetimeFigureOut">
              <a:rPr lang="en-US" smtClean="0"/>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8BADA-3499-4FDD-99CC-BF971D291A18}"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6828F7-DD4C-4B94-B565-E353E017E497}" type="datetimeFigureOut">
              <a:rPr lang="en-US" smtClean="0"/>
              <a:t>7/7/2018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6828F7-DD4C-4B94-B565-E353E017E497}" type="datetimeFigureOut">
              <a:rPr lang="en-US" smtClean="0"/>
              <a:t>7/7/2018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828F7-DD4C-4B94-B565-E353E017E497}" type="datetimeFigureOut">
              <a:rPr lang="en-US" smtClean="0"/>
              <a:t>7/7/2018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36828F7-DD4C-4B94-B565-E353E017E497}" type="datetimeFigureOut">
              <a:rPr lang="en-US" smtClean="0"/>
              <a:t>7/7/2018</a:t>
            </a:fld>
            <a:endParaRPr lang="en-US"/>
          </a:p>
        </p:txBody>
      </p:sp>
      <p:sp>
        <p:nvSpPr>
          <p:cNvPr id="7" name="Slide Number Placeholder 6"/>
          <p:cNvSpPr>
            <a:spLocks noGrp="1"/>
          </p:cNvSpPr>
          <p:nvPr>
            <p:ph type="sldNum" sz="quarter" idx="12"/>
          </p:nvPr>
        </p:nvSpPr>
        <p:spPr/>
        <p:txBody>
          <a:bodyPr/>
          <a:lstStyle/>
          <a:p>
            <a:fld id="{D578BADA-3499-4FDD-99CC-BF971D291A18}"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828F7-DD4C-4B94-B565-E353E017E497}" type="datetimeFigureOut">
              <a:rPr lang="en-US" smtClean="0"/>
              <a:t>7/7/2018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36828F7-DD4C-4B94-B565-E353E017E497}" type="datetimeFigureOut">
              <a:rPr lang="en-US" smtClean="0"/>
              <a:t>7/7/2018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578BADA-3499-4FDD-99CC-BF971D291A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581400"/>
            <a:ext cx="6400800" cy="1295400"/>
          </a:xfrm>
        </p:spPr>
        <p:txBody>
          <a:bodyPr>
            <a:normAutofit fontScale="90000"/>
          </a:bodyPr>
          <a:lstStyle/>
          <a:p>
            <a:r>
              <a:rPr lang="en-US" b="1" dirty="0" smtClean="0"/>
              <a:t>Food</a:t>
            </a:r>
            <a:br>
              <a:rPr lang="en-US" b="1" dirty="0" smtClean="0"/>
            </a:br>
            <a:r>
              <a:rPr lang="en-US" b="1" dirty="0" smtClean="0"/>
              <a:t>wastage</a:t>
            </a:r>
            <a:br>
              <a:rPr lang="en-US" b="1" dirty="0" smtClean="0"/>
            </a:br>
            <a:r>
              <a:rPr lang="en-US" b="1" dirty="0" smtClean="0"/>
              <a:t>management</a:t>
            </a:r>
            <a:br>
              <a:rPr lang="en-US" b="1" dirty="0" smtClean="0"/>
            </a:br>
            <a:r>
              <a:rPr lang="en-US" b="1" dirty="0" smtClean="0"/>
              <a:t>system</a:t>
            </a:r>
            <a:endParaRPr lang="en-US" dirty="0"/>
          </a:p>
        </p:txBody>
      </p:sp>
    </p:spTree>
    <p:extLst>
      <p:ext uri="{BB962C8B-B14F-4D97-AF65-F5344CB8AC3E}">
        <p14:creationId xmlns:p14="http://schemas.microsoft.com/office/powerpoint/2010/main" val="145004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propose system</a:t>
            </a:r>
            <a:endParaRPr lang="en-US" dirty="0"/>
          </a:p>
        </p:txBody>
      </p:sp>
      <p:sp>
        <p:nvSpPr>
          <p:cNvPr id="3" name="Content Placeholder 2"/>
          <p:cNvSpPr>
            <a:spLocks noGrp="1"/>
          </p:cNvSpPr>
          <p:nvPr>
            <p:ph idx="1"/>
          </p:nvPr>
        </p:nvSpPr>
        <p:spPr/>
        <p:txBody>
          <a:bodyPr/>
          <a:lstStyle/>
          <a:p>
            <a:r>
              <a:rPr lang="en-US" dirty="0"/>
              <a:t>Use of technology reduce efforts</a:t>
            </a:r>
          </a:p>
          <a:p>
            <a:r>
              <a:rPr lang="en-US" dirty="0"/>
              <a:t>Utilization of extra food to nourishments needy people </a:t>
            </a:r>
          </a:p>
        </p:txBody>
      </p:sp>
    </p:spTree>
    <p:extLst>
      <p:ext uri="{BB962C8B-B14F-4D97-AF65-F5344CB8AC3E}">
        <p14:creationId xmlns:p14="http://schemas.microsoft.com/office/powerpoint/2010/main" val="2833180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Requirements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Hardware Requirements:</a:t>
            </a:r>
            <a:endParaRPr lang="en-US" dirty="0" smtClean="0"/>
          </a:p>
          <a:p>
            <a:r>
              <a:rPr lang="en-GB" dirty="0" smtClean="0"/>
              <a:t>System		 	: 	Intel I3 Processor.</a:t>
            </a:r>
            <a:endParaRPr lang="en-US" dirty="0" smtClean="0"/>
          </a:p>
          <a:p>
            <a:r>
              <a:rPr lang="en-GB" dirty="0" smtClean="0"/>
              <a:t>Hard Disk           		: 	20 GB.</a:t>
            </a:r>
            <a:endParaRPr lang="en-US" dirty="0" smtClean="0"/>
          </a:p>
          <a:p>
            <a:r>
              <a:rPr lang="en-GB" dirty="0" smtClean="0"/>
              <a:t>Monitor			: 	15 VGA Colour.</a:t>
            </a:r>
            <a:endParaRPr lang="en-US" dirty="0" smtClean="0"/>
          </a:p>
          <a:p>
            <a:r>
              <a:rPr lang="en-GB" dirty="0" smtClean="0"/>
              <a:t>Mouse			: 	Logitech.</a:t>
            </a:r>
            <a:endParaRPr lang="en-US" dirty="0" smtClean="0"/>
          </a:p>
          <a:p>
            <a:r>
              <a:rPr lang="en-GB" dirty="0" smtClean="0"/>
              <a:t>Ram				: 	4 GB</a:t>
            </a:r>
            <a:endParaRPr lang="en-US" dirty="0" smtClean="0"/>
          </a:p>
          <a:p>
            <a:r>
              <a:rPr lang="en-US" b="1" dirty="0" smtClean="0"/>
              <a:t>Software Requirements:</a:t>
            </a:r>
            <a:endParaRPr lang="en-US" dirty="0" smtClean="0"/>
          </a:p>
          <a:p>
            <a:r>
              <a:rPr lang="en-US" dirty="0" smtClean="0"/>
              <a:t>Operating system  		:	Windows 7 and above.</a:t>
            </a:r>
          </a:p>
          <a:p>
            <a:r>
              <a:rPr lang="en-US" dirty="0" smtClean="0"/>
              <a:t>Coding Language  		:	JAVA, ANDROID</a:t>
            </a:r>
          </a:p>
          <a:p>
            <a:r>
              <a:rPr lang="en-US" dirty="0" smtClean="0"/>
              <a:t>IDE		        		:	Android Studio </a:t>
            </a:r>
          </a:p>
          <a:p>
            <a:r>
              <a:rPr lang="en-US" dirty="0" smtClean="0"/>
              <a:t>Database			:	MYSQL</a:t>
            </a:r>
          </a:p>
        </p:txBody>
      </p:sp>
    </p:spTree>
    <p:extLst>
      <p:ext uri="{BB962C8B-B14F-4D97-AF65-F5344CB8AC3E}">
        <p14:creationId xmlns:p14="http://schemas.microsoft.com/office/powerpoint/2010/main" val="2924464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sustenance approach serves to stay away from crevice between the Ngo and Donor. The approach serves to give the sustenance waste to the penniless individuals who are battling for nourishment. The approach unite these two, in such a route, to the point that these NGOs can persuade the "nourishment to be squandered" without bother, and the inns/eateries/party-lobbies discover these sustenance seekers with no additional exertion then it will serve a more noteworthy cause and will be an enormous administration to mankind.</a:t>
            </a:r>
            <a:endParaRPr lang="en-US" dirty="0"/>
          </a:p>
        </p:txBody>
      </p:sp>
    </p:spTree>
    <p:extLst>
      <p:ext uri="{BB962C8B-B14F-4D97-AF65-F5344CB8AC3E}">
        <p14:creationId xmlns:p14="http://schemas.microsoft.com/office/powerpoint/2010/main" val="1491145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References</a:t>
            </a:r>
            <a:endParaRPr lang="en-US" dirty="0"/>
          </a:p>
        </p:txBody>
      </p:sp>
      <p:sp>
        <p:nvSpPr>
          <p:cNvPr id="3" name="Content Placeholder 2"/>
          <p:cNvSpPr>
            <a:spLocks noGrp="1"/>
          </p:cNvSpPr>
          <p:nvPr>
            <p:ph idx="1"/>
          </p:nvPr>
        </p:nvSpPr>
        <p:spPr/>
        <p:txBody>
          <a:bodyPr>
            <a:noAutofit/>
          </a:bodyPr>
          <a:lstStyle/>
          <a:p>
            <a:pPr marL="68580" indent="0">
              <a:buNone/>
            </a:pPr>
            <a:r>
              <a:rPr lang="en-US" sz="1200" dirty="0"/>
              <a:t>[1] F.-Y. Wang, “Parallel control and management for intelligent transportation systems: Concepts, architectures, and applications,” IEEE Trans. </a:t>
            </a:r>
            <a:r>
              <a:rPr lang="en-US" sz="1200" dirty="0" err="1"/>
              <a:t>Intell</a:t>
            </a:r>
            <a:r>
              <a:rPr lang="en-US" sz="1200" dirty="0"/>
              <a:t>. Transp. Syst., vol. 11, no. 3, pp. 630–638, Sep. 2010.</a:t>
            </a:r>
          </a:p>
          <a:p>
            <a:pPr marL="68580" indent="0">
              <a:buNone/>
            </a:pPr>
            <a:r>
              <a:rPr lang="en-US" sz="1200" dirty="0"/>
              <a:t>[2] T. G. </a:t>
            </a:r>
            <a:r>
              <a:rPr lang="en-US" sz="1200" dirty="0" err="1"/>
              <a:t>Crainic</a:t>
            </a:r>
            <a:r>
              <a:rPr lang="en-US" sz="1200" dirty="0"/>
              <a:t>, M. </a:t>
            </a:r>
            <a:r>
              <a:rPr lang="en-US" sz="1200" dirty="0" err="1"/>
              <a:t>Gendreau</a:t>
            </a:r>
            <a:r>
              <a:rPr lang="en-US" sz="1200" dirty="0"/>
              <a:t>, and J.-Y. </a:t>
            </a:r>
            <a:r>
              <a:rPr lang="en-US" sz="1200" dirty="0" err="1"/>
              <a:t>Potvin</a:t>
            </a:r>
            <a:r>
              <a:rPr lang="en-US" sz="1200" dirty="0"/>
              <a:t>, “Intelligent </a:t>
            </a:r>
            <a:r>
              <a:rPr lang="en-US" sz="1200" dirty="0" err="1"/>
              <a:t>freighttransportation</a:t>
            </a:r>
            <a:r>
              <a:rPr lang="en-US" sz="1200" dirty="0"/>
              <a:t> systems: Assessment and the contribution of operations research,” Transp. Res. C, </a:t>
            </a:r>
            <a:r>
              <a:rPr lang="en-US" sz="1200" dirty="0" err="1"/>
              <a:t>Emerg</a:t>
            </a:r>
            <a:r>
              <a:rPr lang="en-US" sz="1200" dirty="0"/>
              <a:t>. Technol., vol. 17, no. 6, pp. 541–557, 2009.</a:t>
            </a:r>
          </a:p>
          <a:p>
            <a:pPr marL="68580" indent="0">
              <a:buNone/>
            </a:pPr>
            <a:r>
              <a:rPr lang="en-US" sz="1200" dirty="0"/>
              <a:t>[3] D. McFarlane, V. </a:t>
            </a:r>
            <a:r>
              <a:rPr lang="en-US" sz="1200" dirty="0" err="1"/>
              <a:t>Giannikas</a:t>
            </a:r>
            <a:r>
              <a:rPr lang="en-US" sz="1200" dirty="0"/>
              <a:t>, and W. Lu, “Intelligent logistics: Involving the customer,” </a:t>
            </a:r>
            <a:r>
              <a:rPr lang="en-US" sz="1200" dirty="0" err="1"/>
              <a:t>Comput</a:t>
            </a:r>
            <a:r>
              <a:rPr lang="en-US" sz="1200" dirty="0"/>
              <a:t>. Ind., vol. 81, pp. 105–115, Sep. 2016.</a:t>
            </a:r>
          </a:p>
          <a:p>
            <a:pPr marL="68580" indent="0">
              <a:buNone/>
            </a:pPr>
            <a:r>
              <a:rPr lang="en-US" sz="1200" dirty="0"/>
              <a:t>[4] J. Zhang, F.-Y. Wang, K. Wang, W.-H. Lin, X. </a:t>
            </a:r>
            <a:r>
              <a:rPr lang="en-US" sz="1200" dirty="0" err="1"/>
              <a:t>Xu</a:t>
            </a:r>
            <a:r>
              <a:rPr lang="en-US" sz="1200" dirty="0"/>
              <a:t>, and C. Chen, “</a:t>
            </a:r>
            <a:r>
              <a:rPr lang="en-US" sz="1200" dirty="0" err="1"/>
              <a:t>Datadriven</a:t>
            </a:r>
            <a:r>
              <a:rPr lang="en-US" sz="1200" dirty="0"/>
              <a:t> intelligent transportation systems: A survey,” IEEE Trans. </a:t>
            </a:r>
            <a:r>
              <a:rPr lang="en-US" sz="1200" dirty="0" err="1"/>
              <a:t>Intell</a:t>
            </a:r>
            <a:r>
              <a:rPr lang="en-US" sz="1200" dirty="0"/>
              <a:t>. Transp. Syst., vol. 12, no. 4, pp. 1624–1639, Dec. 2011.</a:t>
            </a:r>
          </a:p>
          <a:p>
            <a:pPr marL="68580" indent="0">
              <a:buNone/>
            </a:pPr>
            <a:r>
              <a:rPr lang="en-US" sz="1200" dirty="0"/>
              <a:t>[5] A. M. Campbell and M. W. P. </a:t>
            </a:r>
            <a:r>
              <a:rPr lang="en-US" sz="1200" dirty="0" err="1"/>
              <a:t>Savelsbergh</a:t>
            </a:r>
            <a:r>
              <a:rPr lang="en-US" sz="1200" dirty="0"/>
              <a:t>, “A decomposition approach for the inventory-routing problem,” Transp. Sci., vol. 38, no. 4, pp. 488–502, 2004.</a:t>
            </a:r>
          </a:p>
          <a:p>
            <a:pPr marL="68580" indent="0">
              <a:buNone/>
            </a:pPr>
            <a:r>
              <a:rPr lang="en-US" sz="1200" dirty="0"/>
              <a:t>[6] P. Chandra and M. L. Fisher, “Coordination of production and distribution planning,” Eur. J. </a:t>
            </a:r>
            <a:r>
              <a:rPr lang="en-US" sz="1200" dirty="0" err="1"/>
              <a:t>Oper</a:t>
            </a:r>
            <a:r>
              <a:rPr lang="en-US" sz="1200" dirty="0"/>
              <a:t>. Res., vol. 72, no. 3, pp. 503–517, 1994. </a:t>
            </a:r>
          </a:p>
          <a:p>
            <a:pPr marL="68580" indent="0">
              <a:buNone/>
            </a:pPr>
            <a:r>
              <a:rPr lang="en-US" sz="1200" dirty="0"/>
              <a:t>[7] O. </a:t>
            </a:r>
            <a:r>
              <a:rPr lang="en-US" sz="1200" dirty="0" err="1"/>
              <a:t>Ahumada</a:t>
            </a:r>
            <a:r>
              <a:rPr lang="en-US" sz="1200" dirty="0"/>
              <a:t> and J. R. Villalobos, “Application of planning models in the </a:t>
            </a:r>
            <a:r>
              <a:rPr lang="en-US" sz="1200" dirty="0" err="1"/>
              <a:t>agri</a:t>
            </a:r>
            <a:r>
              <a:rPr lang="en-US" sz="1200" dirty="0"/>
              <a:t>-food supply chain: A review,” Eur. J. </a:t>
            </a:r>
            <a:r>
              <a:rPr lang="en-US" sz="1200" dirty="0" err="1"/>
              <a:t>Oper</a:t>
            </a:r>
            <a:r>
              <a:rPr lang="en-US" sz="1200" dirty="0"/>
              <a:t>. Res., vol. 196, no. 1, pp. 1–20, 2009.</a:t>
            </a:r>
          </a:p>
          <a:p>
            <a:pPr marL="68580" indent="0">
              <a:buNone/>
            </a:pPr>
            <a:r>
              <a:rPr lang="en-US" sz="1200" dirty="0"/>
              <a:t>[8] Y. Li, F. Chu, Z. Yang, and R W. </a:t>
            </a:r>
            <a:r>
              <a:rPr lang="en-US" sz="1200" dirty="0" err="1"/>
              <a:t>Calvo</a:t>
            </a:r>
            <a:r>
              <a:rPr lang="en-US" sz="1200" dirty="0"/>
              <a:t>, “A production inventory routing planning for perishable food with quality consideration,” </a:t>
            </a:r>
            <a:r>
              <a:rPr lang="en-US" sz="1200" dirty="0" err="1"/>
              <a:t>IFACPapersOnLine</a:t>
            </a:r>
            <a:r>
              <a:rPr lang="en-US" sz="1200" dirty="0"/>
              <a:t>, vol. 49, no. 3, pp. 407–412, 2016</a:t>
            </a:r>
            <a:r>
              <a:rPr lang="en-US" sz="1200" dirty="0" smtClean="0"/>
              <a:t>.</a:t>
            </a:r>
            <a:endParaRPr lang="en-US" sz="1200" dirty="0"/>
          </a:p>
        </p:txBody>
      </p:sp>
    </p:spTree>
    <p:extLst>
      <p:ext uri="{BB962C8B-B14F-4D97-AF65-F5344CB8AC3E}">
        <p14:creationId xmlns:p14="http://schemas.microsoft.com/office/powerpoint/2010/main" val="94603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References</a:t>
            </a:r>
            <a:endParaRPr lang="en-US" dirty="0"/>
          </a:p>
        </p:txBody>
      </p:sp>
      <p:sp>
        <p:nvSpPr>
          <p:cNvPr id="2" name="Content Placeholder 1"/>
          <p:cNvSpPr>
            <a:spLocks noGrp="1"/>
          </p:cNvSpPr>
          <p:nvPr>
            <p:ph idx="1"/>
          </p:nvPr>
        </p:nvSpPr>
        <p:spPr/>
        <p:txBody>
          <a:bodyPr>
            <a:normAutofit fontScale="92500" lnSpcReduction="20000"/>
          </a:bodyPr>
          <a:lstStyle/>
          <a:p>
            <a:pPr marL="68580" indent="0">
              <a:buNone/>
            </a:pPr>
            <a:r>
              <a:rPr lang="en-US" dirty="0"/>
              <a:t>[9] Y. Li, F. Chu, C. Chu, W. Zhou, and Z. Zhu, “Integrated production inventory routing planning with time windows for perishable food,” in Proc. IEEE 19th Int. Conf. </a:t>
            </a:r>
            <a:r>
              <a:rPr lang="en-US" dirty="0" err="1"/>
              <a:t>Intell</a:t>
            </a:r>
            <a:r>
              <a:rPr lang="en-US" dirty="0"/>
              <a:t>. Trans. Syst. (ITSC),, Nov. 2016, pp. 2651–2656.</a:t>
            </a:r>
          </a:p>
          <a:p>
            <a:pPr marL="68580" indent="0">
              <a:buNone/>
            </a:pPr>
            <a:r>
              <a:rPr lang="en-US" dirty="0"/>
              <a:t>[10] M. </a:t>
            </a:r>
            <a:r>
              <a:rPr lang="en-US" dirty="0" err="1"/>
              <a:t>Ruokokoski</a:t>
            </a:r>
            <a:r>
              <a:rPr lang="en-US" dirty="0"/>
              <a:t>, O. </a:t>
            </a:r>
            <a:r>
              <a:rPr lang="en-US" dirty="0" err="1"/>
              <a:t>Solyalı</a:t>
            </a:r>
            <a:r>
              <a:rPr lang="en-US" dirty="0"/>
              <a:t>, J.-F. </a:t>
            </a:r>
            <a:r>
              <a:rPr lang="en-US" dirty="0" err="1"/>
              <a:t>Cordeau</a:t>
            </a:r>
            <a:r>
              <a:rPr lang="en-US" dirty="0"/>
              <a:t>, R. </a:t>
            </a:r>
            <a:r>
              <a:rPr lang="en-US" dirty="0" err="1"/>
              <a:t>Jans</a:t>
            </a:r>
            <a:r>
              <a:rPr lang="en-US" dirty="0"/>
              <a:t>, and H. </a:t>
            </a:r>
            <a:r>
              <a:rPr lang="en-US" dirty="0" err="1"/>
              <a:t>Süral</a:t>
            </a:r>
            <a:r>
              <a:rPr lang="en-US" dirty="0"/>
              <a:t>, “Efficient formulations and a branch-and-cut algorithm for a production-routing problem,” HEC Montreal, Montreal, QC, Canada, Tech. Rep. G-2010-66, 2010</a:t>
            </a:r>
          </a:p>
          <a:p>
            <a:pPr marL="68580" indent="0">
              <a:buNone/>
            </a:pPr>
            <a:r>
              <a:rPr lang="en-US" dirty="0"/>
              <a:t> </a:t>
            </a:r>
            <a:endParaRPr lang="en-US" dirty="0"/>
          </a:p>
        </p:txBody>
      </p:sp>
    </p:spTree>
    <p:extLst>
      <p:ext uri="{BB962C8B-B14F-4D97-AF65-F5344CB8AC3E}">
        <p14:creationId xmlns:p14="http://schemas.microsoft.com/office/powerpoint/2010/main" val="392705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Abstract</a:t>
            </a:r>
          </a:p>
          <a:p>
            <a:r>
              <a:rPr lang="en-US" dirty="0" smtClean="0">
                <a:latin typeface="Times New Roman" panose="02020603050405020304" pitchFamily="18" charset="0"/>
                <a:cs typeface="Times New Roman" panose="02020603050405020304" pitchFamily="18" charset="0"/>
              </a:rPr>
              <a:t>Introduction </a:t>
            </a:r>
          </a:p>
          <a:p>
            <a:r>
              <a:rPr lang="en-US" dirty="0" smtClean="0">
                <a:latin typeface="Times New Roman" panose="02020603050405020304" pitchFamily="18" charset="0"/>
                <a:cs typeface="Times New Roman" panose="02020603050405020304" pitchFamily="18" charset="0"/>
              </a:rPr>
              <a:t>Problem statement </a:t>
            </a:r>
          </a:p>
          <a:p>
            <a:r>
              <a:rPr lang="en-US" dirty="0" smtClean="0">
                <a:latin typeface="Times New Roman" panose="02020603050405020304" pitchFamily="18" charset="0"/>
                <a:cs typeface="Times New Roman" panose="02020603050405020304" pitchFamily="18" charset="0"/>
              </a:rPr>
              <a:t>Existing System</a:t>
            </a:r>
          </a:p>
          <a:p>
            <a:r>
              <a:rPr lang="en-US" dirty="0" smtClean="0">
                <a:latin typeface="Times New Roman" panose="02020603050405020304" pitchFamily="18" charset="0"/>
                <a:cs typeface="Times New Roman" panose="02020603050405020304" pitchFamily="18" charset="0"/>
              </a:rPr>
              <a:t>Disadvantages of Existing System</a:t>
            </a:r>
          </a:p>
          <a:p>
            <a:r>
              <a:rPr lang="en-US" dirty="0" smtClean="0">
                <a:latin typeface="Times New Roman" panose="02020603050405020304" pitchFamily="18" charset="0"/>
                <a:cs typeface="Times New Roman" panose="02020603050405020304" pitchFamily="18" charset="0"/>
              </a:rPr>
              <a:t>Proposed system</a:t>
            </a:r>
          </a:p>
          <a:p>
            <a:r>
              <a:rPr lang="en-US" dirty="0" smtClean="0">
                <a:latin typeface="Times New Roman" panose="02020603050405020304" pitchFamily="18" charset="0"/>
                <a:cs typeface="Times New Roman" panose="02020603050405020304" pitchFamily="18" charset="0"/>
              </a:rPr>
              <a:t>Advantages of Propose System</a:t>
            </a:r>
          </a:p>
          <a:p>
            <a:r>
              <a:rPr lang="en-US" dirty="0" smtClean="0">
                <a:latin typeface="Times New Roman" panose="02020603050405020304" pitchFamily="18" charset="0"/>
                <a:cs typeface="Times New Roman" panose="02020603050405020304" pitchFamily="18" charset="0"/>
              </a:rPr>
              <a:t>System Architecture </a:t>
            </a:r>
          </a:p>
          <a:p>
            <a:r>
              <a:rPr lang="en-US" dirty="0" smtClean="0">
                <a:latin typeface="Times New Roman" panose="02020603050405020304" pitchFamily="18" charset="0"/>
                <a:cs typeface="Times New Roman" panose="02020603050405020304" pitchFamily="18" charset="0"/>
              </a:rPr>
              <a:t>Architecture Explanation</a:t>
            </a:r>
          </a:p>
          <a:p>
            <a:r>
              <a:rPr lang="en-US" dirty="0" smtClean="0">
                <a:latin typeface="Times New Roman" panose="02020603050405020304" pitchFamily="18" charset="0"/>
                <a:cs typeface="Times New Roman" panose="02020603050405020304" pitchFamily="18" charset="0"/>
              </a:rPr>
              <a:t>System Requirements</a:t>
            </a:r>
          </a:p>
          <a:p>
            <a:r>
              <a:rPr lang="en-US" dirty="0" smtClean="0">
                <a:latin typeface="Times New Roman" panose="02020603050405020304" pitchFamily="18" charset="0"/>
                <a:cs typeface="Times New Roman" panose="02020603050405020304" pitchFamily="18" charset="0"/>
              </a:rPr>
              <a:t>Conclusion</a:t>
            </a:r>
          </a:p>
          <a:p>
            <a:r>
              <a:rPr lang="en-US" dirty="0" smtClean="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025850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Abstract</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amount of food waste generated in the country continually increasing, the misuse of food along each stage of the food lifecycle has become a serious environmental, social, and financial issue. Huge quantity of food is wasted every day in hotels and restaurants. The waste at marriage halls, a party hall etc. is also gigantic. In a country, a huge society is deprived of basic amenities and don't get meal for one time, such wastage is intolerable. It is an irony that there are hundreds of orphanage working towards helping the people belonging to under-privileged society and want to at least provide them with bare minimum requirements such as food and shelter. The proposed method says that if we can connect these two, in such a way that these orphanage can get the "food to be wasted" without hassle, and the hotels/restaurants/party-halls find these food seekers without any extra effort then it will serve a greater cause and will be a big service to humanity. Using the cutting edge technologies, we can bridge the gap. Now a day, Smartphone’s are available at a highly affordable price and are the best way to keep people and agencies connected.</a:t>
            </a:r>
          </a:p>
        </p:txBody>
      </p:sp>
    </p:spTree>
    <p:extLst>
      <p:ext uri="{BB962C8B-B14F-4D97-AF65-F5344CB8AC3E}">
        <p14:creationId xmlns:p14="http://schemas.microsoft.com/office/powerpoint/2010/main" val="1096376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a:xfrm>
            <a:off x="1066800" y="2209800"/>
            <a:ext cx="6777317" cy="3508977"/>
          </a:xfrm>
        </p:spPr>
        <p:txBody>
          <a:bodyPr>
            <a:noAutofit/>
          </a:bodyPr>
          <a:lstStyle/>
          <a:p>
            <a:r>
              <a:rPr lang="en-US" sz="1200" dirty="0"/>
              <a:t>In the country where the commercial status has reached in a stage that tons of available edible food is heaved away as waste in every stage of the marketing. Food wastage is estimated 25% of the available amount of succulent food. The food is important energy demanding product group and resource. The prevention of food waste can be done by contributing to save resources to reduce environmental impact during all stages of marketing system. Nobody intends to waste food in the beginning, some situation in marketing behavior and individual lead to the food waste. People waste edible food as an accomplishment suggestive of our population. Food throwing is a disquieting issue everywhere. The street and trash bins depot have more food as a clue to prove it. The functions and party halls of hotels eject out so much food. Undivided community evolution setup is up to forty percent food is composed is starved.</a:t>
            </a:r>
          </a:p>
          <a:p>
            <a:r>
              <a:rPr lang="en-US" sz="1200" dirty="0"/>
              <a:t>Fifty thousand </a:t>
            </a:r>
            <a:r>
              <a:rPr lang="en-US" sz="1200" dirty="0" err="1"/>
              <a:t>crore</a:t>
            </a:r>
            <a:r>
              <a:rPr lang="en-US" sz="1200" dirty="0"/>
              <a:t> amount of food is thrown and wasted every time. “World Environment Day” operation conducted in this year is on subject “Think Eat Save”. The operation is based on anti-food diffusion and bread loss. The politics action is answerable to needy people facing complication in food today. The civilization and traditions are playing a lead role in drama of wasting edible food. The gigantic wedding conducting consists of largest dinner of variety foodstuff</a:t>
            </a:r>
            <a:r>
              <a:rPr lang="en-US" sz="1200" dirty="0" smtClean="0"/>
              <a:t>.</a:t>
            </a:r>
            <a:endParaRPr lang="en-US" sz="1200" dirty="0"/>
          </a:p>
        </p:txBody>
      </p:sp>
    </p:spTree>
    <p:extLst>
      <p:ext uri="{BB962C8B-B14F-4D97-AF65-F5344CB8AC3E}">
        <p14:creationId xmlns:p14="http://schemas.microsoft.com/office/powerpoint/2010/main" val="1340170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Introduction</a:t>
            </a:r>
            <a:endParaRPr lang="en-US" b="1" dirty="0"/>
          </a:p>
        </p:txBody>
      </p:sp>
      <p:sp>
        <p:nvSpPr>
          <p:cNvPr id="2" name="Content Placeholder 1"/>
          <p:cNvSpPr>
            <a:spLocks noGrp="1"/>
          </p:cNvSpPr>
          <p:nvPr>
            <p:ph idx="1"/>
          </p:nvPr>
        </p:nvSpPr>
        <p:spPr/>
        <p:txBody>
          <a:bodyPr>
            <a:normAutofit fontScale="85000" lnSpcReduction="20000"/>
          </a:bodyPr>
          <a:lstStyle/>
          <a:p>
            <a:r>
              <a:rPr lang="en-US" dirty="0"/>
              <a:t>The succulent food which is wasted could be reorganizing for human utilization. Throwing available and edible waste food can be simply nourished by someone else and is sheer wastes of resources. orphanage works as food collectors, collects food and redistribute dry food and cooked food from donor to community centers (needy people). The approach deals with collecting the food waste by orphanage and donating to needy people (charity homes), considering the types and sources of food. The approach support orphanage to collect surplus food waste from donor and donate that food to needy people.</a:t>
            </a:r>
            <a:endParaRPr lang="en-US" dirty="0"/>
          </a:p>
        </p:txBody>
      </p:sp>
    </p:spTree>
    <p:extLst>
      <p:ext uri="{BB962C8B-B14F-4D97-AF65-F5344CB8AC3E}">
        <p14:creationId xmlns:p14="http://schemas.microsoft.com/office/powerpoint/2010/main" val="3945101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Statement</a:t>
            </a:r>
            <a:endParaRPr lang="en-US" dirty="0"/>
          </a:p>
        </p:txBody>
      </p:sp>
      <p:sp>
        <p:nvSpPr>
          <p:cNvPr id="3" name="Content Placeholder 2"/>
          <p:cNvSpPr>
            <a:spLocks noGrp="1"/>
          </p:cNvSpPr>
          <p:nvPr>
            <p:ph idx="1"/>
          </p:nvPr>
        </p:nvSpPr>
        <p:spPr/>
        <p:txBody>
          <a:bodyPr>
            <a:normAutofit/>
          </a:bodyPr>
          <a:lstStyle/>
          <a:p>
            <a:r>
              <a:rPr lang="en-US" dirty="0"/>
              <a:t>The amount of food waste generated in the country continually increasing. To solve this problem we need effective system</a:t>
            </a:r>
            <a:r>
              <a:rPr lang="en-US" dirty="0" smtClean="0"/>
              <a:t>.</a:t>
            </a:r>
            <a:endParaRPr lang="en-US" dirty="0"/>
          </a:p>
        </p:txBody>
      </p:sp>
    </p:spTree>
    <p:extLst>
      <p:ext uri="{BB962C8B-B14F-4D97-AF65-F5344CB8AC3E}">
        <p14:creationId xmlns:p14="http://schemas.microsoft.com/office/powerpoint/2010/main" val="36559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Existing system</a:t>
            </a:r>
            <a:endParaRPr lang="en-US" dirty="0"/>
          </a:p>
        </p:txBody>
      </p:sp>
      <p:sp>
        <p:nvSpPr>
          <p:cNvPr id="3" name="Content Placeholder 2"/>
          <p:cNvSpPr>
            <a:spLocks noGrp="1"/>
          </p:cNvSpPr>
          <p:nvPr>
            <p:ph idx="1"/>
          </p:nvPr>
        </p:nvSpPr>
        <p:spPr/>
        <p:txBody>
          <a:bodyPr>
            <a:normAutofit/>
          </a:bodyPr>
          <a:lstStyle/>
          <a:p>
            <a:r>
              <a:rPr lang="en-US" dirty="0"/>
              <a:t>There is missing of food wastage management system. Hotel, restaurant, party hall, marriage hall distribute extra food with their employees and remaining food is throwaway.</a:t>
            </a:r>
            <a:endParaRPr lang="en-US" dirty="0"/>
          </a:p>
        </p:txBody>
      </p:sp>
    </p:spTree>
    <p:extLst>
      <p:ext uri="{BB962C8B-B14F-4D97-AF65-F5344CB8AC3E}">
        <p14:creationId xmlns:p14="http://schemas.microsoft.com/office/powerpoint/2010/main" val="635375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idx="1"/>
          </p:nvPr>
        </p:nvSpPr>
        <p:spPr/>
        <p:txBody>
          <a:bodyPr>
            <a:normAutofit/>
          </a:bodyPr>
          <a:lstStyle/>
          <a:p>
            <a:r>
              <a:rPr lang="en-US" dirty="0"/>
              <a:t>Unreliable system</a:t>
            </a:r>
          </a:p>
          <a:p>
            <a:r>
              <a:rPr lang="en-US" dirty="0"/>
              <a:t>Food wastage generate serious environmental, social, and financial issue</a:t>
            </a:r>
            <a:endParaRPr lang="en-US" dirty="0"/>
          </a:p>
        </p:txBody>
      </p:sp>
    </p:spTree>
    <p:extLst>
      <p:ext uri="{BB962C8B-B14F-4D97-AF65-F5344CB8AC3E}">
        <p14:creationId xmlns:p14="http://schemas.microsoft.com/office/powerpoint/2010/main" val="2799890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Propose system</a:t>
            </a:r>
            <a:endParaRPr lang="en-US" dirty="0"/>
          </a:p>
        </p:txBody>
      </p:sp>
      <p:sp>
        <p:nvSpPr>
          <p:cNvPr id="3" name="Content Placeholder 2"/>
          <p:cNvSpPr>
            <a:spLocks noGrp="1"/>
          </p:cNvSpPr>
          <p:nvPr>
            <p:ph idx="1"/>
          </p:nvPr>
        </p:nvSpPr>
        <p:spPr/>
        <p:txBody>
          <a:bodyPr>
            <a:normAutofit fontScale="92500"/>
          </a:bodyPr>
          <a:lstStyle/>
          <a:p>
            <a:r>
              <a:rPr lang="en-US" dirty="0"/>
              <a:t>In propose system all orphanage, NGOs will be register on government website with respected to their locations. Registration will also contain basic information of all members, by which it will easy to recognize daily need of food quantity. Similar all hotels, caters, event organizers also get register on website. Each hotel, caters will provide their daily fix quantity of food to nearby NGOs and Orphanage to avoid food wastage </a:t>
            </a:r>
          </a:p>
        </p:txBody>
      </p:sp>
    </p:spTree>
    <p:extLst>
      <p:ext uri="{BB962C8B-B14F-4D97-AF65-F5344CB8AC3E}">
        <p14:creationId xmlns:p14="http://schemas.microsoft.com/office/powerpoint/2010/main" val="3103551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TotalTime>
  <Words>1383</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Food wastage management system</vt:lpstr>
      <vt:lpstr>Content</vt:lpstr>
      <vt:lpstr>Abstract</vt:lpstr>
      <vt:lpstr>Introduction</vt:lpstr>
      <vt:lpstr>Introduction</vt:lpstr>
      <vt:lpstr>Problem Statement</vt:lpstr>
      <vt:lpstr>Existing system</vt:lpstr>
      <vt:lpstr>Disadvantages of existing system</vt:lpstr>
      <vt:lpstr>Propose system</vt:lpstr>
      <vt:lpstr>Advantages of propose system</vt:lpstr>
      <vt:lpstr>System Requirements</vt:lpstr>
      <vt:lpstr>Conclusion</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RoadSense: Smartphone Application to Estimate Road Conditions using Accelerometer and Gyroscope</dc:title>
  <dc:creator>admin</dc:creator>
  <cp:lastModifiedBy>admin</cp:lastModifiedBy>
  <cp:revision>5</cp:revision>
  <dcterms:created xsi:type="dcterms:W3CDTF">2018-06-23T06:03:27Z</dcterms:created>
  <dcterms:modified xsi:type="dcterms:W3CDTF">2018-07-07T08:56:58Z</dcterms:modified>
</cp:coreProperties>
</file>