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64" r:id="rId4"/>
    <p:sldMasterId id="2147483888" r:id="rId5"/>
    <p:sldMasterId id="2147483900" r:id="rId6"/>
    <p:sldMasterId id="2147483912" r:id="rId7"/>
  </p:sldMasterIdLst>
  <p:notesMasterIdLst>
    <p:notesMasterId r:id="rId28"/>
  </p:notesMasterIdLst>
  <p:sldIdLst>
    <p:sldId id="256" r:id="rId8"/>
    <p:sldId id="277" r:id="rId9"/>
    <p:sldId id="267" r:id="rId10"/>
    <p:sldId id="283" r:id="rId11"/>
    <p:sldId id="278" r:id="rId12"/>
    <p:sldId id="289" r:id="rId13"/>
    <p:sldId id="280" r:id="rId14"/>
    <p:sldId id="259" r:id="rId15"/>
    <p:sldId id="270" r:id="rId16"/>
    <p:sldId id="276" r:id="rId17"/>
    <p:sldId id="282" r:id="rId18"/>
    <p:sldId id="287" r:id="rId19"/>
    <p:sldId id="288" r:id="rId20"/>
    <p:sldId id="284" r:id="rId21"/>
    <p:sldId id="272" r:id="rId22"/>
    <p:sldId id="273" r:id="rId23"/>
    <p:sldId id="274" r:id="rId24"/>
    <p:sldId id="266" r:id="rId25"/>
    <p:sldId id="275"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Matter" id="{05CDB963-8A90-4731-BD28-2E30D3FF484D}">
          <p14:sldIdLst>
            <p14:sldId id="256"/>
            <p14:sldId id="277"/>
            <p14:sldId id="267"/>
            <p14:sldId id="283"/>
            <p14:sldId id="278"/>
            <p14:sldId id="289"/>
            <p14:sldId id="280"/>
            <p14:sldId id="259"/>
            <p14:sldId id="270"/>
            <p14:sldId id="276"/>
            <p14:sldId id="282"/>
            <p14:sldId id="287"/>
            <p14:sldId id="288"/>
            <p14:sldId id="284"/>
            <p14:sldId id="272"/>
            <p14:sldId id="273"/>
            <p14:sldId id="274"/>
            <p14:sldId id="266"/>
            <p14:sldId id="275"/>
            <p14:sldId id="26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935707-81FC-4AF5-B7AE-F03C06F94784}" v="9" dt="2021-06-08T12:59:04.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70247" autoAdjust="0"/>
  </p:normalViewPr>
  <p:slideViewPr>
    <p:cSldViewPr snapToGrid="0">
      <p:cViewPr varScale="1">
        <p:scale>
          <a:sx n="72" d="100"/>
          <a:sy n="72" d="100"/>
        </p:scale>
        <p:origin x="3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presProps" Target="presProps.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5-18T14:18:31.126" idx="1">
    <p:pos x="3570" y="-431"/>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991DB-DEE8-4174-9435-9D9F721C6C6A}" type="datetimeFigureOut">
              <a:rPr lang="en-US"/>
              <a:t>6/8/2021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66ED7-631A-46AF-B451-227D0A8685A0}" type="slidenum">
              <a:rPr lang="en-US"/>
              <a:t>‹#›</a:t>
            </a:fld>
            <a:endParaRPr lang="en-US"/>
          </a:p>
        </p:txBody>
      </p:sp>
    </p:spTree>
    <p:extLst>
      <p:ext uri="{BB962C8B-B14F-4D97-AF65-F5344CB8AC3E}">
        <p14:creationId xmlns:p14="http://schemas.microsoft.com/office/powerpoint/2010/main" val="4025988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designed this template</a:t>
            </a:r>
            <a:r>
              <a:rPr lang="en-US" baseline="0" dirty="0">
                <a:cs typeface="Calibri"/>
              </a:rPr>
              <a:t> so that each member of the project team has a set of slides with its own theme where he/she can present their research. Members, here’s how you add a new slide to just your set: </a:t>
            </a:r>
          </a:p>
          <a:p>
            <a:br>
              <a:rPr lang="en-US" baseline="0" dirty="0">
                <a:cs typeface="Calibri"/>
              </a:rPr>
            </a:br>
            <a:endParaRPr lang="en-US" baseline="0" dirty="0">
              <a:cs typeface="Calibri"/>
            </a:endParaRPr>
          </a:p>
          <a:p>
            <a:pPr marL="0" indent="0">
              <a:buFont typeface="Arial" panose="020B0604020202020204" pitchFamily="34" charset="0"/>
              <a:buNone/>
            </a:pPr>
            <a:r>
              <a:rPr lang="en-US" dirty="0">
                <a:cs typeface="Calibri"/>
              </a:rPr>
              <a:t>Mark where you want to add the slide:</a:t>
            </a:r>
            <a:r>
              <a:rPr lang="en-US" baseline="0" dirty="0">
                <a:cs typeface="Calibri"/>
              </a:rPr>
              <a:t> Select </a:t>
            </a:r>
            <a:r>
              <a:rPr lang="en-US" dirty="0">
                <a:cs typeface="Calibri"/>
              </a:rPr>
              <a:t>an </a:t>
            </a:r>
            <a:r>
              <a:rPr lang="en-US" baseline="0" dirty="0">
                <a:cs typeface="Calibri"/>
              </a:rPr>
              <a:t>existing one in the Thumbnails pane, c</a:t>
            </a:r>
            <a:r>
              <a:rPr lang="en-US" dirty="0"/>
              <a:t>lick the New Slide button,</a:t>
            </a:r>
            <a:r>
              <a:rPr lang="en-US" baseline="0" dirty="0"/>
              <a:t> then </a:t>
            </a:r>
            <a:r>
              <a:rPr lang="en-US" dirty="0"/>
              <a:t>choose a layout.</a:t>
            </a:r>
            <a:r>
              <a:rPr lang="en-US" baseline="0" dirty="0"/>
              <a:t> </a:t>
            </a:r>
          </a:p>
          <a:p>
            <a:pPr marL="0" indent="0">
              <a:buFont typeface="Arial" panose="020B0604020202020204" pitchFamily="34" charset="0"/>
              <a:buNone/>
            </a:pPr>
            <a:br>
              <a:rPr lang="en-US" baseline="0" dirty="0">
                <a:cs typeface="Calibri"/>
              </a:rPr>
            </a:br>
            <a:endParaRPr lang="en-US" baseline="0" dirty="0">
              <a:cs typeface="Calibri"/>
            </a:endParaRPr>
          </a:p>
          <a:p>
            <a:pPr marL="0" indent="0">
              <a:buFont typeface="Arial" panose="020B0604020202020204" pitchFamily="34" charset="0"/>
              <a:buNone/>
            </a:pPr>
            <a:r>
              <a:rPr lang="en-US" baseline="0" dirty="0"/>
              <a:t>The new slide gets the same theme as the previous one you selected. </a:t>
            </a:r>
          </a:p>
          <a:p>
            <a:pPr marL="0" indent="0">
              <a:buFont typeface="Arial" panose="020B0604020202020204" pitchFamily="34" charset="0"/>
              <a:buNone/>
            </a:pPr>
            <a:br>
              <a:rPr lang="en-US" b="1" baseline="0" dirty="0">
                <a:cs typeface="Calibri"/>
              </a:rPr>
            </a:br>
            <a:endParaRPr lang="en-US" b="1" baseline="0" dirty="0">
              <a:cs typeface="Calibri"/>
            </a:endParaRPr>
          </a:p>
          <a:p>
            <a:pPr marL="0" indent="0">
              <a:buFont typeface="Arial" panose="020B0604020202020204" pitchFamily="34" charset="0"/>
              <a:buNone/>
            </a:pPr>
            <a:r>
              <a:rPr lang="en-US" b="1" baseline="0" dirty="0"/>
              <a:t>Careful! </a:t>
            </a:r>
            <a:r>
              <a:rPr lang="en-US" baseline="0" dirty="0"/>
              <a:t>Don’t annoy your fellow presenters by accidentally changing their themes. That can happen if you choose a theme Variant from the Design tab, which changes all of the slides in your presentation to that look</a:t>
            </a:r>
            <a:r>
              <a:rPr lang="en-US" baseline="0"/>
              <a:t>. </a:t>
            </a:r>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1</a:t>
            </a:fld>
            <a:endParaRPr lang="en-US"/>
          </a:p>
        </p:txBody>
      </p:sp>
    </p:spTree>
    <p:extLst>
      <p:ext uri="{BB962C8B-B14F-4D97-AF65-F5344CB8AC3E}">
        <p14:creationId xmlns:p14="http://schemas.microsoft.com/office/powerpoint/2010/main" val="2357382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15</a:t>
            </a:fld>
            <a:endParaRPr lang="en-US"/>
          </a:p>
        </p:txBody>
      </p:sp>
    </p:spTree>
    <p:extLst>
      <p:ext uri="{BB962C8B-B14F-4D97-AF65-F5344CB8AC3E}">
        <p14:creationId xmlns:p14="http://schemas.microsoft.com/office/powerpoint/2010/main" val="3631741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16</a:t>
            </a:fld>
            <a:endParaRPr lang="en-US"/>
          </a:p>
        </p:txBody>
      </p:sp>
    </p:spTree>
    <p:extLst>
      <p:ext uri="{BB962C8B-B14F-4D97-AF65-F5344CB8AC3E}">
        <p14:creationId xmlns:p14="http://schemas.microsoft.com/office/powerpoint/2010/main" val="692996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17</a:t>
            </a:fld>
            <a:endParaRPr lang="en-US"/>
          </a:p>
        </p:txBody>
      </p:sp>
    </p:spTree>
    <p:extLst>
      <p:ext uri="{BB962C8B-B14F-4D97-AF65-F5344CB8AC3E}">
        <p14:creationId xmlns:p14="http://schemas.microsoft.com/office/powerpoint/2010/main" val="1394589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18</a:t>
            </a:fld>
            <a:endParaRPr lang="en-US"/>
          </a:p>
        </p:txBody>
      </p:sp>
    </p:spTree>
    <p:extLst>
      <p:ext uri="{BB962C8B-B14F-4D97-AF65-F5344CB8AC3E}">
        <p14:creationId xmlns:p14="http://schemas.microsoft.com/office/powerpoint/2010/main" val="3858393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19</a:t>
            </a:fld>
            <a:endParaRPr lang="en-US"/>
          </a:p>
        </p:txBody>
      </p:sp>
    </p:spTree>
    <p:extLst>
      <p:ext uri="{BB962C8B-B14F-4D97-AF65-F5344CB8AC3E}">
        <p14:creationId xmlns:p14="http://schemas.microsoft.com/office/powerpoint/2010/main" val="3481348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20</a:t>
            </a:fld>
            <a:endParaRPr lang="en-US"/>
          </a:p>
        </p:txBody>
      </p:sp>
    </p:spTree>
    <p:extLst>
      <p:ext uri="{BB962C8B-B14F-4D97-AF65-F5344CB8AC3E}">
        <p14:creationId xmlns:p14="http://schemas.microsoft.com/office/powerpoint/2010/main" val="282977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a:p>
        </p:txBody>
      </p:sp>
    </p:spTree>
    <p:extLst>
      <p:ext uri="{BB962C8B-B14F-4D97-AF65-F5344CB8AC3E}">
        <p14:creationId xmlns:p14="http://schemas.microsoft.com/office/powerpoint/2010/main" val="2716190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a:p>
        </p:txBody>
      </p:sp>
    </p:spTree>
    <p:extLst>
      <p:ext uri="{BB962C8B-B14F-4D97-AF65-F5344CB8AC3E}">
        <p14:creationId xmlns:p14="http://schemas.microsoft.com/office/powerpoint/2010/main" val="1807281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a:p>
        </p:txBody>
      </p:sp>
    </p:spTree>
    <p:extLst>
      <p:ext uri="{BB962C8B-B14F-4D97-AF65-F5344CB8AC3E}">
        <p14:creationId xmlns:p14="http://schemas.microsoft.com/office/powerpoint/2010/main" val="313758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a:p>
        </p:txBody>
      </p:sp>
    </p:spTree>
    <p:extLst>
      <p:ext uri="{BB962C8B-B14F-4D97-AF65-F5344CB8AC3E}">
        <p14:creationId xmlns:p14="http://schemas.microsoft.com/office/powerpoint/2010/main" val="2595787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a:p>
        </p:txBody>
      </p:sp>
    </p:spTree>
    <p:extLst>
      <p:ext uri="{BB962C8B-B14F-4D97-AF65-F5344CB8AC3E}">
        <p14:creationId xmlns:p14="http://schemas.microsoft.com/office/powerpoint/2010/main" val="3274820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a:p>
        </p:txBody>
      </p:sp>
    </p:spTree>
    <p:extLst>
      <p:ext uri="{BB962C8B-B14F-4D97-AF65-F5344CB8AC3E}">
        <p14:creationId xmlns:p14="http://schemas.microsoft.com/office/powerpoint/2010/main" val="3996141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10</a:t>
            </a:fld>
            <a:endParaRPr lang="en-US"/>
          </a:p>
        </p:txBody>
      </p:sp>
    </p:spTree>
    <p:extLst>
      <p:ext uri="{BB962C8B-B14F-4D97-AF65-F5344CB8AC3E}">
        <p14:creationId xmlns:p14="http://schemas.microsoft.com/office/powerpoint/2010/main" val="3779113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t>11</a:t>
            </a:fld>
            <a:endParaRPr lang="en-US"/>
          </a:p>
        </p:txBody>
      </p:sp>
    </p:spTree>
    <p:extLst>
      <p:ext uri="{BB962C8B-B14F-4D97-AF65-F5344CB8AC3E}">
        <p14:creationId xmlns:p14="http://schemas.microsoft.com/office/powerpoint/2010/main" val="119802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6/8/2021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2859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1974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57217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6/8/2021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33618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278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118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336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58236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136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3738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196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771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6/8/2021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150134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1239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95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6/8/2021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722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898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380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08086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6864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049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647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76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3376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6/8/2021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427552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804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694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6/8/2021</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426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730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586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7193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3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103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7208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5286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4671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6/8/2021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2349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0404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8598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6153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290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2049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5103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6/8/2021</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56487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6/8/2021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9411188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6/8/2021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734685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6/8/2021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0844682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6/8/2021</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61516494"/>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67512" y="1944210"/>
            <a:ext cx="9228201" cy="4833890"/>
          </a:xfrm>
        </p:spPr>
        <p:txBody>
          <a:bodyPr>
            <a:noAutofit/>
          </a:bodyPr>
          <a:lstStyle/>
          <a:p>
            <a:pPr marR="0" algn="ctr" eaLnBrk="1" hangingPunct="1">
              <a:lnSpc>
                <a:spcPct val="120000"/>
              </a:lnSpc>
            </a:pP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Presented by</a:t>
            </a:r>
          </a:p>
          <a:p>
            <a:pPr marR="0" algn="ctr" eaLnBrk="1" hangingPunct="1">
              <a:lnSpc>
                <a:spcPct val="120000"/>
              </a:lnSpc>
            </a:pP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Mr. Rohit Shinde</a:t>
            </a:r>
          </a:p>
          <a:p>
            <a:pPr lvl="1" eaLnBrk="1" hangingPunct="1">
              <a:lnSpc>
                <a:spcPct val="120000"/>
              </a:lnSpc>
              <a:spcBef>
                <a:spcPct val="0"/>
              </a:spcBef>
              <a:buClr>
                <a:srgbClr val="4FCEFF"/>
              </a:buClr>
            </a:pP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Roll No. [TE-52]</a:t>
            </a:r>
          </a:p>
          <a:p>
            <a:pPr>
              <a:lnSpc>
                <a:spcPct val="120000"/>
              </a:lnSpc>
            </a:pP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Mr. Sahil Pawar</a:t>
            </a:r>
          </a:p>
          <a:p>
            <a:pPr lvl="1">
              <a:lnSpc>
                <a:spcPct val="120000"/>
              </a:lnSpc>
              <a:spcBef>
                <a:spcPct val="0"/>
              </a:spcBef>
              <a:buClr>
                <a:srgbClr val="4FCEFF"/>
              </a:buClr>
            </a:pP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Roll No. [TE-38]</a:t>
            </a:r>
          </a:p>
          <a:p>
            <a:pPr>
              <a:lnSpc>
                <a:spcPct val="120000"/>
              </a:lnSpc>
            </a:pP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Mr. Om Kadhekar</a:t>
            </a:r>
          </a:p>
          <a:p>
            <a:pPr lvl="1">
              <a:lnSpc>
                <a:spcPct val="120000"/>
              </a:lnSpc>
              <a:spcBef>
                <a:spcPct val="0"/>
              </a:spcBef>
              <a:buClr>
                <a:srgbClr val="4FCEFF"/>
              </a:buClr>
            </a:pP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Roll No. [TE-35]</a:t>
            </a:r>
          </a:p>
          <a:p>
            <a:pPr lvl="1" eaLnBrk="1" hangingPunct="1">
              <a:lnSpc>
                <a:spcPct val="120000"/>
              </a:lnSpc>
              <a:spcBef>
                <a:spcPct val="0"/>
              </a:spcBef>
              <a:buClr>
                <a:srgbClr val="4FCEFF"/>
              </a:buClr>
            </a:pPr>
            <a:endPar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R="0" algn="ctr" eaLnBrk="1" hangingPunct="1">
              <a:lnSpc>
                <a:spcPct val="120000"/>
              </a:lnSpc>
            </a:pP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Under the Guidance of,</a:t>
            </a:r>
          </a:p>
          <a:p>
            <a:pPr marR="0" algn="ctr" eaLnBrk="1" hangingPunct="1">
              <a:lnSpc>
                <a:spcPct val="90000"/>
              </a:lnSpc>
              <a:spcBef>
                <a:spcPct val="0"/>
              </a:spcBef>
            </a:pP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Prof. Rekha Kadam</a:t>
            </a:r>
          </a:p>
          <a:p>
            <a:pPr marR="0" algn="ctr">
              <a:lnSpc>
                <a:spcPct val="90000"/>
              </a:lnSpc>
            </a:pPr>
            <a:endPar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R="0" algn="ctr">
              <a:lnSpc>
                <a:spcPct val="90000"/>
              </a:lnSpc>
            </a:pP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Department of Electronics and Telecommunication Engineering </a:t>
            </a:r>
          </a:p>
          <a:p>
            <a:pPr marR="0" algn="ctr">
              <a:lnSpc>
                <a:spcPct val="90000"/>
              </a:lnSpc>
            </a:pP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Modern Education Society’s College of Engineering,Pune-01</a:t>
            </a:r>
          </a:p>
          <a:p>
            <a:pPr marR="0" algn="ctr"/>
            <a:r>
              <a:rPr lang="en-US" sz="1400" dirty="0">
                <a:solidFill>
                  <a:schemeClr val="tx1"/>
                </a:solidFill>
                <a:latin typeface="Cambria" panose="02040503050406030204" pitchFamily="18" charset="0"/>
                <a:ea typeface="Cambria" panose="02040503050406030204" pitchFamily="18" charset="0"/>
                <a:cs typeface="Calibri" panose="020F0502020204030204" pitchFamily="34" charset="0"/>
              </a:rPr>
              <a:t>                    Academic Year 2020-21</a:t>
            </a:r>
          </a:p>
          <a:p>
            <a:endParaRPr lang="en-US" sz="1400" dirty="0">
              <a:latin typeface="Cambria" panose="02040503050406030204" pitchFamily="18" charset="0"/>
              <a:ea typeface="Cambria" panose="02040503050406030204" pitchFamily="18" charset="0"/>
              <a:cs typeface="Calibri" panose="020F0502020204030204" pitchFamily="34" charset="0"/>
            </a:endParaRPr>
          </a:p>
        </p:txBody>
      </p:sp>
      <p:sp>
        <p:nvSpPr>
          <p:cNvPr id="5" name="Subtitle 2">
            <a:extLst>
              <a:ext uri="{FF2B5EF4-FFF2-40B4-BE49-F238E27FC236}">
                <a16:creationId xmlns:a16="http://schemas.microsoft.com/office/drawing/2014/main" id="{600535AE-0CA1-460C-9074-B300C73B5BF5}"/>
              </a:ext>
            </a:extLst>
          </p:cNvPr>
          <p:cNvSpPr txBox="1">
            <a:spLocks noGrp="1"/>
          </p:cNvSpPr>
          <p:nvPr>
            <p:ph type="ctrTitle"/>
          </p:nvPr>
        </p:nvSpPr>
        <p:spPr bwMode="auto">
          <a:xfrm>
            <a:off x="603250" y="213064"/>
            <a:ext cx="10782300" cy="1997476"/>
          </a:xfrm>
          <a:prstGeom prst="rect">
            <a:avLst/>
          </a:prstGeom>
          <a:noFill/>
          <a:ln w="9525">
            <a:noFill/>
            <a:miter lim="800000"/>
            <a:headEnd/>
            <a:tailEnd/>
          </a:ln>
        </p:spPr>
        <p:txBody>
          <a:bodyPr lIns="0" rIns="18288"/>
          <a:lstStyle/>
          <a:p>
            <a:pPr marR="0">
              <a:lnSpc>
                <a:spcPct val="90000"/>
              </a:lnSpc>
            </a:pPr>
            <a:r>
              <a:rPr lang="en-US" sz="4400" dirty="0">
                <a:solidFill>
                  <a:schemeClr val="tx1"/>
                </a:solidFill>
              </a:rPr>
              <a:t>A Seminar On</a:t>
            </a:r>
            <a:br>
              <a:rPr lang="en-US" sz="4400" dirty="0">
                <a:solidFill>
                  <a:schemeClr val="tx1"/>
                </a:solidFill>
              </a:rPr>
            </a:br>
            <a:r>
              <a:rPr lang="en-US" sz="4400" b="1" dirty="0">
                <a:solidFill>
                  <a:schemeClr val="tx1"/>
                </a:solidFill>
                <a:effectLst>
                  <a:outerShdw blurRad="38100" dist="38100" dir="2700000" algn="tl">
                    <a:srgbClr val="000000">
                      <a:alpha val="43137"/>
                    </a:srgbClr>
                  </a:outerShdw>
                </a:effectLst>
                <a:latin typeface="Cambria" pitchFamily="18" charset="0"/>
                <a:cs typeface="Times New Roman" pitchFamily="18" charset="0"/>
              </a:rPr>
              <a:t>“Vehicle Dipper Automatic Controller”</a:t>
            </a:r>
            <a:br>
              <a:rPr lang="en-US" sz="4400" b="1" dirty="0">
                <a:solidFill>
                  <a:schemeClr val="tx1"/>
                </a:solidFill>
                <a:effectLst>
                  <a:outerShdw blurRad="38100" dist="38100" dir="2700000" algn="tl">
                    <a:srgbClr val="000000">
                      <a:alpha val="43137"/>
                    </a:srgbClr>
                  </a:outerShdw>
                </a:effectLst>
              </a:rPr>
            </a:br>
            <a:endParaRPr lang="en-IN" sz="4400"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726614AF-7A99-4FBD-9210-B08C0B81044B}"/>
              </a:ext>
            </a:extLst>
          </p:cNvPr>
          <p:cNvPicPr>
            <a:picLocks noChangeAspect="1"/>
          </p:cNvPicPr>
          <p:nvPr/>
        </p:nvPicPr>
        <p:blipFill>
          <a:blip r:embed="rId3"/>
          <a:stretch>
            <a:fillRect/>
          </a:stretch>
        </p:blipFill>
        <p:spPr>
          <a:xfrm>
            <a:off x="9959975" y="135661"/>
            <a:ext cx="2051512" cy="1997475"/>
          </a:xfrm>
          <a:prstGeom prst="rect">
            <a:avLst/>
          </a:prstGeom>
        </p:spPr>
      </p:pic>
    </p:spTree>
    <p:extLst>
      <p:ext uri="{BB962C8B-B14F-4D97-AF65-F5344CB8AC3E}">
        <p14:creationId xmlns:p14="http://schemas.microsoft.com/office/powerpoint/2010/main" val="34188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64023"/>
            <a:ext cx="10772775" cy="164073"/>
          </a:xfrm>
        </p:spPr>
        <p:txBody>
          <a:bodyPr>
            <a:normAutofit fontScale="90000"/>
          </a:bodyPr>
          <a:lstStyle/>
          <a:p>
            <a:r>
              <a:rPr lang="en-US" b="1" dirty="0">
                <a:effectLst>
                  <a:outerShdw blurRad="38100" dist="38100" dir="2700000" algn="tl">
                    <a:srgbClr val="000000">
                      <a:alpha val="43137"/>
                    </a:srgbClr>
                  </a:outerShdw>
                </a:effectLst>
                <a:latin typeface="Algerian" panose="04020705040A02060702" pitchFamily="82" charset="0"/>
              </a:rPr>
              <a:t>Circuit Diagram:</a:t>
            </a:r>
          </a:p>
        </p:txBody>
      </p:sp>
      <p:sp>
        <p:nvSpPr>
          <p:cNvPr id="6" name="Text Placeholder 5"/>
          <p:cNvSpPr>
            <a:spLocks noGrp="1"/>
          </p:cNvSpPr>
          <p:nvPr>
            <p:ph type="body" idx="1"/>
          </p:nvPr>
        </p:nvSpPr>
        <p:spPr/>
        <p:txBody>
          <a:bodyPr/>
          <a:lstStyle/>
          <a:p>
            <a:r>
              <a:rPr lang="en-US" dirty="0"/>
              <a:t>	</a:t>
            </a:r>
          </a:p>
        </p:txBody>
      </p:sp>
      <p:sp>
        <p:nvSpPr>
          <p:cNvPr id="7" name="Content Placeholder 6"/>
          <p:cNvSpPr>
            <a:spLocks noGrp="1"/>
          </p:cNvSpPr>
          <p:nvPr>
            <p:ph sz="half" idx="2"/>
          </p:nvPr>
        </p:nvSpPr>
        <p:spPr>
          <a:xfrm>
            <a:off x="676656" y="2040467"/>
            <a:ext cx="11228299" cy="4502376"/>
          </a:xfrm>
        </p:spPr>
        <p:txBody>
          <a:bodyPr/>
          <a:lstStyle/>
          <a:p>
            <a:pPr>
              <a:buFont typeface="Wingdings" panose="05000000000000000000" pitchFamily="2" charset="2"/>
              <a:buChar char="Ø"/>
            </a:pPr>
            <a:r>
              <a:rPr lang="en-US" dirty="0"/>
              <a:t>:</a:t>
            </a:r>
          </a:p>
        </p:txBody>
      </p:sp>
      <p:sp>
        <p:nvSpPr>
          <p:cNvPr id="9" name="Content Placeholder 8"/>
          <p:cNvSpPr>
            <a:spLocks noGrp="1"/>
          </p:cNvSpPr>
          <p:nvPr>
            <p:ph sz="quarter" idx="4"/>
          </p:nvPr>
        </p:nvSpPr>
        <p:spPr/>
        <p:txBody>
          <a:bodyPr/>
          <a:lstStyle/>
          <a:p>
            <a:pPr marL="0" indent="0">
              <a:buNone/>
            </a:pPr>
            <a:endParaRPr lang="en-US" dirty="0"/>
          </a:p>
          <a:p>
            <a:endParaRPr lang="en-US" dirty="0"/>
          </a:p>
        </p:txBody>
      </p:sp>
      <p:pic>
        <p:nvPicPr>
          <p:cNvPr id="10" name="Content Placeholder 3">
            <a:extLst>
              <a:ext uri="{FF2B5EF4-FFF2-40B4-BE49-F238E27FC236}">
                <a16:creationId xmlns:a16="http://schemas.microsoft.com/office/drawing/2014/main" id="{48D5D235-1DA9-4F15-BEE3-3871B4167517}"/>
              </a:ext>
            </a:extLst>
          </p:cNvPr>
          <p:cNvPicPr>
            <a:picLocks/>
          </p:cNvPicPr>
          <p:nvPr/>
        </p:nvPicPr>
        <p:blipFill>
          <a:blip r:embed="rId3"/>
          <a:srcRect/>
          <a:stretch>
            <a:fillRect/>
          </a:stretch>
        </p:blipFill>
        <p:spPr bwMode="auto">
          <a:xfrm>
            <a:off x="1189609" y="915488"/>
            <a:ext cx="9712170" cy="5849297"/>
          </a:xfrm>
          <a:prstGeom prst="rect">
            <a:avLst/>
          </a:prstGeom>
          <a:noFill/>
          <a:ln w="9525">
            <a:noFill/>
            <a:miter lim="800000"/>
            <a:headEnd/>
            <a:tailEnd/>
          </a:ln>
        </p:spPr>
      </p:pic>
    </p:spTree>
    <p:extLst>
      <p:ext uri="{BB962C8B-B14F-4D97-AF65-F5344CB8AC3E}">
        <p14:creationId xmlns:p14="http://schemas.microsoft.com/office/powerpoint/2010/main" val="1991323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87" y="464023"/>
            <a:ext cx="10772775" cy="1658198"/>
          </a:xfrm>
        </p:spPr>
        <p:txBody>
          <a:bodyPr>
            <a:normAutofit fontScale="90000"/>
          </a:bodyPr>
          <a:lstStyle/>
          <a:p>
            <a:r>
              <a:rPr lang="en-US" b="1" dirty="0">
                <a:effectLst>
                  <a:outerShdw blurRad="38100" dist="38100" dir="2700000" algn="tl">
                    <a:srgbClr val="000000">
                      <a:alpha val="43137"/>
                    </a:srgbClr>
                  </a:outerShdw>
                </a:effectLst>
                <a:latin typeface="Algerian" panose="04020705040A02060702" pitchFamily="82" charset="0"/>
              </a:rPr>
              <a:t>Electronic hardware/software components</a:t>
            </a:r>
            <a:br>
              <a:rPr lang="en-US" b="1" dirty="0">
                <a:effectLst>
                  <a:outerShdw blurRad="38100" dist="38100" dir="2700000" algn="tl">
                    <a:srgbClr val="000000">
                      <a:alpha val="43137"/>
                    </a:srgbClr>
                  </a:outerShdw>
                </a:effectLst>
                <a:latin typeface="Algerian" panose="04020705040A02060702" pitchFamily="82" charset="0"/>
              </a:rPr>
            </a:br>
            <a:endParaRPr lang="en-US" b="1" dirty="0">
              <a:effectLst>
                <a:outerShdw blurRad="38100" dist="38100" dir="2700000" algn="tl">
                  <a:srgbClr val="000000">
                    <a:alpha val="43137"/>
                  </a:srgbClr>
                </a:outerShdw>
              </a:effectLst>
              <a:latin typeface="Algerian" panose="04020705040A02060702" pitchFamily="82" charset="0"/>
            </a:endParaRPr>
          </a:p>
        </p:txBody>
      </p:sp>
      <p:sp>
        <p:nvSpPr>
          <p:cNvPr id="5" name="Content Placeholder 4">
            <a:extLst>
              <a:ext uri="{FF2B5EF4-FFF2-40B4-BE49-F238E27FC236}">
                <a16:creationId xmlns:a16="http://schemas.microsoft.com/office/drawing/2014/main" id="{E8B50435-BDD8-4ECD-88B1-F791706DF7EB}"/>
              </a:ext>
            </a:extLst>
          </p:cNvPr>
          <p:cNvSpPr>
            <a:spLocks noGrp="1"/>
          </p:cNvSpPr>
          <p:nvPr>
            <p:ph idx="1"/>
          </p:nvPr>
        </p:nvSpPr>
        <p:spPr/>
        <p:txBody>
          <a:bodyPr/>
          <a:lstStyle/>
          <a:p>
            <a:pPr marL="0" lvl="0" indent="0">
              <a:buNone/>
            </a:pPr>
            <a:endParaRPr lang="en-US" sz="1800" dirty="0"/>
          </a:p>
          <a:p>
            <a:pPr lvl="0">
              <a:buFont typeface="Wingdings" panose="05000000000000000000" pitchFamily="2" charset="2"/>
              <a:buChar char="Ø"/>
            </a:pPr>
            <a:r>
              <a:rPr lang="en-US" sz="1800" dirty="0"/>
              <a:t> Atmega 16</a:t>
            </a:r>
          </a:p>
          <a:p>
            <a:pPr lvl="0">
              <a:buFont typeface="Wingdings" panose="05000000000000000000" pitchFamily="2" charset="2"/>
              <a:buChar char="Ø"/>
            </a:pPr>
            <a:r>
              <a:rPr lang="en-US" sz="1800" dirty="0"/>
              <a:t>LDR sensor</a:t>
            </a:r>
          </a:p>
          <a:p>
            <a:pPr lvl="0">
              <a:buFont typeface="Wingdings" panose="05000000000000000000" pitchFamily="2" charset="2"/>
              <a:buChar char="Ø"/>
            </a:pPr>
            <a:r>
              <a:rPr lang="en-US" sz="1800" dirty="0"/>
              <a:t>Relay</a:t>
            </a:r>
          </a:p>
          <a:p>
            <a:pPr lvl="0">
              <a:buFont typeface="Wingdings" panose="05000000000000000000" pitchFamily="2" charset="2"/>
              <a:buChar char="Ø"/>
            </a:pPr>
            <a:r>
              <a:rPr lang="en-US" sz="1800" dirty="0"/>
              <a:t> Power Supply</a:t>
            </a:r>
          </a:p>
          <a:p>
            <a:pPr lvl="0">
              <a:buFont typeface="Wingdings" panose="05000000000000000000" pitchFamily="2" charset="2"/>
              <a:buChar char="Ø"/>
            </a:pPr>
            <a:endParaRPr lang="en-US" sz="1800" dirty="0"/>
          </a:p>
          <a:p>
            <a:pPr>
              <a:lnSpc>
                <a:spcPct val="150000"/>
              </a:lnSpc>
              <a:spcBef>
                <a:spcPts val="0"/>
              </a:spcBef>
              <a:buFont typeface="Wingdings" panose="05000000000000000000" pitchFamily="2" charset="2"/>
              <a:buChar char="Ø"/>
            </a:pPr>
            <a:r>
              <a:rPr lang="en-IN" sz="1800" dirty="0">
                <a:effectLst/>
                <a:ea typeface="SimSun" panose="02010600030101010101" pitchFamily="2" charset="-122"/>
                <a:cs typeface="Times New Roman" panose="02020603050405020304" pitchFamily="18" charset="0"/>
              </a:rPr>
              <a:t>DIPTRACE</a:t>
            </a:r>
          </a:p>
          <a:p>
            <a:pPr marR="0" lvl="0">
              <a:lnSpc>
                <a:spcPct val="150000"/>
              </a:lnSpc>
              <a:spcBef>
                <a:spcPts val="0"/>
              </a:spcBef>
              <a:spcAft>
                <a:spcPts val="0"/>
              </a:spcAft>
              <a:buFont typeface="Wingdings" panose="05000000000000000000" pitchFamily="2" charset="2"/>
              <a:buChar char="Ø"/>
            </a:pPr>
            <a:r>
              <a:rPr lang="en-IN" sz="1800" dirty="0">
                <a:effectLst/>
                <a:ea typeface="SimSun" panose="02010600030101010101" pitchFamily="2" charset="-122"/>
                <a:cs typeface="Times New Roman" panose="02020603050405020304" pitchFamily="18" charset="0"/>
              </a:rPr>
              <a:t>ISP PROG</a:t>
            </a:r>
          </a:p>
          <a:p>
            <a:pPr marR="0" lvl="0">
              <a:lnSpc>
                <a:spcPct val="150000"/>
              </a:lnSpc>
              <a:spcBef>
                <a:spcPts val="0"/>
              </a:spcBef>
              <a:spcAft>
                <a:spcPts val="0"/>
              </a:spcAft>
              <a:buFont typeface="Wingdings" panose="05000000000000000000" pitchFamily="2" charset="2"/>
              <a:buChar char="Ø"/>
            </a:pPr>
            <a:r>
              <a:rPr lang="en-IN" sz="1800" dirty="0">
                <a:effectLst/>
                <a:ea typeface="SimSun" panose="02010600030101010101" pitchFamily="2" charset="-122"/>
                <a:cs typeface="Times New Roman" panose="02020603050405020304" pitchFamily="18" charset="0"/>
              </a:rPr>
              <a:t>AVR STUDIO</a:t>
            </a:r>
          </a:p>
          <a:p>
            <a:pPr lvl="0">
              <a:buFont typeface="Wingdings" panose="05000000000000000000" pitchFamily="2" charset="2"/>
              <a:buChar char="Ø"/>
            </a:pPr>
            <a:endParaRPr lang="en-US" dirty="0"/>
          </a:p>
        </p:txBody>
      </p:sp>
    </p:spTree>
    <p:extLst>
      <p:ext uri="{BB962C8B-B14F-4D97-AF65-F5344CB8AC3E}">
        <p14:creationId xmlns:p14="http://schemas.microsoft.com/office/powerpoint/2010/main" val="3687265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8387-726C-4EEC-8A53-EC33E2AFF879}"/>
              </a:ext>
            </a:extLst>
          </p:cNvPr>
          <p:cNvSpPr>
            <a:spLocks noGrp="1"/>
          </p:cNvSpPr>
          <p:nvPr>
            <p:ph type="title"/>
          </p:nvPr>
        </p:nvSpPr>
        <p:spPr>
          <a:xfrm>
            <a:off x="181736" y="284735"/>
            <a:ext cx="10772775" cy="1136342"/>
          </a:xfrm>
        </p:spPr>
        <p:txBody>
          <a:bodyPr>
            <a:normAutofit fontScale="90000"/>
          </a:bodyPr>
          <a:lstStyle/>
          <a:p>
            <a:r>
              <a:rPr lang="en-US" b="1" dirty="0">
                <a:effectLst>
                  <a:outerShdw blurRad="38100" dist="38100" dir="2700000" algn="tl">
                    <a:srgbClr val="000000">
                      <a:alpha val="43137"/>
                    </a:srgbClr>
                  </a:outerShdw>
                </a:effectLst>
                <a:latin typeface="Algerian" panose="04020705040A02060702" pitchFamily="82" charset="0"/>
              </a:rPr>
              <a:t>Specifications</a:t>
            </a:r>
            <a:br>
              <a:rPr lang="en-US" b="1" dirty="0">
                <a:effectLst>
                  <a:outerShdw blurRad="38100" dist="38100" dir="2700000" algn="tl">
                    <a:srgbClr val="000000">
                      <a:alpha val="43137"/>
                    </a:srgbClr>
                  </a:outerShdw>
                </a:effectLst>
                <a:latin typeface="Algerian" panose="04020705040A02060702" pitchFamily="82" charset="0"/>
              </a:rPr>
            </a:br>
            <a:endParaRPr lang="en-IN" b="1" dirty="0">
              <a:effectLst>
                <a:outerShdw blurRad="38100" dist="38100" dir="2700000" algn="tl">
                  <a:srgbClr val="000000">
                    <a:alpha val="43137"/>
                  </a:srgbClr>
                </a:outerShdw>
              </a:effectLst>
              <a:latin typeface="Algerian" panose="04020705040A02060702" pitchFamily="82" charset="0"/>
            </a:endParaRPr>
          </a:p>
        </p:txBody>
      </p:sp>
      <p:sp>
        <p:nvSpPr>
          <p:cNvPr id="4" name="Rectangle 2">
            <a:extLst>
              <a:ext uri="{FF2B5EF4-FFF2-40B4-BE49-F238E27FC236}">
                <a16:creationId xmlns:a16="http://schemas.microsoft.com/office/drawing/2014/main" id="{B20C35EB-73E8-4FCA-A58C-4B8778530FDD}"/>
              </a:ext>
            </a:extLst>
          </p:cNvPr>
          <p:cNvSpPr>
            <a:spLocks noChangeArrowheads="1"/>
          </p:cNvSpPr>
          <p:nvPr/>
        </p:nvSpPr>
        <p:spPr bwMode="auto">
          <a:xfrm>
            <a:off x="5326601" y="1642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B0F00B1E-2F38-4AFB-B8A3-60BF8F1194C3}"/>
              </a:ext>
            </a:extLst>
          </p:cNvPr>
          <p:cNvSpPr txBox="1"/>
          <p:nvPr/>
        </p:nvSpPr>
        <p:spPr>
          <a:xfrm>
            <a:off x="273176" y="1757777"/>
            <a:ext cx="11833480" cy="4247317"/>
          </a:xfrm>
          <a:prstGeom prst="rect">
            <a:avLst/>
          </a:prstGeom>
          <a:noFill/>
        </p:spPr>
        <p:txBody>
          <a:bodyPr wrap="square" rtlCol="0">
            <a:spAutoFit/>
          </a:bodyPr>
          <a:lstStyle/>
          <a:p>
            <a:pPr marL="285750" marR="0" lvl="0" indent="-285750" algn="just">
              <a:lnSpc>
                <a:spcPct val="200000"/>
              </a:lnSpc>
              <a:spcBef>
                <a:spcPts val="0"/>
              </a:spcBef>
              <a:spcAft>
                <a:spcPts val="0"/>
              </a:spcAft>
              <a:buFont typeface="Wingdings" panose="05000000000000000000" pitchFamily="2" charset="2"/>
              <a:buChar char="Ø"/>
            </a:pPr>
            <a:r>
              <a:rPr lang="en-US" sz="1800" dirty="0">
                <a:effectLst/>
                <a:ea typeface="SimSun" panose="02010600030101010101" pitchFamily="2" charset="-122"/>
              </a:rPr>
              <a:t>The bridge rectifier and capacitor I/p filter produce an unregulated DC voltage which is applied at the I/P of 7805.</a:t>
            </a:r>
            <a:endParaRPr lang="en-IN" sz="1800" dirty="0">
              <a:effectLst/>
              <a:ea typeface="SimSun" panose="02010600030101010101" pitchFamily="2" charset="-122"/>
            </a:endParaRPr>
          </a:p>
          <a:p>
            <a:pPr marL="285750" marR="0" lvl="0" indent="-285750" algn="just">
              <a:lnSpc>
                <a:spcPct val="200000"/>
              </a:lnSpc>
              <a:spcBef>
                <a:spcPts val="0"/>
              </a:spcBef>
              <a:spcAft>
                <a:spcPts val="0"/>
              </a:spcAft>
              <a:buFont typeface="Wingdings" panose="05000000000000000000" pitchFamily="2" charset="2"/>
              <a:buChar char="Ø"/>
            </a:pPr>
            <a:r>
              <a:rPr lang="en-US" sz="1800" dirty="0">
                <a:effectLst/>
                <a:ea typeface="SimSun" panose="02010600030101010101" pitchFamily="2" charset="-122"/>
              </a:rPr>
              <a:t>The minimum dropout voltage is 2v for IC 7805, the voltage applied at the input terminal should be at least 7 volts .</a:t>
            </a:r>
            <a:endParaRPr lang="en-IN" sz="1800" dirty="0">
              <a:effectLst/>
              <a:ea typeface="SimSun" panose="02010600030101010101" pitchFamily="2" charset="-122"/>
            </a:endParaRPr>
          </a:p>
          <a:p>
            <a:pPr marL="285750" marR="0" lvl="0" indent="-285750" algn="just">
              <a:lnSpc>
                <a:spcPct val="200000"/>
              </a:lnSpc>
              <a:spcBef>
                <a:spcPts val="0"/>
              </a:spcBef>
              <a:spcAft>
                <a:spcPts val="0"/>
              </a:spcAft>
              <a:buFont typeface="Wingdings" panose="05000000000000000000" pitchFamily="2" charset="2"/>
              <a:buChar char="Ø"/>
            </a:pPr>
            <a:r>
              <a:rPr lang="en-US" sz="1800" dirty="0">
                <a:effectLst/>
                <a:ea typeface="SimSun" panose="02010600030101010101" pitchFamily="2" charset="-122"/>
              </a:rPr>
              <a:t>C1 (1000 µf / 65v)is the filter capacitor .</a:t>
            </a:r>
            <a:endParaRPr lang="en-IN" sz="1800" dirty="0">
              <a:effectLst/>
              <a:ea typeface="SimSun" panose="02010600030101010101" pitchFamily="2" charset="-122"/>
            </a:endParaRPr>
          </a:p>
          <a:p>
            <a:pPr marL="285750" marR="0" lvl="0" indent="-285750" algn="just">
              <a:lnSpc>
                <a:spcPct val="200000"/>
              </a:lnSpc>
              <a:spcBef>
                <a:spcPts val="0"/>
              </a:spcBef>
              <a:spcAft>
                <a:spcPts val="0"/>
              </a:spcAft>
              <a:buFont typeface="Wingdings" panose="05000000000000000000" pitchFamily="2" charset="2"/>
              <a:buChar char="Ø"/>
            </a:pPr>
            <a:r>
              <a:rPr lang="en-US" sz="1800" dirty="0">
                <a:effectLst/>
                <a:ea typeface="SimSun" panose="02010600030101010101" pitchFamily="2" charset="-122"/>
              </a:rPr>
              <a:t>C2,C4 (0.1uF ceramic),C3 (220uF/25V electrolyte capacitor) is to be connected across the regulator to improve the transient response of the regulator.</a:t>
            </a:r>
            <a:endParaRPr lang="en-IN" sz="1800" dirty="0">
              <a:effectLst/>
              <a:ea typeface="SimSun" panose="02010600030101010101" pitchFamily="2" charset="-122"/>
            </a:endParaRPr>
          </a:p>
          <a:p>
            <a:pPr marL="285750" marR="0" lvl="0" indent="-285750" algn="just">
              <a:lnSpc>
                <a:spcPct val="200000"/>
              </a:lnSpc>
              <a:spcBef>
                <a:spcPts val="0"/>
              </a:spcBef>
              <a:spcAft>
                <a:spcPts val="0"/>
              </a:spcAft>
              <a:buFont typeface="Wingdings" panose="05000000000000000000" pitchFamily="2" charset="2"/>
              <a:buChar char="Ø"/>
            </a:pPr>
            <a:r>
              <a:rPr lang="en-US" sz="1800" dirty="0">
                <a:effectLst/>
                <a:ea typeface="SimSun" panose="02010600030101010101" pitchFamily="2" charset="-122"/>
              </a:rPr>
              <a:t>Assuming the drop out voltage to be 2 volts, the minimum DV voltage across the capacitor C1 should be equal to 7volts (at least).</a:t>
            </a:r>
            <a:endParaRPr lang="en-IN" sz="1800" dirty="0">
              <a:effectLst/>
              <a:ea typeface="SimSun" panose="02010600030101010101" pitchFamily="2" charset="-122"/>
            </a:endParaRPr>
          </a:p>
          <a:p>
            <a:endParaRPr lang="en-IN" dirty="0"/>
          </a:p>
        </p:txBody>
      </p:sp>
      <p:sp>
        <p:nvSpPr>
          <p:cNvPr id="8" name="TextBox 7">
            <a:extLst>
              <a:ext uri="{FF2B5EF4-FFF2-40B4-BE49-F238E27FC236}">
                <a16:creationId xmlns:a16="http://schemas.microsoft.com/office/drawing/2014/main" id="{63A0FE05-30B7-49E4-B05C-43DC401D1E8B}"/>
              </a:ext>
            </a:extLst>
          </p:cNvPr>
          <p:cNvSpPr txBox="1"/>
          <p:nvPr/>
        </p:nvSpPr>
        <p:spPr>
          <a:xfrm>
            <a:off x="621792" y="1212084"/>
            <a:ext cx="3758184" cy="677108"/>
          </a:xfrm>
          <a:prstGeom prst="rect">
            <a:avLst/>
          </a:prstGeom>
          <a:noFill/>
        </p:spPr>
        <p:txBody>
          <a:bodyPr wrap="square" rtlCol="0">
            <a:spAutoFit/>
          </a:bodyPr>
          <a:lstStyle/>
          <a:p>
            <a:r>
              <a:rPr lang="en-US" sz="2000" dirty="0">
                <a:solidFill>
                  <a:srgbClr val="FF0000"/>
                </a:solidFill>
                <a:effectLst/>
                <a:latin typeface="Segoe UI Black" panose="020B0A02040204020203" pitchFamily="34" charset="0"/>
                <a:ea typeface="Segoe UI Black" panose="020B0A02040204020203" pitchFamily="34" charset="0"/>
              </a:rPr>
              <a:t>Power Supply</a:t>
            </a:r>
            <a:endParaRPr lang="en-US" sz="1800" dirty="0">
              <a:solidFill>
                <a:srgbClr val="FF0000"/>
              </a:solidFill>
              <a:effectLst/>
              <a:latin typeface="Segoe UI Black" panose="020B0A02040204020203" pitchFamily="34" charset="0"/>
              <a:ea typeface="Segoe UI Black" panose="020B0A02040204020203" pitchFamily="34" charset="0"/>
            </a:endParaRPr>
          </a:p>
          <a:p>
            <a:endParaRPr lang="en-IN" dirty="0"/>
          </a:p>
        </p:txBody>
      </p:sp>
    </p:spTree>
    <p:extLst>
      <p:ext uri="{BB962C8B-B14F-4D97-AF65-F5344CB8AC3E}">
        <p14:creationId xmlns:p14="http://schemas.microsoft.com/office/powerpoint/2010/main" val="308546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C4C8E-C26B-40AF-88BE-95C3864DB654}"/>
              </a:ext>
            </a:extLst>
          </p:cNvPr>
          <p:cNvSpPr>
            <a:spLocks noGrp="1"/>
          </p:cNvSpPr>
          <p:nvPr>
            <p:ph idx="1"/>
          </p:nvPr>
        </p:nvSpPr>
        <p:spPr>
          <a:xfrm>
            <a:off x="719137" y="914401"/>
            <a:ext cx="10753725" cy="5672830"/>
          </a:xfrm>
        </p:spPr>
        <p:txBody>
          <a:bodyPr>
            <a:normAutofit lnSpcReduction="10000"/>
          </a:bodyPr>
          <a:lstStyle/>
          <a:p>
            <a:r>
              <a:rPr lang="en-US" sz="2000" dirty="0">
                <a:solidFill>
                  <a:srgbClr val="FF0000"/>
                </a:solidFill>
                <a:latin typeface="Segoe UI Black" panose="020B0A02040204020203" pitchFamily="34" charset="0"/>
                <a:ea typeface="Segoe UI Black" panose="020B0A02040204020203" pitchFamily="34" charset="0"/>
              </a:rPr>
              <a:t>Current Consumption</a:t>
            </a:r>
            <a:r>
              <a:rPr lang="en-US" sz="1800" dirty="0">
                <a:solidFill>
                  <a:srgbClr val="FF0000"/>
                </a:solidFill>
                <a:latin typeface="Segoe UI Black" panose="020B0A02040204020203" pitchFamily="34" charset="0"/>
                <a:ea typeface="Segoe UI Black" panose="020B0A02040204020203" pitchFamily="34" charset="0"/>
              </a:rPr>
              <a:t>:</a:t>
            </a:r>
          </a:p>
          <a:p>
            <a:endParaRPr lang="en-US" sz="1800" dirty="0">
              <a:solidFill>
                <a:srgbClr val="FF0000"/>
              </a:solidFill>
              <a:latin typeface="Times New Roman" panose="02020603050405020304" pitchFamily="18" charset="0"/>
              <a:ea typeface="SimSun" panose="02010600030101010101" pitchFamily="2" charset="-122"/>
            </a:endParaRPr>
          </a:p>
          <a:p>
            <a:endParaRPr lang="en-US" sz="1800" dirty="0">
              <a:solidFill>
                <a:srgbClr val="FF0000"/>
              </a:solidFill>
              <a:latin typeface="Times New Roman" panose="02020603050405020304" pitchFamily="18" charset="0"/>
              <a:ea typeface="SimSun" panose="02010600030101010101" pitchFamily="2" charset="-122"/>
            </a:endParaRPr>
          </a:p>
          <a:p>
            <a:endParaRPr lang="en-US" sz="1800" dirty="0">
              <a:solidFill>
                <a:srgbClr val="FF0000"/>
              </a:solidFill>
              <a:latin typeface="Times New Roman" panose="02020603050405020304" pitchFamily="18" charset="0"/>
              <a:ea typeface="SimSun" panose="02010600030101010101" pitchFamily="2" charset="-122"/>
            </a:endParaRPr>
          </a:p>
          <a:p>
            <a:endParaRPr lang="en-US" sz="1800" dirty="0">
              <a:solidFill>
                <a:srgbClr val="FF0000"/>
              </a:solidFill>
              <a:latin typeface="Times New Roman" panose="02020603050405020304" pitchFamily="18" charset="0"/>
              <a:ea typeface="SimSun" panose="02010600030101010101" pitchFamily="2" charset="-122"/>
            </a:endParaRPr>
          </a:p>
          <a:p>
            <a:pPr marR="0" lvl="0" algn="just">
              <a:lnSpc>
                <a:spcPct val="200000"/>
              </a:lnSpc>
              <a:spcBef>
                <a:spcPts val="0"/>
              </a:spcBef>
              <a:spcAft>
                <a:spcPts val="0"/>
              </a:spcAft>
              <a:buFont typeface="Wingdings" panose="05000000000000000000" pitchFamily="2" charset="2"/>
              <a:buChar char="Ø"/>
            </a:pPr>
            <a:r>
              <a:rPr lang="en-IN" sz="1800" dirty="0">
                <a:solidFill>
                  <a:srgbClr val="000000"/>
                </a:solidFill>
                <a:effectLst/>
                <a:ea typeface="SimSun" panose="02010600030101010101" pitchFamily="2" charset="-122"/>
                <a:cs typeface="Calibri Light" panose="020F0302020204030204" pitchFamily="34" charset="0"/>
              </a:rPr>
              <a:t>LCD has 2 Power Sources</a:t>
            </a:r>
            <a:endParaRPr lang="en-IN" sz="1800" dirty="0">
              <a:effectLst/>
              <a:ea typeface="SimSun" panose="02010600030101010101" pitchFamily="2" charset="-122"/>
              <a:cs typeface="Calibri Light" panose="020F0302020204030204" pitchFamily="34" charset="0"/>
            </a:endParaRPr>
          </a:p>
          <a:p>
            <a:pPr marR="0" lvl="0" algn="just">
              <a:lnSpc>
                <a:spcPct val="200000"/>
              </a:lnSpc>
              <a:spcBef>
                <a:spcPts val="0"/>
              </a:spcBef>
              <a:spcAft>
                <a:spcPts val="0"/>
              </a:spcAft>
              <a:buFont typeface="Wingdings" panose="05000000000000000000" pitchFamily="2" charset="2"/>
              <a:buChar char="Ø"/>
            </a:pPr>
            <a:r>
              <a:rPr lang="en-IN" sz="1800" dirty="0">
                <a:solidFill>
                  <a:srgbClr val="000000"/>
                </a:solidFill>
                <a:effectLst/>
                <a:ea typeface="SimSun" panose="02010600030101010101" pitchFamily="2" charset="-122"/>
                <a:cs typeface="Calibri Light" panose="020F0302020204030204" pitchFamily="34" charset="0"/>
              </a:rPr>
              <a:t>1</a:t>
            </a:r>
            <a:r>
              <a:rPr lang="en-IN" sz="1800" baseline="30000" dirty="0">
                <a:solidFill>
                  <a:srgbClr val="000000"/>
                </a:solidFill>
                <a:effectLst/>
                <a:ea typeface="SimSun" panose="02010600030101010101" pitchFamily="2" charset="-122"/>
                <a:cs typeface="Calibri Light" panose="020F0302020204030204" pitchFamily="34" charset="0"/>
              </a:rPr>
              <a:t>.</a:t>
            </a:r>
            <a:r>
              <a:rPr lang="en-IN" sz="1800" dirty="0">
                <a:solidFill>
                  <a:srgbClr val="000000"/>
                </a:solidFill>
                <a:effectLst/>
                <a:ea typeface="SimSun" panose="02010600030101010101" pitchFamily="2" charset="-122"/>
                <a:cs typeface="Calibri Light" panose="020F0302020204030204" pitchFamily="34" charset="0"/>
              </a:rPr>
              <a:t> VCC and GND are at 1 and 2 NO. Pins of LCD. Used to drive the LCD 3mA current consumption.</a:t>
            </a:r>
            <a:endParaRPr lang="en-IN" sz="1800" dirty="0">
              <a:effectLst/>
              <a:ea typeface="SimSun" panose="02010600030101010101" pitchFamily="2" charset="-122"/>
              <a:cs typeface="Calibri Light" panose="020F0302020204030204" pitchFamily="34" charset="0"/>
            </a:endParaRPr>
          </a:p>
          <a:p>
            <a:pPr marR="0" lvl="0" algn="just">
              <a:lnSpc>
                <a:spcPct val="200000"/>
              </a:lnSpc>
              <a:spcBef>
                <a:spcPts val="0"/>
              </a:spcBef>
              <a:spcAft>
                <a:spcPts val="0"/>
              </a:spcAft>
              <a:buFont typeface="Wingdings" panose="05000000000000000000" pitchFamily="2" charset="2"/>
              <a:buChar char="Ø"/>
            </a:pPr>
            <a:r>
              <a:rPr lang="en-IN" sz="1800" dirty="0">
                <a:solidFill>
                  <a:srgbClr val="000000"/>
                </a:solidFill>
                <a:effectLst/>
                <a:ea typeface="SimSun" panose="02010600030101010101" pitchFamily="2" charset="-122"/>
                <a:cs typeface="Calibri Light" panose="020F0302020204030204" pitchFamily="34" charset="0"/>
              </a:rPr>
              <a:t>2</a:t>
            </a:r>
            <a:r>
              <a:rPr lang="en-IN" sz="1800" baseline="30000" dirty="0">
                <a:solidFill>
                  <a:srgbClr val="000000"/>
                </a:solidFill>
                <a:effectLst/>
                <a:ea typeface="SimSun" panose="02010600030101010101" pitchFamily="2" charset="-122"/>
                <a:cs typeface="Calibri Light" panose="020F0302020204030204" pitchFamily="34" charset="0"/>
              </a:rPr>
              <a:t>. </a:t>
            </a:r>
            <a:r>
              <a:rPr lang="en-IN" sz="1800" dirty="0">
                <a:solidFill>
                  <a:srgbClr val="000000"/>
                </a:solidFill>
                <a:effectLst/>
                <a:ea typeface="SimSun" panose="02010600030101010101" pitchFamily="2" charset="-122"/>
                <a:cs typeface="Calibri Light" panose="020F0302020204030204" pitchFamily="34" charset="0"/>
              </a:rPr>
              <a:t>VCC and GND is at 15 and 16 NO. pins of LCD used to drive the backlight of LCD  100 mA current</a:t>
            </a:r>
            <a:endParaRPr lang="en-IN" sz="1800" dirty="0">
              <a:effectLst/>
              <a:ea typeface="SimSun" panose="02010600030101010101" pitchFamily="2" charset="-122"/>
              <a:cs typeface="Calibri Light" panose="020F0302020204030204" pitchFamily="34" charset="0"/>
            </a:endParaRPr>
          </a:p>
          <a:p>
            <a:pPr marR="0" lvl="0" algn="just">
              <a:lnSpc>
                <a:spcPct val="200000"/>
              </a:lnSpc>
              <a:spcBef>
                <a:spcPts val="0"/>
              </a:spcBef>
              <a:spcAft>
                <a:spcPts val="0"/>
              </a:spcAft>
              <a:buFont typeface="Wingdings" panose="05000000000000000000" pitchFamily="2" charset="2"/>
              <a:buChar char="Ø"/>
            </a:pPr>
            <a:r>
              <a:rPr lang="en-IN" sz="1800" dirty="0">
                <a:solidFill>
                  <a:srgbClr val="000000"/>
                </a:solidFill>
                <a:effectLst/>
                <a:ea typeface="SimSun" panose="02010600030101010101" pitchFamily="2" charset="-122"/>
                <a:cs typeface="Calibri Light" panose="020F0302020204030204" pitchFamily="34" charset="0"/>
              </a:rPr>
              <a:t>Total current consumption = 3mA + 100mA = 103 mA</a:t>
            </a:r>
            <a:endParaRPr lang="en-IN" sz="1800" dirty="0">
              <a:effectLst/>
              <a:ea typeface="SimSun" panose="02010600030101010101" pitchFamily="2" charset="-122"/>
              <a:cs typeface="Calibri Light" panose="020F0302020204030204" pitchFamily="34" charset="0"/>
            </a:endParaRPr>
          </a:p>
          <a:p>
            <a:pPr marR="0" lvl="0" algn="just">
              <a:lnSpc>
                <a:spcPct val="200000"/>
              </a:lnSpc>
              <a:spcBef>
                <a:spcPts val="0"/>
              </a:spcBef>
              <a:spcAft>
                <a:spcPts val="0"/>
              </a:spcAft>
              <a:buFont typeface="Wingdings" panose="05000000000000000000" pitchFamily="2" charset="2"/>
              <a:buChar char="Ø"/>
            </a:pPr>
            <a:r>
              <a:rPr lang="en-IN" sz="1800" dirty="0">
                <a:solidFill>
                  <a:srgbClr val="000000"/>
                </a:solidFill>
                <a:effectLst/>
                <a:ea typeface="SimSun" panose="02010600030101010101" pitchFamily="2" charset="-122"/>
                <a:cs typeface="Calibri Light" panose="020F0302020204030204" pitchFamily="34" charset="0"/>
              </a:rPr>
              <a:t>So, in order to reduce the current requirement, we are connecting a 330-ohm resistance in series with the backlight pin VCC. This reduces the current consumption (100mA / 330ohm =0.303 mA).</a:t>
            </a:r>
            <a:endParaRPr lang="en-IN" sz="1800" dirty="0">
              <a:effectLst/>
              <a:ea typeface="SimSun" panose="02010600030101010101" pitchFamily="2" charset="-122"/>
              <a:cs typeface="Calibri Light" panose="020F0302020204030204" pitchFamily="34" charset="0"/>
            </a:endParaRPr>
          </a:p>
          <a:p>
            <a:pPr marL="574040" marR="0" indent="-285750" algn="just">
              <a:lnSpc>
                <a:spcPct val="200000"/>
              </a:lnSpc>
              <a:spcBef>
                <a:spcPts val="0"/>
              </a:spcBef>
              <a:spcAft>
                <a:spcPts val="1000"/>
              </a:spcAft>
              <a:buFont typeface="Wingdings" panose="05000000000000000000" pitchFamily="2" charset="2"/>
              <a:buChar char="Ø"/>
            </a:pPr>
            <a:r>
              <a:rPr lang="en-IN" sz="1800" b="1" dirty="0">
                <a:solidFill>
                  <a:srgbClr val="000000"/>
                </a:solidFill>
                <a:effectLst/>
                <a:ea typeface="SimSun" panose="02010600030101010101" pitchFamily="2" charset="-122"/>
                <a:cs typeface="Calibri Light" panose="020F0302020204030204" pitchFamily="34" charset="0"/>
              </a:rPr>
              <a:t>Therefore, new total current consumption = 0.303mA</a:t>
            </a:r>
            <a:endParaRPr lang="en-IN" sz="1800" dirty="0">
              <a:effectLst/>
              <a:ea typeface="SimSun" panose="02010600030101010101" pitchFamily="2" charset="-122"/>
              <a:cs typeface="Calibri Light" panose="020F0302020204030204" pitchFamily="34" charset="0"/>
            </a:endParaRPr>
          </a:p>
          <a:p>
            <a:pPr>
              <a:buFont typeface="Wingdings" panose="05000000000000000000" pitchFamily="2" charset="2"/>
              <a:buChar char="Ø"/>
            </a:pPr>
            <a:endParaRPr lang="en-IN" sz="1800" dirty="0"/>
          </a:p>
        </p:txBody>
      </p:sp>
      <p:pic>
        <p:nvPicPr>
          <p:cNvPr id="4" name="Picture 3" descr="kuepgabia{PT(eb">
            <a:extLst>
              <a:ext uri="{FF2B5EF4-FFF2-40B4-BE49-F238E27FC236}">
                <a16:creationId xmlns:a16="http://schemas.microsoft.com/office/drawing/2014/main" id="{E75D89A2-1D3F-42D9-A352-CBED68823FD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97727" y="270769"/>
            <a:ext cx="3368040" cy="2918460"/>
          </a:xfrm>
          <a:prstGeom prst="rect">
            <a:avLst/>
          </a:prstGeom>
          <a:noFill/>
          <a:ln>
            <a:noFill/>
          </a:ln>
        </p:spPr>
      </p:pic>
    </p:spTree>
    <p:extLst>
      <p:ext uri="{BB962C8B-B14F-4D97-AF65-F5344CB8AC3E}">
        <p14:creationId xmlns:p14="http://schemas.microsoft.com/office/powerpoint/2010/main" val="163994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35C387-0863-4B3F-AC1A-B3F9AB617D21}"/>
              </a:ext>
            </a:extLst>
          </p:cNvPr>
          <p:cNvSpPr>
            <a:spLocks noGrp="1"/>
          </p:cNvSpPr>
          <p:nvPr>
            <p:ph idx="1"/>
          </p:nvPr>
        </p:nvSpPr>
        <p:spPr>
          <a:xfrm>
            <a:off x="676656" y="985421"/>
            <a:ext cx="10753725" cy="5477523"/>
          </a:xfrm>
        </p:spPr>
        <p:txBody>
          <a:bodyPr>
            <a:normAutofit/>
          </a:bodyPr>
          <a:lstStyle/>
          <a:p>
            <a:pPr marL="0" indent="0">
              <a:buNone/>
            </a:pPr>
            <a:r>
              <a:rPr lang="en-US" sz="2000" dirty="0">
                <a:solidFill>
                  <a:srgbClr val="FF0000"/>
                </a:solidFill>
                <a:effectLst/>
                <a:latin typeface="Segoe UI Black" panose="020B0A02040204020203" pitchFamily="34" charset="0"/>
                <a:ea typeface="Segoe UI Black" panose="020B0A02040204020203" pitchFamily="34" charset="0"/>
              </a:rPr>
              <a:t>ATMEGA16 Controller: </a:t>
            </a:r>
          </a:p>
          <a:p>
            <a:pPr marL="0" indent="0">
              <a:buNone/>
            </a:pPr>
            <a:r>
              <a:rPr lang="en-US" sz="1800" dirty="0">
                <a:effectLst/>
                <a:ea typeface="Times New Roman" panose="02020603050405020304" pitchFamily="18" charset="0"/>
              </a:rPr>
              <a:t>ATmega16 is an 8-bit high performance microcontroller of Atmel’s Mega AVR family with low power consumption. </a:t>
            </a:r>
          </a:p>
          <a:p>
            <a:pPr marL="0" indent="0">
              <a:buNone/>
            </a:pPr>
            <a:endParaRPr lang="en-US" sz="1800" dirty="0">
              <a:effectLst/>
              <a:ea typeface="Times New Roman" panose="02020603050405020304" pitchFamily="18" charset="0"/>
            </a:endParaRPr>
          </a:p>
          <a:p>
            <a:pPr>
              <a:buFont typeface="Wingdings" panose="05000000000000000000" pitchFamily="2" charset="2"/>
              <a:buChar char="Ø"/>
            </a:pPr>
            <a:r>
              <a:rPr lang="en-US" sz="1800" dirty="0">
                <a:effectLst/>
                <a:ea typeface="Times New Roman" panose="02020603050405020304" pitchFamily="18" charset="0"/>
              </a:rPr>
              <a:t>Atmega16 can work on a maximum operating frequency of 16MHz</a:t>
            </a:r>
            <a:r>
              <a:rPr lang="en-US" sz="1800" dirty="0">
                <a:effectLst/>
                <a:latin typeface="Times New Roman" panose="02020603050405020304" pitchFamily="18" charset="0"/>
                <a:ea typeface="Times New Roman" panose="02020603050405020304" pitchFamily="18" charset="0"/>
              </a:rPr>
              <a:t>.</a:t>
            </a:r>
            <a:endParaRPr lang="en-IN" sz="2000" dirty="0">
              <a:effectLst/>
              <a:ea typeface="SimSun" panose="02010600030101010101" pitchFamily="2" charset="-122"/>
            </a:endParaRPr>
          </a:p>
          <a:p>
            <a:pPr algn="just">
              <a:lnSpc>
                <a:spcPct val="200000"/>
              </a:lnSpc>
              <a:spcBef>
                <a:spcPts val="0"/>
              </a:spcBef>
              <a:buFont typeface="Wingdings" panose="05000000000000000000" pitchFamily="2" charset="2"/>
              <a:buChar char="Ø"/>
            </a:pPr>
            <a:r>
              <a:rPr lang="en-US" sz="1800" dirty="0">
                <a:solidFill>
                  <a:srgbClr val="000000"/>
                </a:solidFill>
                <a:effectLst/>
                <a:ea typeface="SimSun" panose="02010600030101010101" pitchFamily="2" charset="-122"/>
              </a:rPr>
              <a:t> Operating Voltages</a:t>
            </a:r>
            <a:r>
              <a:rPr lang="en-IN" sz="1800" dirty="0">
                <a:ea typeface="SimSun" panose="02010600030101010101" pitchFamily="2" charset="-122"/>
              </a:rPr>
              <a:t>:</a:t>
            </a:r>
            <a:r>
              <a:rPr lang="en-US" sz="1800" dirty="0">
                <a:solidFill>
                  <a:srgbClr val="000000"/>
                </a:solidFill>
                <a:effectLst/>
                <a:ea typeface="SimSun" panose="02010600030101010101" pitchFamily="2" charset="-122"/>
              </a:rPr>
              <a:t> 4.5 - 5.5V for ATmega16</a:t>
            </a:r>
            <a:endParaRPr lang="en-IN" sz="1800" dirty="0">
              <a:effectLst/>
              <a:ea typeface="SimSun" panose="02010600030101010101" pitchFamily="2" charset="-122"/>
            </a:endParaRPr>
          </a:p>
          <a:p>
            <a:pPr algn="just">
              <a:lnSpc>
                <a:spcPct val="200000"/>
              </a:lnSpc>
              <a:spcBef>
                <a:spcPts val="0"/>
              </a:spcBef>
              <a:buFont typeface="Wingdings" panose="05000000000000000000" pitchFamily="2" charset="2"/>
              <a:buChar char="Ø"/>
            </a:pPr>
            <a:r>
              <a:rPr lang="en-US" sz="1800" dirty="0">
                <a:solidFill>
                  <a:srgbClr val="000000"/>
                </a:solidFill>
                <a:effectLst/>
                <a:ea typeface="SimSun" panose="02010600030101010101" pitchFamily="2" charset="-122"/>
              </a:rPr>
              <a:t>Speed Grades: 0 - 16 MHz for ATmega16</a:t>
            </a:r>
          </a:p>
          <a:p>
            <a:pPr algn="just">
              <a:lnSpc>
                <a:spcPct val="200000"/>
              </a:lnSpc>
              <a:spcBef>
                <a:spcPts val="0"/>
              </a:spcBef>
              <a:buFont typeface="Wingdings" panose="05000000000000000000" pitchFamily="2" charset="2"/>
              <a:buChar char="Ø"/>
            </a:pPr>
            <a:endParaRPr lang="en-IN" sz="1800" dirty="0">
              <a:effectLst/>
              <a:ea typeface="SimSun" panose="02010600030101010101" pitchFamily="2" charset="-122"/>
            </a:endParaRPr>
          </a:p>
          <a:p>
            <a:pPr marL="0" marR="0" algn="just">
              <a:lnSpc>
                <a:spcPct val="200000"/>
              </a:lnSpc>
              <a:spcBef>
                <a:spcPts val="0"/>
              </a:spcBef>
              <a:spcAft>
                <a:spcPts val="0"/>
              </a:spcAft>
            </a:pPr>
            <a:endParaRPr lang="en-IN" sz="1800" dirty="0">
              <a:effectLst/>
              <a:latin typeface="Times New Roman" panose="02020603050405020304" pitchFamily="18" charset="0"/>
              <a:ea typeface="SimSun" panose="02010600030101010101" pitchFamily="2" charset="-122"/>
            </a:endParaRPr>
          </a:p>
          <a:p>
            <a:pPr marL="0" marR="0" algn="just">
              <a:lnSpc>
                <a:spcPct val="200000"/>
              </a:lnSpc>
              <a:spcBef>
                <a:spcPts val="0"/>
              </a:spcBef>
              <a:spcAft>
                <a:spcPts val="0"/>
              </a:spcAft>
            </a:pPr>
            <a:endParaRPr lang="en-US" sz="1800" dirty="0">
              <a:solidFill>
                <a:srgbClr val="000000"/>
              </a:solidFill>
              <a:effectLst/>
              <a:latin typeface="Times New Roman" panose="02020603050405020304" pitchFamily="18" charset="0"/>
              <a:ea typeface="SimSun" panose="02010600030101010101" pitchFamily="2" charset="-122"/>
            </a:endParaRPr>
          </a:p>
          <a:p>
            <a:pPr marL="0" marR="0" algn="just">
              <a:lnSpc>
                <a:spcPct val="200000"/>
              </a:lnSpc>
              <a:spcBef>
                <a:spcPts val="0"/>
              </a:spcBef>
              <a:spcAft>
                <a:spcPts val="0"/>
              </a:spcAft>
            </a:pPr>
            <a:endParaRPr lang="en-IN" sz="1800" dirty="0">
              <a:effectLst/>
              <a:latin typeface="Times New Roman" panose="02020603050405020304" pitchFamily="18" charset="0"/>
              <a:ea typeface="SimSun" panose="02010600030101010101" pitchFamily="2" charset="-122"/>
            </a:endParaRPr>
          </a:p>
          <a:p>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2413304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944" y="224325"/>
            <a:ext cx="10772775" cy="1133958"/>
          </a:xfrm>
        </p:spPr>
        <p:txBody>
          <a:bodyPr/>
          <a:lstStyle/>
          <a:p>
            <a:r>
              <a:rPr lang="en-US" b="1" dirty="0">
                <a:solidFill>
                  <a:srgbClr val="00B050"/>
                </a:solidFill>
                <a:effectLst>
                  <a:outerShdw blurRad="38100" dist="38100" dir="2700000" algn="tl">
                    <a:srgbClr val="000000">
                      <a:alpha val="43137"/>
                    </a:srgbClr>
                  </a:outerShdw>
                </a:effectLst>
                <a:latin typeface="Algerian" panose="04020705040A02060702" pitchFamily="82" charset="0"/>
              </a:rPr>
              <a:t>Flow Of Work</a:t>
            </a:r>
          </a:p>
        </p:txBody>
      </p:sp>
      <p:sp>
        <p:nvSpPr>
          <p:cNvPr id="15" name="TextBox 14">
            <a:extLst>
              <a:ext uri="{FF2B5EF4-FFF2-40B4-BE49-F238E27FC236}">
                <a16:creationId xmlns:a16="http://schemas.microsoft.com/office/drawing/2014/main" id="{08EF861C-362A-46DF-A135-5E59FD4B51E5}"/>
              </a:ext>
            </a:extLst>
          </p:cNvPr>
          <p:cNvSpPr txBox="1"/>
          <p:nvPr/>
        </p:nvSpPr>
        <p:spPr>
          <a:xfrm>
            <a:off x="3829460" y="3039682"/>
            <a:ext cx="6977849" cy="646331"/>
          </a:xfrm>
          <a:prstGeom prst="rect">
            <a:avLst/>
          </a:prstGeom>
          <a:noFill/>
        </p:spPr>
        <p:txBody>
          <a:bodyPr wrap="square" rtlCol="0">
            <a:spAutoFit/>
          </a:bodyPr>
          <a:lstStyle/>
          <a:p>
            <a:endParaRPr lang="en-US" dirty="0"/>
          </a:p>
          <a:p>
            <a:endParaRPr lang="en-IN" dirty="0"/>
          </a:p>
        </p:txBody>
      </p:sp>
      <p:sp>
        <p:nvSpPr>
          <p:cNvPr id="4" name="Content Placeholder 3">
            <a:extLst>
              <a:ext uri="{FF2B5EF4-FFF2-40B4-BE49-F238E27FC236}">
                <a16:creationId xmlns:a16="http://schemas.microsoft.com/office/drawing/2014/main" id="{4B8F569D-8548-41CC-85AC-AA3D619C6D98}"/>
              </a:ext>
            </a:extLst>
          </p:cNvPr>
          <p:cNvSpPr>
            <a:spLocks noGrp="1"/>
          </p:cNvSpPr>
          <p:nvPr>
            <p:ph sz="half" idx="2"/>
          </p:nvPr>
        </p:nvSpPr>
        <p:spPr>
          <a:xfrm>
            <a:off x="3132382" y="3223236"/>
            <a:ext cx="11015235" cy="4533057"/>
          </a:xfrm>
        </p:spPr>
        <p:txBody>
          <a:bodyPr/>
          <a:lstStyle/>
          <a:p>
            <a:endParaRPr lang="en-US" dirty="0"/>
          </a:p>
          <a:p>
            <a:endParaRPr lang="en-IN" dirty="0"/>
          </a:p>
          <a:p>
            <a:endParaRPr lang="en-IN" dirty="0"/>
          </a:p>
        </p:txBody>
      </p:sp>
      <p:cxnSp>
        <p:nvCxnSpPr>
          <p:cNvPr id="36" name="Straight Arrow Connector 35">
            <a:extLst>
              <a:ext uri="{FF2B5EF4-FFF2-40B4-BE49-F238E27FC236}">
                <a16:creationId xmlns:a16="http://schemas.microsoft.com/office/drawing/2014/main" id="{3481FE36-8305-4D68-AB9B-2BBC9D9EEAA9}"/>
              </a:ext>
            </a:extLst>
          </p:cNvPr>
          <p:cNvCxnSpPr>
            <a:cxnSpLocks noChangeShapeType="1"/>
          </p:cNvCxnSpPr>
          <p:nvPr/>
        </p:nvCxnSpPr>
        <p:spPr bwMode="auto">
          <a:xfrm flipV="1">
            <a:off x="4125619" y="8854002"/>
            <a:ext cx="9525" cy="1085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Straight Arrow Connector 40">
            <a:extLst>
              <a:ext uri="{FF2B5EF4-FFF2-40B4-BE49-F238E27FC236}">
                <a16:creationId xmlns:a16="http://schemas.microsoft.com/office/drawing/2014/main" id="{B6FC7AF9-5ABE-4BDE-9E31-53E9BA9BFE43}"/>
              </a:ext>
            </a:extLst>
          </p:cNvPr>
          <p:cNvCxnSpPr>
            <a:cxnSpLocks noChangeShapeType="1"/>
          </p:cNvCxnSpPr>
          <p:nvPr/>
        </p:nvCxnSpPr>
        <p:spPr bwMode="auto">
          <a:xfrm>
            <a:off x="5982994" y="8249482"/>
            <a:ext cx="0" cy="152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Straight Arrow Connector 41">
            <a:extLst>
              <a:ext uri="{FF2B5EF4-FFF2-40B4-BE49-F238E27FC236}">
                <a16:creationId xmlns:a16="http://schemas.microsoft.com/office/drawing/2014/main" id="{73C0CC8F-5349-4656-8C75-230726321F12}"/>
              </a:ext>
            </a:extLst>
          </p:cNvPr>
          <p:cNvCxnSpPr>
            <a:cxnSpLocks noChangeShapeType="1"/>
          </p:cNvCxnSpPr>
          <p:nvPr/>
        </p:nvCxnSpPr>
        <p:spPr bwMode="auto">
          <a:xfrm>
            <a:off x="6030619" y="8831142"/>
            <a:ext cx="0" cy="152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Straight Arrow Connector 42">
            <a:extLst>
              <a:ext uri="{FF2B5EF4-FFF2-40B4-BE49-F238E27FC236}">
                <a16:creationId xmlns:a16="http://schemas.microsoft.com/office/drawing/2014/main" id="{DDD8A040-660F-4A8B-A34F-48D926346045}"/>
              </a:ext>
            </a:extLst>
          </p:cNvPr>
          <p:cNvCxnSpPr>
            <a:cxnSpLocks noChangeShapeType="1"/>
          </p:cNvCxnSpPr>
          <p:nvPr/>
        </p:nvCxnSpPr>
        <p:spPr bwMode="auto">
          <a:xfrm>
            <a:off x="6097294" y="9363907"/>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Straight Arrow Connector 43">
            <a:extLst>
              <a:ext uri="{FF2B5EF4-FFF2-40B4-BE49-F238E27FC236}">
                <a16:creationId xmlns:a16="http://schemas.microsoft.com/office/drawing/2014/main" id="{8D09C055-C494-4800-8323-2EC790493ED8}"/>
              </a:ext>
            </a:extLst>
          </p:cNvPr>
          <p:cNvCxnSpPr>
            <a:cxnSpLocks noChangeShapeType="1"/>
          </p:cNvCxnSpPr>
          <p:nvPr/>
        </p:nvCxnSpPr>
        <p:spPr bwMode="auto">
          <a:xfrm>
            <a:off x="6668794" y="10088442"/>
            <a:ext cx="4667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Straight Arrow Connector 44">
            <a:extLst>
              <a:ext uri="{FF2B5EF4-FFF2-40B4-BE49-F238E27FC236}">
                <a16:creationId xmlns:a16="http://schemas.microsoft.com/office/drawing/2014/main" id="{37A906DA-0D40-4F1D-BADF-C72C760C2180}"/>
              </a:ext>
            </a:extLst>
          </p:cNvPr>
          <p:cNvCxnSpPr>
            <a:cxnSpLocks noChangeShapeType="1"/>
          </p:cNvCxnSpPr>
          <p:nvPr/>
        </p:nvCxnSpPr>
        <p:spPr bwMode="auto">
          <a:xfrm>
            <a:off x="4201819" y="8854002"/>
            <a:ext cx="178117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7" name="Straight Arrow Connector 46">
            <a:extLst>
              <a:ext uri="{FF2B5EF4-FFF2-40B4-BE49-F238E27FC236}">
                <a16:creationId xmlns:a16="http://schemas.microsoft.com/office/drawing/2014/main" id="{D236D76B-0F22-4CAE-AD72-1E435042C19A}"/>
              </a:ext>
            </a:extLst>
          </p:cNvPr>
          <p:cNvCxnSpPr>
            <a:cxnSpLocks noChangeShapeType="1"/>
          </p:cNvCxnSpPr>
          <p:nvPr/>
        </p:nvCxnSpPr>
        <p:spPr bwMode="auto">
          <a:xfrm>
            <a:off x="6097294" y="9379147"/>
            <a:ext cx="0" cy="5981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9" name="Straight Arrow Connector 48">
            <a:extLst>
              <a:ext uri="{FF2B5EF4-FFF2-40B4-BE49-F238E27FC236}">
                <a16:creationId xmlns:a16="http://schemas.microsoft.com/office/drawing/2014/main" id="{5DE4B447-50FF-4803-BD49-E4320E88925D}"/>
              </a:ext>
            </a:extLst>
          </p:cNvPr>
          <p:cNvCxnSpPr>
            <a:cxnSpLocks noChangeShapeType="1"/>
          </p:cNvCxnSpPr>
          <p:nvPr/>
        </p:nvCxnSpPr>
        <p:spPr bwMode="auto">
          <a:xfrm flipH="1">
            <a:off x="5220994" y="9027357"/>
            <a:ext cx="3048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1" name="Rectangle 48">
            <a:extLst>
              <a:ext uri="{FF2B5EF4-FFF2-40B4-BE49-F238E27FC236}">
                <a16:creationId xmlns:a16="http://schemas.microsoft.com/office/drawing/2014/main" id="{A211319B-9E7F-4A21-909C-8DBD66534F9B}"/>
              </a:ext>
            </a:extLst>
          </p:cNvPr>
          <p:cNvSpPr>
            <a:spLocks noChangeArrowheads="1"/>
          </p:cNvSpPr>
          <p:nvPr/>
        </p:nvSpPr>
        <p:spPr bwMode="auto">
          <a:xfrm>
            <a:off x="2877844" y="22963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2">
            <a:extLst>
              <a:ext uri="{FF2B5EF4-FFF2-40B4-BE49-F238E27FC236}">
                <a16:creationId xmlns:a16="http://schemas.microsoft.com/office/drawing/2014/main" id="{224A6B42-8D92-4497-AF85-C884B444D209}"/>
              </a:ext>
            </a:extLst>
          </p:cNvPr>
          <p:cNvSpPr>
            <a:spLocks noChangeArrowheads="1"/>
          </p:cNvSpPr>
          <p:nvPr/>
        </p:nvSpPr>
        <p:spPr bwMode="auto">
          <a:xfrm>
            <a:off x="2877844" y="25313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2" name="Rectangle: Rounded Corners 44">
            <a:extLst>
              <a:ext uri="{FF2B5EF4-FFF2-40B4-BE49-F238E27FC236}">
                <a16:creationId xmlns:a16="http://schemas.microsoft.com/office/drawing/2014/main" id="{C8C2BE3F-798C-433E-B350-33BEC85D6152}"/>
              </a:ext>
            </a:extLst>
          </p:cNvPr>
          <p:cNvSpPr>
            <a:spLocks noChangeArrowheads="1"/>
          </p:cNvSpPr>
          <p:nvPr/>
        </p:nvSpPr>
        <p:spPr bwMode="auto">
          <a:xfrm>
            <a:off x="4381881" y="1915818"/>
            <a:ext cx="1962150" cy="390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START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63" name="Straight Arrow Connector 62">
            <a:extLst>
              <a:ext uri="{FF2B5EF4-FFF2-40B4-BE49-F238E27FC236}">
                <a16:creationId xmlns:a16="http://schemas.microsoft.com/office/drawing/2014/main" id="{2FC03A6A-1A0C-40F0-9172-CC8976707014}"/>
              </a:ext>
            </a:extLst>
          </p:cNvPr>
          <p:cNvCxnSpPr>
            <a:cxnSpLocks noChangeShapeType="1"/>
          </p:cNvCxnSpPr>
          <p:nvPr/>
        </p:nvCxnSpPr>
        <p:spPr bwMode="auto">
          <a:xfrm flipV="1">
            <a:off x="4317111" y="8426426"/>
            <a:ext cx="9525" cy="1085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64" name="Rectangle: Rounded Corners 42">
            <a:extLst>
              <a:ext uri="{FF2B5EF4-FFF2-40B4-BE49-F238E27FC236}">
                <a16:creationId xmlns:a16="http://schemas.microsoft.com/office/drawing/2014/main" id="{39192495-EABA-4108-842F-17D6230413E0}"/>
              </a:ext>
            </a:extLst>
          </p:cNvPr>
          <p:cNvSpPr>
            <a:spLocks noChangeArrowheads="1"/>
          </p:cNvSpPr>
          <p:nvPr/>
        </p:nvSpPr>
        <p:spPr bwMode="auto">
          <a:xfrm>
            <a:off x="4431411" y="2625355"/>
            <a:ext cx="1962150" cy="390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INIT HW &amp; SW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Rectangle: Rounded Corners 41">
            <a:extLst>
              <a:ext uri="{FF2B5EF4-FFF2-40B4-BE49-F238E27FC236}">
                <a16:creationId xmlns:a16="http://schemas.microsoft.com/office/drawing/2014/main" id="{AFB387BD-0A4B-43C3-AD96-3F9FCFB8E73E}"/>
              </a:ext>
            </a:extLst>
          </p:cNvPr>
          <p:cNvSpPr>
            <a:spLocks noChangeArrowheads="1"/>
          </p:cNvSpPr>
          <p:nvPr/>
        </p:nvSpPr>
        <p:spPr bwMode="auto">
          <a:xfrm>
            <a:off x="4393311" y="3389510"/>
            <a:ext cx="1962150" cy="39052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READ SENSOR VALUE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6" name="Diamond 40">
            <a:extLst>
              <a:ext uri="{FF2B5EF4-FFF2-40B4-BE49-F238E27FC236}">
                <a16:creationId xmlns:a16="http://schemas.microsoft.com/office/drawing/2014/main" id="{B58CEEDE-7E0B-41EA-8BB4-D0767E657DD1}"/>
              </a:ext>
            </a:extLst>
          </p:cNvPr>
          <p:cNvSpPr>
            <a:spLocks noChangeArrowheads="1"/>
          </p:cNvSpPr>
          <p:nvPr/>
        </p:nvSpPr>
        <p:spPr bwMode="auto">
          <a:xfrm>
            <a:off x="4793282" y="5085638"/>
            <a:ext cx="1162050" cy="696762"/>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IF L&gt;T1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Rounded Corners 39">
            <a:extLst>
              <a:ext uri="{FF2B5EF4-FFF2-40B4-BE49-F238E27FC236}">
                <a16:creationId xmlns:a16="http://schemas.microsoft.com/office/drawing/2014/main" id="{EB0EF63E-E625-4C29-9016-C6BE356E0ECA}"/>
              </a:ext>
            </a:extLst>
          </p:cNvPr>
          <p:cNvSpPr>
            <a:spLocks noChangeArrowheads="1"/>
          </p:cNvSpPr>
          <p:nvPr/>
        </p:nvSpPr>
        <p:spPr bwMode="auto">
          <a:xfrm>
            <a:off x="6860286" y="4224836"/>
            <a:ext cx="1962150" cy="5143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SWITCH TO DIPPER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68" name="Straight Arrow Connector 67">
            <a:extLst>
              <a:ext uri="{FF2B5EF4-FFF2-40B4-BE49-F238E27FC236}">
                <a16:creationId xmlns:a16="http://schemas.microsoft.com/office/drawing/2014/main" id="{FF44DB89-A691-44DC-BF00-5DD2ECB46AFA}"/>
              </a:ext>
            </a:extLst>
          </p:cNvPr>
          <p:cNvCxnSpPr>
            <a:cxnSpLocks noChangeShapeType="1"/>
          </p:cNvCxnSpPr>
          <p:nvPr/>
        </p:nvCxnSpPr>
        <p:spPr bwMode="auto">
          <a:xfrm>
            <a:off x="6174486" y="7821906"/>
            <a:ext cx="0" cy="152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9" name="Straight Arrow Connector 68">
            <a:extLst>
              <a:ext uri="{FF2B5EF4-FFF2-40B4-BE49-F238E27FC236}">
                <a16:creationId xmlns:a16="http://schemas.microsoft.com/office/drawing/2014/main" id="{79B6E9A5-9041-4902-96AA-80A4244E52D2}"/>
              </a:ext>
            </a:extLst>
          </p:cNvPr>
          <p:cNvCxnSpPr>
            <a:cxnSpLocks noChangeShapeType="1"/>
          </p:cNvCxnSpPr>
          <p:nvPr/>
        </p:nvCxnSpPr>
        <p:spPr bwMode="auto">
          <a:xfrm>
            <a:off x="6222111" y="8403566"/>
            <a:ext cx="0" cy="152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0" name="Straight Arrow Connector 69">
            <a:extLst>
              <a:ext uri="{FF2B5EF4-FFF2-40B4-BE49-F238E27FC236}">
                <a16:creationId xmlns:a16="http://schemas.microsoft.com/office/drawing/2014/main" id="{0C518F4C-FB10-40A7-883E-97C4B58D438D}"/>
              </a:ext>
            </a:extLst>
          </p:cNvPr>
          <p:cNvCxnSpPr>
            <a:cxnSpLocks noChangeShapeType="1"/>
          </p:cNvCxnSpPr>
          <p:nvPr/>
        </p:nvCxnSpPr>
        <p:spPr bwMode="auto">
          <a:xfrm>
            <a:off x="6288786" y="8936331"/>
            <a:ext cx="0" cy="295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1" name="Straight Arrow Connector 70">
            <a:extLst>
              <a:ext uri="{FF2B5EF4-FFF2-40B4-BE49-F238E27FC236}">
                <a16:creationId xmlns:a16="http://schemas.microsoft.com/office/drawing/2014/main" id="{78F5B134-F9B2-4D17-8B54-B5A172A02F66}"/>
              </a:ext>
            </a:extLst>
          </p:cNvPr>
          <p:cNvCxnSpPr>
            <a:cxnSpLocks noChangeShapeType="1"/>
          </p:cNvCxnSpPr>
          <p:nvPr/>
        </p:nvCxnSpPr>
        <p:spPr bwMode="auto">
          <a:xfrm>
            <a:off x="6860286" y="9660866"/>
            <a:ext cx="46672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72" name="Straight Arrow Connector 71">
            <a:extLst>
              <a:ext uri="{FF2B5EF4-FFF2-40B4-BE49-F238E27FC236}">
                <a16:creationId xmlns:a16="http://schemas.microsoft.com/office/drawing/2014/main" id="{181199FA-D994-4354-BDE3-13CF422AB682}"/>
              </a:ext>
            </a:extLst>
          </p:cNvPr>
          <p:cNvCxnSpPr>
            <a:cxnSpLocks noChangeShapeType="1"/>
          </p:cNvCxnSpPr>
          <p:nvPr/>
        </p:nvCxnSpPr>
        <p:spPr bwMode="auto">
          <a:xfrm>
            <a:off x="4393311" y="8426426"/>
            <a:ext cx="1781175" cy="6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3" name="Rectangle: Rounded Corners 33">
            <a:extLst>
              <a:ext uri="{FF2B5EF4-FFF2-40B4-BE49-F238E27FC236}">
                <a16:creationId xmlns:a16="http://schemas.microsoft.com/office/drawing/2014/main" id="{B5EFB19A-F95F-4C15-82D2-BFEC1E5A7208}"/>
              </a:ext>
            </a:extLst>
          </p:cNvPr>
          <p:cNvSpPr>
            <a:spLocks noChangeArrowheads="1"/>
          </p:cNvSpPr>
          <p:nvPr/>
        </p:nvSpPr>
        <p:spPr bwMode="auto">
          <a:xfrm>
            <a:off x="2053109" y="3422516"/>
            <a:ext cx="1962150" cy="51435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SWITCH TO UPPER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74" name="Straight Arrow Connector 73">
            <a:extLst>
              <a:ext uri="{FF2B5EF4-FFF2-40B4-BE49-F238E27FC236}">
                <a16:creationId xmlns:a16="http://schemas.microsoft.com/office/drawing/2014/main" id="{E6B88532-2650-4B46-90C3-71F71C8CB7B7}"/>
              </a:ext>
            </a:extLst>
          </p:cNvPr>
          <p:cNvCxnSpPr>
            <a:cxnSpLocks noChangeShapeType="1"/>
          </p:cNvCxnSpPr>
          <p:nvPr/>
        </p:nvCxnSpPr>
        <p:spPr bwMode="auto">
          <a:xfrm>
            <a:off x="6288786" y="8770596"/>
            <a:ext cx="0" cy="5981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5" name="Rectangle: Rounded Corners 31">
            <a:extLst>
              <a:ext uri="{FF2B5EF4-FFF2-40B4-BE49-F238E27FC236}">
                <a16:creationId xmlns:a16="http://schemas.microsoft.com/office/drawing/2014/main" id="{D649DDD4-68F7-4659-9301-4F2831706E4B}"/>
              </a:ext>
            </a:extLst>
          </p:cNvPr>
          <p:cNvSpPr>
            <a:spLocks noChangeArrowheads="1"/>
          </p:cNvSpPr>
          <p:nvPr/>
        </p:nvSpPr>
        <p:spPr bwMode="auto">
          <a:xfrm>
            <a:off x="4495951" y="4199698"/>
            <a:ext cx="1962150" cy="481012"/>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END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76" name="Straight Arrow Connector 75">
            <a:extLst>
              <a:ext uri="{FF2B5EF4-FFF2-40B4-BE49-F238E27FC236}">
                <a16:creationId xmlns:a16="http://schemas.microsoft.com/office/drawing/2014/main" id="{954BB58A-F58E-448F-9130-FB2FDD31BA19}"/>
              </a:ext>
            </a:extLst>
          </p:cNvPr>
          <p:cNvCxnSpPr>
            <a:cxnSpLocks noChangeShapeType="1"/>
          </p:cNvCxnSpPr>
          <p:nvPr/>
        </p:nvCxnSpPr>
        <p:spPr bwMode="auto">
          <a:xfrm flipH="1">
            <a:off x="5412486" y="8418806"/>
            <a:ext cx="30480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77" name="Rectangle 68">
            <a:extLst>
              <a:ext uri="{FF2B5EF4-FFF2-40B4-BE49-F238E27FC236}">
                <a16:creationId xmlns:a16="http://schemas.microsoft.com/office/drawing/2014/main" id="{0B2BF331-6389-4B53-B718-D5705CA9866A}"/>
              </a:ext>
            </a:extLst>
          </p:cNvPr>
          <p:cNvSpPr>
            <a:spLocks noChangeArrowheads="1"/>
          </p:cNvSpPr>
          <p:nvPr/>
        </p:nvSpPr>
        <p:spPr bwMode="auto">
          <a:xfrm>
            <a:off x="806156" y="25215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8" name="Rectangle 74">
            <a:extLst>
              <a:ext uri="{FF2B5EF4-FFF2-40B4-BE49-F238E27FC236}">
                <a16:creationId xmlns:a16="http://schemas.microsoft.com/office/drawing/2014/main" id="{D258C266-5135-4288-A2FE-DB2E50B93005}"/>
              </a:ext>
            </a:extLst>
          </p:cNvPr>
          <p:cNvSpPr>
            <a:spLocks noChangeArrowheads="1"/>
          </p:cNvSpPr>
          <p:nvPr/>
        </p:nvSpPr>
        <p:spPr bwMode="auto">
          <a:xfrm>
            <a:off x="3069336" y="18687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9" name="Rectangle 76">
            <a:extLst>
              <a:ext uri="{FF2B5EF4-FFF2-40B4-BE49-F238E27FC236}">
                <a16:creationId xmlns:a16="http://schemas.microsoft.com/office/drawing/2014/main" id="{7DA51EE7-6F5A-48D1-BB52-8222B0AAC213}"/>
              </a:ext>
            </a:extLst>
          </p:cNvPr>
          <p:cNvSpPr>
            <a:spLocks noChangeArrowheads="1"/>
          </p:cNvSpPr>
          <p:nvPr/>
        </p:nvSpPr>
        <p:spPr bwMode="auto">
          <a:xfrm>
            <a:off x="3069336" y="18687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304925" algn="l"/>
                <a:tab pos="2865438" algn="ctr"/>
              </a:tabLst>
              <a:defRPr>
                <a:solidFill>
                  <a:schemeClr val="tx1"/>
                </a:solidFill>
                <a:latin typeface="Arial" panose="020B0604020202020204" pitchFamily="34" charset="0"/>
              </a:defRPr>
            </a:lvl1pPr>
            <a:lvl2pPr eaLnBrk="0" fontAlgn="base" hangingPunct="0">
              <a:spcBef>
                <a:spcPct val="0"/>
              </a:spcBef>
              <a:spcAft>
                <a:spcPct val="0"/>
              </a:spcAft>
              <a:tabLst>
                <a:tab pos="1304925" algn="l"/>
                <a:tab pos="2865438" algn="ctr"/>
              </a:tabLst>
              <a:defRPr>
                <a:solidFill>
                  <a:schemeClr val="tx1"/>
                </a:solidFill>
                <a:latin typeface="Arial" panose="020B0604020202020204" pitchFamily="34" charset="0"/>
              </a:defRPr>
            </a:lvl2pPr>
            <a:lvl3pPr eaLnBrk="0" fontAlgn="base" hangingPunct="0">
              <a:spcBef>
                <a:spcPct val="0"/>
              </a:spcBef>
              <a:spcAft>
                <a:spcPct val="0"/>
              </a:spcAft>
              <a:tabLst>
                <a:tab pos="1304925" algn="l"/>
                <a:tab pos="2865438" algn="ctr"/>
              </a:tabLst>
              <a:defRPr>
                <a:solidFill>
                  <a:schemeClr val="tx1"/>
                </a:solidFill>
                <a:latin typeface="Arial" panose="020B0604020202020204" pitchFamily="34" charset="0"/>
              </a:defRPr>
            </a:lvl3pPr>
            <a:lvl4pPr eaLnBrk="0" fontAlgn="base" hangingPunct="0">
              <a:spcBef>
                <a:spcPct val="0"/>
              </a:spcBef>
              <a:spcAft>
                <a:spcPct val="0"/>
              </a:spcAft>
              <a:tabLst>
                <a:tab pos="1304925" algn="l"/>
                <a:tab pos="2865438" algn="ctr"/>
              </a:tabLst>
              <a:defRPr>
                <a:solidFill>
                  <a:schemeClr val="tx1"/>
                </a:solidFill>
                <a:latin typeface="Arial" panose="020B0604020202020204" pitchFamily="34" charset="0"/>
              </a:defRPr>
            </a:lvl4pPr>
            <a:lvl5pPr eaLnBrk="0" fontAlgn="base" hangingPunct="0">
              <a:spcBef>
                <a:spcPct val="0"/>
              </a:spcBef>
              <a:spcAft>
                <a:spcPct val="0"/>
              </a:spcAft>
              <a:tabLst>
                <a:tab pos="1304925" algn="l"/>
                <a:tab pos="2865438" algn="ctr"/>
              </a:tabLst>
              <a:defRPr>
                <a:solidFill>
                  <a:schemeClr val="tx1"/>
                </a:solidFill>
                <a:latin typeface="Arial" panose="020B0604020202020204" pitchFamily="34" charset="0"/>
              </a:defRPr>
            </a:lvl5pPr>
            <a:lvl6pPr eaLnBrk="0" fontAlgn="base" hangingPunct="0">
              <a:spcBef>
                <a:spcPct val="0"/>
              </a:spcBef>
              <a:spcAft>
                <a:spcPct val="0"/>
              </a:spcAft>
              <a:tabLst>
                <a:tab pos="1304925" algn="l"/>
                <a:tab pos="2865438" algn="ctr"/>
              </a:tabLst>
              <a:defRPr>
                <a:solidFill>
                  <a:schemeClr val="tx1"/>
                </a:solidFill>
                <a:latin typeface="Arial" panose="020B0604020202020204" pitchFamily="34" charset="0"/>
              </a:defRPr>
            </a:lvl6pPr>
            <a:lvl7pPr eaLnBrk="0" fontAlgn="base" hangingPunct="0">
              <a:spcBef>
                <a:spcPct val="0"/>
              </a:spcBef>
              <a:spcAft>
                <a:spcPct val="0"/>
              </a:spcAft>
              <a:tabLst>
                <a:tab pos="1304925" algn="l"/>
                <a:tab pos="2865438" algn="ctr"/>
              </a:tabLst>
              <a:defRPr>
                <a:solidFill>
                  <a:schemeClr val="tx1"/>
                </a:solidFill>
                <a:latin typeface="Arial" panose="020B0604020202020204" pitchFamily="34" charset="0"/>
              </a:defRPr>
            </a:lvl7pPr>
            <a:lvl8pPr eaLnBrk="0" fontAlgn="base" hangingPunct="0">
              <a:spcBef>
                <a:spcPct val="0"/>
              </a:spcBef>
              <a:spcAft>
                <a:spcPct val="0"/>
              </a:spcAft>
              <a:tabLst>
                <a:tab pos="1304925" algn="l"/>
                <a:tab pos="2865438" algn="ctr"/>
              </a:tabLst>
              <a:defRPr>
                <a:solidFill>
                  <a:schemeClr val="tx1"/>
                </a:solidFill>
                <a:latin typeface="Arial" panose="020B0604020202020204" pitchFamily="34" charset="0"/>
              </a:defRPr>
            </a:lvl8pPr>
            <a:lvl9pPr eaLnBrk="0" fontAlgn="base" hangingPunct="0">
              <a:spcBef>
                <a:spcPct val="0"/>
              </a:spcBef>
              <a:spcAft>
                <a:spcPct val="0"/>
              </a:spcAft>
              <a:tabLst>
                <a:tab pos="1304925" algn="l"/>
                <a:tab pos="2865438"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04925" algn="l"/>
                <a:tab pos="2865438" algn="ctr"/>
              </a:tabLst>
            </a:pPr>
            <a:endParaRPr kumimoji="0" lang="en-US"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304925" algn="l"/>
                <a:tab pos="2865438" algn="ctr"/>
              </a:tabLst>
            </a:pPr>
            <a:r>
              <a:rPr kumimoji="0" lang="en-US" altLang="en-US" sz="12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NO	YES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304925" algn="l"/>
                <a:tab pos="2865438"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0" name="Rectangle 78">
            <a:extLst>
              <a:ext uri="{FF2B5EF4-FFF2-40B4-BE49-F238E27FC236}">
                <a16:creationId xmlns:a16="http://schemas.microsoft.com/office/drawing/2014/main" id="{AD6ACAA5-8931-4F3B-ABFC-681C04ADD5EC}"/>
              </a:ext>
            </a:extLst>
          </p:cNvPr>
          <p:cNvSpPr>
            <a:spLocks noChangeArrowheads="1"/>
          </p:cNvSpPr>
          <p:nvPr/>
        </p:nvSpPr>
        <p:spPr bwMode="auto">
          <a:xfrm>
            <a:off x="3069336" y="18687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3" name="Arrow: Down 82">
            <a:extLst>
              <a:ext uri="{FF2B5EF4-FFF2-40B4-BE49-F238E27FC236}">
                <a16:creationId xmlns:a16="http://schemas.microsoft.com/office/drawing/2014/main" id="{E0A72E92-4A25-4C88-AFCC-810459610ECA}"/>
              </a:ext>
            </a:extLst>
          </p:cNvPr>
          <p:cNvSpPr/>
          <p:nvPr/>
        </p:nvSpPr>
        <p:spPr>
          <a:xfrm>
            <a:off x="5146045" y="2378404"/>
            <a:ext cx="266441" cy="15292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7" name="Arrow: Down 86">
            <a:extLst>
              <a:ext uri="{FF2B5EF4-FFF2-40B4-BE49-F238E27FC236}">
                <a16:creationId xmlns:a16="http://schemas.microsoft.com/office/drawing/2014/main" id="{7CE26511-8E45-44D8-9CEE-C382C1F4B13D}"/>
              </a:ext>
            </a:extLst>
          </p:cNvPr>
          <p:cNvSpPr/>
          <p:nvPr/>
        </p:nvSpPr>
        <p:spPr>
          <a:xfrm>
            <a:off x="5146045" y="3073839"/>
            <a:ext cx="266441" cy="17377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8" name="Arrow: Down 87">
            <a:extLst>
              <a:ext uri="{FF2B5EF4-FFF2-40B4-BE49-F238E27FC236}">
                <a16:creationId xmlns:a16="http://schemas.microsoft.com/office/drawing/2014/main" id="{D28C9CCE-91A0-4230-A208-5FAF2366FA6D}"/>
              </a:ext>
            </a:extLst>
          </p:cNvPr>
          <p:cNvSpPr/>
          <p:nvPr/>
        </p:nvSpPr>
        <p:spPr>
          <a:xfrm>
            <a:off x="5146045" y="3881007"/>
            <a:ext cx="266441" cy="20268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9" name="Arrow: Down 88">
            <a:extLst>
              <a:ext uri="{FF2B5EF4-FFF2-40B4-BE49-F238E27FC236}">
                <a16:creationId xmlns:a16="http://schemas.microsoft.com/office/drawing/2014/main" id="{8FE3A951-5C1C-414D-92CB-0013CA2C1863}"/>
              </a:ext>
            </a:extLst>
          </p:cNvPr>
          <p:cNvSpPr/>
          <p:nvPr/>
        </p:nvSpPr>
        <p:spPr>
          <a:xfrm>
            <a:off x="5220994" y="4809744"/>
            <a:ext cx="191492" cy="1475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1" name="Arrow: Bent 90">
            <a:extLst>
              <a:ext uri="{FF2B5EF4-FFF2-40B4-BE49-F238E27FC236}">
                <a16:creationId xmlns:a16="http://schemas.microsoft.com/office/drawing/2014/main" id="{9B8AC1A2-32B5-4BD4-A71E-BDA99FF857C4}"/>
              </a:ext>
            </a:extLst>
          </p:cNvPr>
          <p:cNvSpPr/>
          <p:nvPr/>
        </p:nvSpPr>
        <p:spPr>
          <a:xfrm rot="5400000">
            <a:off x="6528587" y="3157214"/>
            <a:ext cx="1258182" cy="594784"/>
          </a:xfrm>
          <a:prstGeom prst="bentArrow">
            <a:avLst>
              <a:gd name="adj1" fmla="val 25000"/>
              <a:gd name="adj2" fmla="val 36049"/>
              <a:gd name="adj3" fmla="val 25000"/>
              <a:gd name="adj4" fmla="val 4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93" name="Arrow: Left 92">
            <a:extLst>
              <a:ext uri="{FF2B5EF4-FFF2-40B4-BE49-F238E27FC236}">
                <a16:creationId xmlns:a16="http://schemas.microsoft.com/office/drawing/2014/main" id="{A4DF7DBE-E488-45B7-9328-6129994262AA}"/>
              </a:ext>
            </a:extLst>
          </p:cNvPr>
          <p:cNvSpPr/>
          <p:nvPr/>
        </p:nvSpPr>
        <p:spPr>
          <a:xfrm>
            <a:off x="6511746" y="4407352"/>
            <a:ext cx="263958" cy="1372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5" name="Arrow: Left-Up 94">
            <a:extLst>
              <a:ext uri="{FF2B5EF4-FFF2-40B4-BE49-F238E27FC236}">
                <a16:creationId xmlns:a16="http://schemas.microsoft.com/office/drawing/2014/main" id="{191E0CC5-7019-436D-8B7B-2F7997298271}"/>
              </a:ext>
            </a:extLst>
          </p:cNvPr>
          <p:cNvSpPr/>
          <p:nvPr/>
        </p:nvSpPr>
        <p:spPr>
          <a:xfrm rot="10800000">
            <a:off x="3383280" y="2766309"/>
            <a:ext cx="998601" cy="481303"/>
          </a:xfrm>
          <a:prstGeom prst="lef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6" name="Arrow: Bent 95">
            <a:extLst>
              <a:ext uri="{FF2B5EF4-FFF2-40B4-BE49-F238E27FC236}">
                <a16:creationId xmlns:a16="http://schemas.microsoft.com/office/drawing/2014/main" id="{35129B05-B3BC-4A06-8C0A-10B68F541CF4}"/>
              </a:ext>
            </a:extLst>
          </p:cNvPr>
          <p:cNvSpPr/>
          <p:nvPr/>
        </p:nvSpPr>
        <p:spPr>
          <a:xfrm flipV="1">
            <a:off x="3584124" y="4050645"/>
            <a:ext cx="342338" cy="609202"/>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17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040" y="499533"/>
            <a:ext cx="10772775" cy="1658198"/>
          </a:xfrm>
        </p:spPr>
        <p:txBody>
          <a:bodyPr/>
          <a:lstStyle/>
          <a:p>
            <a:r>
              <a:rPr lang="en-US" b="1" dirty="0">
                <a:solidFill>
                  <a:srgbClr val="00B050"/>
                </a:solidFill>
                <a:effectLst>
                  <a:outerShdw blurRad="38100" dist="38100" dir="2700000" algn="tl">
                    <a:srgbClr val="000000">
                      <a:alpha val="43137"/>
                    </a:srgbClr>
                  </a:outerShdw>
                </a:effectLst>
                <a:latin typeface="Algerian" panose="04020705040A02060702" pitchFamily="82" charset="0"/>
              </a:rPr>
              <a:t>Project Application</a:t>
            </a:r>
          </a:p>
        </p:txBody>
      </p:sp>
      <p:sp>
        <p:nvSpPr>
          <p:cNvPr id="4" name="Content Placeholder 3">
            <a:extLst>
              <a:ext uri="{FF2B5EF4-FFF2-40B4-BE49-F238E27FC236}">
                <a16:creationId xmlns:a16="http://schemas.microsoft.com/office/drawing/2014/main" id="{93A55A11-368A-4127-AE82-1E9AA13D485F}"/>
              </a:ext>
            </a:extLst>
          </p:cNvPr>
          <p:cNvSpPr>
            <a:spLocks noGrp="1"/>
          </p:cNvSpPr>
          <p:nvPr>
            <p:ph idx="1"/>
          </p:nvPr>
        </p:nvSpPr>
        <p:spPr/>
        <p:txBody>
          <a:bodyPr>
            <a:normAutofit/>
          </a:bodyPr>
          <a:lstStyle/>
          <a:p>
            <a:pPr lvl="0">
              <a:buFont typeface="Wingdings" panose="05000000000000000000" pitchFamily="2" charset="2"/>
              <a:buChar char="Ø"/>
            </a:pPr>
            <a:r>
              <a:rPr lang="en-US" sz="1800" dirty="0"/>
              <a:t>Streetlights </a:t>
            </a:r>
          </a:p>
          <a:p>
            <a:pPr lvl="0">
              <a:buFont typeface="Wingdings" panose="05000000000000000000" pitchFamily="2" charset="2"/>
              <a:buChar char="Ø"/>
            </a:pPr>
            <a:r>
              <a:rPr lang="en-US" sz="1800" dirty="0"/>
              <a:t>Railways</a:t>
            </a:r>
          </a:p>
          <a:p>
            <a:pPr lvl="0">
              <a:buFont typeface="Wingdings" panose="05000000000000000000" pitchFamily="2" charset="2"/>
              <a:buChar char="Ø"/>
            </a:pPr>
            <a:r>
              <a:rPr lang="en-US" sz="1800" dirty="0"/>
              <a:t>Bus </a:t>
            </a:r>
          </a:p>
          <a:p>
            <a:pPr lvl="0">
              <a:buFont typeface="Wingdings" panose="05000000000000000000" pitchFamily="2" charset="2"/>
              <a:buChar char="Ø"/>
            </a:pPr>
            <a:r>
              <a:rPr lang="en-US" sz="1800" dirty="0"/>
              <a:t>Private apartments</a:t>
            </a:r>
          </a:p>
          <a:p>
            <a:endParaRPr lang="en-IN" sz="1800" dirty="0"/>
          </a:p>
        </p:txBody>
      </p:sp>
    </p:spTree>
    <p:extLst>
      <p:ext uri="{BB962C8B-B14F-4D97-AF65-F5344CB8AC3E}">
        <p14:creationId xmlns:p14="http://schemas.microsoft.com/office/powerpoint/2010/main" val="363348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effectLst>
                  <a:outerShdw blurRad="38100" dist="38100" dir="2700000" algn="tl">
                    <a:srgbClr val="000000">
                      <a:alpha val="43137"/>
                    </a:srgbClr>
                  </a:outerShdw>
                </a:effectLst>
                <a:latin typeface="Algerian" panose="04020705040A02060702" pitchFamily="82" charset="0"/>
              </a:rPr>
              <a:t>Advantages</a:t>
            </a:r>
          </a:p>
        </p:txBody>
      </p:sp>
      <p:sp>
        <p:nvSpPr>
          <p:cNvPr id="5" name="Content Placeholder 4">
            <a:extLst>
              <a:ext uri="{FF2B5EF4-FFF2-40B4-BE49-F238E27FC236}">
                <a16:creationId xmlns:a16="http://schemas.microsoft.com/office/drawing/2014/main" id="{181CFA69-B3B8-4610-B4E4-B1A18626A4DB}"/>
              </a:ext>
            </a:extLst>
          </p:cNvPr>
          <p:cNvSpPr>
            <a:spLocks noGrp="1"/>
          </p:cNvSpPr>
          <p:nvPr>
            <p:ph idx="1"/>
          </p:nvPr>
        </p:nvSpPr>
        <p:spPr/>
        <p:txBody>
          <a:bodyPr>
            <a:normAutofit/>
          </a:bodyPr>
          <a:lstStyle/>
          <a:p>
            <a:pPr lvl="0">
              <a:buFont typeface="Wingdings" panose="05000000000000000000" pitchFamily="2" charset="2"/>
              <a:buChar char="Ø"/>
            </a:pPr>
            <a:r>
              <a:rPr lang="en-US" sz="1800" dirty="0"/>
              <a:t>More Convenient</a:t>
            </a:r>
          </a:p>
          <a:p>
            <a:pPr lvl="0">
              <a:buFont typeface="Wingdings" panose="05000000000000000000" pitchFamily="2" charset="2"/>
              <a:buChar char="Ø"/>
            </a:pPr>
            <a:r>
              <a:rPr lang="en-US" sz="1800" dirty="0"/>
              <a:t>No manual Control</a:t>
            </a:r>
          </a:p>
          <a:p>
            <a:pPr lvl="0">
              <a:buFont typeface="Wingdings" panose="05000000000000000000" pitchFamily="2" charset="2"/>
              <a:buChar char="Ø"/>
            </a:pPr>
            <a:r>
              <a:rPr lang="en-US" sz="1800" dirty="0"/>
              <a:t>More Reliable</a:t>
            </a:r>
          </a:p>
          <a:p>
            <a:pPr lvl="0">
              <a:buFont typeface="Wingdings" panose="05000000000000000000" pitchFamily="2" charset="2"/>
              <a:buChar char="Ø"/>
            </a:pPr>
            <a:r>
              <a:rPr lang="en-US" sz="1800" dirty="0"/>
              <a:t>Save life</a:t>
            </a:r>
          </a:p>
          <a:p>
            <a:pPr lvl="0">
              <a:buFont typeface="Wingdings" panose="05000000000000000000" pitchFamily="2" charset="2"/>
              <a:buChar char="Ø"/>
            </a:pPr>
            <a:r>
              <a:rPr lang="en-US" sz="1800" dirty="0"/>
              <a:t>More user Friendly</a:t>
            </a:r>
          </a:p>
          <a:p>
            <a:pPr lvl="0">
              <a:buFont typeface="Wingdings" panose="05000000000000000000" pitchFamily="2" charset="2"/>
              <a:buChar char="Ø"/>
            </a:pPr>
            <a:r>
              <a:rPr lang="en-US" sz="1800" dirty="0"/>
              <a:t>Reduce accidents</a:t>
            </a:r>
          </a:p>
          <a:p>
            <a:endParaRPr lang="en-IN" sz="1800" dirty="0"/>
          </a:p>
        </p:txBody>
      </p:sp>
    </p:spTree>
    <p:extLst>
      <p:ext uri="{BB962C8B-B14F-4D97-AF65-F5344CB8AC3E}">
        <p14:creationId xmlns:p14="http://schemas.microsoft.com/office/powerpoint/2010/main" val="59080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388992"/>
            <a:ext cx="10772775" cy="1658198"/>
          </a:xfrm>
        </p:spPr>
        <p:txBody>
          <a:bodyPr/>
          <a:lstStyle/>
          <a:p>
            <a:r>
              <a:rPr lang="en-US" b="1" dirty="0">
                <a:solidFill>
                  <a:srgbClr val="00B050"/>
                </a:solidFill>
                <a:effectLst>
                  <a:outerShdw blurRad="38100" dist="38100" dir="2700000" algn="tl">
                    <a:srgbClr val="000000">
                      <a:alpha val="43137"/>
                    </a:srgbClr>
                  </a:outerShdw>
                </a:effectLst>
                <a:latin typeface="Algerian" panose="04020705040A02060702" pitchFamily="82" charset="0"/>
              </a:rPr>
              <a:t>Conclusion</a:t>
            </a:r>
          </a:p>
        </p:txBody>
      </p:sp>
      <p:sp>
        <p:nvSpPr>
          <p:cNvPr id="3" name="Content Placeholder 2"/>
          <p:cNvSpPr>
            <a:spLocks noGrp="1"/>
          </p:cNvSpPr>
          <p:nvPr>
            <p:ph idx="1"/>
          </p:nvPr>
        </p:nvSpPr>
        <p:spPr>
          <a:xfrm>
            <a:off x="676656" y="2047190"/>
            <a:ext cx="10753725" cy="3766185"/>
          </a:xfrm>
        </p:spPr>
        <p:txBody>
          <a:bodyPr>
            <a:normAutofit fontScale="62500" lnSpcReduction="20000"/>
          </a:bodyPr>
          <a:lstStyle/>
          <a:p>
            <a:pPr marL="0" marR="0" algn="just">
              <a:lnSpc>
                <a:spcPct val="150000"/>
              </a:lnSpc>
              <a:spcBef>
                <a:spcPts val="0"/>
              </a:spcBef>
              <a:spcAft>
                <a:spcPts val="0"/>
              </a:spcAft>
            </a:pPr>
            <a:r>
              <a:rPr lang="en-US" sz="2600" dirty="0">
                <a:effectLst/>
                <a:ea typeface="CIDFont+F2"/>
              </a:rPr>
              <a:t>Automatic dipper provides better safety at nighttime and drivers can drive comfortably and reach their destination safely. There are two modes provided viz. automatic and manual mode. While driving in the cities there are light everywhere which can affect the working of the device at that time the mode can shift to manual mode to avoid flickering of the headlight. When both the vehicles were fitted with the “Automatic Dipper” then both the vehicles dip the headlight beam of each other efficiently. Main components help to run the circuit are easily available and</a:t>
            </a:r>
            <a:endParaRPr lang="en-IN" sz="2600" dirty="0">
              <a:effectLst/>
              <a:ea typeface="SimSun" panose="02010600030101010101" pitchFamily="2" charset="-122"/>
            </a:endParaRPr>
          </a:p>
          <a:p>
            <a:pPr marL="0" marR="0" algn="just">
              <a:lnSpc>
                <a:spcPct val="150000"/>
              </a:lnSpc>
              <a:spcBef>
                <a:spcPts val="0"/>
              </a:spcBef>
              <a:spcAft>
                <a:spcPts val="0"/>
              </a:spcAft>
            </a:pPr>
            <a:r>
              <a:rPr lang="en-US" sz="2600" dirty="0">
                <a:effectLst/>
                <a:ea typeface="CIDFont+F2"/>
              </a:rPr>
              <a:t>are also cheap. The circuit is compatible with any vehicle and does not require any other supply, it can efficiently work on battery fitted in the vehicles. Therefore, the installation of this safety system in each vehicle give safety at night driving, increase comfort level of driver and decrease the road accidents.</a:t>
            </a:r>
            <a:endParaRPr lang="en-IN" sz="2600" dirty="0">
              <a:effectLst/>
              <a:ea typeface="SimSun" panose="02010600030101010101" pitchFamily="2" charset="-122"/>
            </a:endParaRPr>
          </a:p>
          <a:p>
            <a:pPr marL="0" marR="0" algn="just">
              <a:lnSpc>
                <a:spcPct val="150000"/>
              </a:lnSpc>
              <a:spcBef>
                <a:spcPts val="0"/>
              </a:spcBef>
              <a:spcAft>
                <a:spcPts val="0"/>
              </a:spcAft>
            </a:pPr>
            <a:r>
              <a:rPr lang="en-US" sz="2600" dirty="0">
                <a:effectLst/>
                <a:ea typeface="Times New Roman" panose="02020603050405020304" pitchFamily="18" charset="0"/>
              </a:rPr>
              <a:t> </a:t>
            </a:r>
            <a:endParaRPr lang="en-IN" sz="2600" dirty="0">
              <a:effectLst/>
              <a:ea typeface="SimSun" panose="02010600030101010101" pitchFamily="2" charset="-122"/>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endParaRPr>
          </a:p>
          <a:p>
            <a:pPr marL="0" marR="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SimSun" panose="02010600030101010101" pitchFamily="2" charset="-122"/>
            </a:endParaRPr>
          </a:p>
          <a:p>
            <a:pPr>
              <a:buFont typeface="Wingdings" panose="05000000000000000000" pitchFamily="2" charset="2"/>
              <a:buChar char="Ø"/>
            </a:pPr>
            <a:endParaRPr lang="en-US" sz="1800" dirty="0"/>
          </a:p>
        </p:txBody>
      </p:sp>
    </p:spTree>
    <p:extLst>
      <p:ext uri="{BB962C8B-B14F-4D97-AF65-F5344CB8AC3E}">
        <p14:creationId xmlns:p14="http://schemas.microsoft.com/office/powerpoint/2010/main" val="3305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239698"/>
            <a:ext cx="10772775" cy="701335"/>
          </a:xfrm>
        </p:spPr>
        <p:txBody>
          <a:bodyPr>
            <a:normAutofit fontScale="90000"/>
          </a:bodyPr>
          <a:lstStyle/>
          <a:p>
            <a:r>
              <a:rPr lang="en-US" b="1" dirty="0">
                <a:solidFill>
                  <a:srgbClr val="00B050"/>
                </a:solidFill>
                <a:effectLst>
                  <a:outerShdw blurRad="38100" dist="38100" dir="2700000" algn="tl">
                    <a:srgbClr val="000000">
                      <a:alpha val="43137"/>
                    </a:srgbClr>
                  </a:outerShdw>
                </a:effectLst>
                <a:latin typeface="Algerian" panose="04020705040A02060702" pitchFamily="82" charset="0"/>
              </a:rPr>
              <a:t>Reference</a:t>
            </a:r>
          </a:p>
        </p:txBody>
      </p:sp>
      <p:sp>
        <p:nvSpPr>
          <p:cNvPr id="3" name="Content Placeholder 2"/>
          <p:cNvSpPr>
            <a:spLocks noGrp="1"/>
          </p:cNvSpPr>
          <p:nvPr>
            <p:ph idx="1"/>
          </p:nvPr>
        </p:nvSpPr>
        <p:spPr>
          <a:xfrm>
            <a:off x="657606" y="1216242"/>
            <a:ext cx="10753725" cy="6005744"/>
          </a:xfrm>
        </p:spPr>
        <p:txBody>
          <a:bodyPr>
            <a:noAutofit/>
          </a:bodyPr>
          <a:lstStyle/>
          <a:p>
            <a:pPr marL="0" algn="just">
              <a:lnSpc>
                <a:spcPct val="150000"/>
              </a:lnSpc>
              <a:spcBef>
                <a:spcPts val="0"/>
              </a:spcBef>
            </a:pPr>
            <a:r>
              <a:rPr lang="en-US" sz="1800" dirty="0">
                <a:effectLst/>
                <a:ea typeface="CIDFont+F2"/>
              </a:rPr>
              <a:t>[1] </a:t>
            </a:r>
            <a:r>
              <a:rPr lang="en-IN" sz="1800" dirty="0">
                <a:solidFill>
                  <a:srgbClr val="000000"/>
                </a:solidFill>
                <a:effectLst/>
                <a:ea typeface="SimSun" panose="02010600030101010101" pitchFamily="2" charset="-122"/>
              </a:rPr>
              <a:t>Dr. P. Poongodi PPG Institute of Technology, Coimbatore, Tamil Nadu, INDIA – 641012. Mr. P. Dineshkumar, Karpagam University, Coimbatore, Tamil Nadu, INDIA – 641021</a:t>
            </a:r>
            <a:r>
              <a:rPr lang="en-IN" sz="1800" dirty="0">
                <a:solidFill>
                  <a:srgbClr val="000000"/>
                </a:solidFill>
                <a:effectLst/>
                <a:latin typeface="Times New Roman" panose="02020603050405020304" pitchFamily="18" charset="0"/>
                <a:ea typeface="SimSun" panose="02010600030101010101" pitchFamily="2" charset="-122"/>
              </a:rPr>
              <a:t>.</a:t>
            </a:r>
          </a:p>
          <a:p>
            <a:pPr marL="0" marR="0" algn="just">
              <a:lnSpc>
                <a:spcPct val="150000"/>
              </a:lnSpc>
              <a:spcBef>
                <a:spcPts val="0"/>
              </a:spcBef>
              <a:spcAft>
                <a:spcPts val="0"/>
              </a:spcAft>
            </a:pPr>
            <a:endParaRPr lang="en-IN" sz="1800" dirty="0">
              <a:effectLst/>
              <a:ea typeface="SimSun" panose="02010600030101010101" pitchFamily="2" charset="-122"/>
            </a:endParaRPr>
          </a:p>
          <a:p>
            <a:pPr marL="0" algn="just">
              <a:lnSpc>
                <a:spcPct val="150000"/>
              </a:lnSpc>
              <a:spcBef>
                <a:spcPts val="0"/>
              </a:spcBef>
            </a:pPr>
            <a:r>
              <a:rPr lang="en-US" sz="1800" dirty="0">
                <a:effectLst/>
                <a:ea typeface="CIDFont+F2"/>
              </a:rPr>
              <a:t>[2] </a:t>
            </a:r>
            <a:r>
              <a:rPr lang="en-IN" sz="1800" dirty="0">
                <a:solidFill>
                  <a:srgbClr val="000000"/>
                </a:solidFill>
                <a:effectLst/>
                <a:ea typeface="SimSun" panose="02010600030101010101" pitchFamily="2" charset="-122"/>
              </a:rPr>
              <a:t>Takahiro Wada “A Deceleration control method of automobile for collision avoidance based on driver perceptual risk” IEEE international Conference on Smart Robots and Systems, Oct 4881-4886 </a:t>
            </a:r>
          </a:p>
          <a:p>
            <a:pPr marL="0" marR="0" algn="just">
              <a:lnSpc>
                <a:spcPct val="150000"/>
              </a:lnSpc>
              <a:spcBef>
                <a:spcPts val="0"/>
              </a:spcBef>
              <a:spcAft>
                <a:spcPts val="0"/>
              </a:spcAft>
            </a:pPr>
            <a:endParaRPr lang="en-IN" sz="1800" dirty="0">
              <a:effectLst/>
              <a:ea typeface="SimSun" panose="02010600030101010101" pitchFamily="2" charset="-122"/>
            </a:endParaRPr>
          </a:p>
          <a:p>
            <a:pPr marL="0" algn="just">
              <a:lnSpc>
                <a:spcPct val="150000"/>
              </a:lnSpc>
              <a:spcBef>
                <a:spcPts val="0"/>
              </a:spcBef>
            </a:pPr>
            <a:r>
              <a:rPr lang="en-US" sz="1800" dirty="0">
                <a:effectLst/>
                <a:ea typeface="CIDFont+F2"/>
              </a:rPr>
              <a:t>[3]</a:t>
            </a:r>
            <a:r>
              <a:rPr lang="en-IN" sz="1800" b="1" dirty="0">
                <a:solidFill>
                  <a:srgbClr val="000000"/>
                </a:solidFill>
                <a:effectLst/>
                <a:latin typeface="Times New Roman" panose="02020603050405020304" pitchFamily="18" charset="0"/>
                <a:ea typeface="SimSun" panose="02010600030101010101" pitchFamily="2" charset="-122"/>
              </a:rPr>
              <a:t> </a:t>
            </a:r>
            <a:r>
              <a:rPr lang="en-IN" sz="1800" dirty="0">
                <a:solidFill>
                  <a:srgbClr val="000000"/>
                </a:solidFill>
                <a:effectLst/>
                <a:ea typeface="SimSun" panose="02010600030101010101" pitchFamily="2" charset="-122"/>
              </a:rPr>
              <a:t>Matthew L. Brumbelow David S. ZUBY Institute of Highway Safety United States Paper No. 09-0257 “IMPACT AND INJURY PATTERNS IN FRONTAL CRASHES OF VEHICLES WITH GOOD RATINGS FOR FRONTAL CRASH PROTECTION”</a:t>
            </a:r>
          </a:p>
          <a:p>
            <a:pPr marL="0" marR="0" algn="just">
              <a:lnSpc>
                <a:spcPct val="150000"/>
              </a:lnSpc>
              <a:spcBef>
                <a:spcPts val="0"/>
              </a:spcBef>
              <a:spcAft>
                <a:spcPts val="0"/>
              </a:spcAft>
            </a:pPr>
            <a:endParaRPr lang="en-IN" sz="1800" dirty="0">
              <a:effectLst/>
              <a:ea typeface="SimSun" panose="02010600030101010101" pitchFamily="2" charset="-122"/>
            </a:endParaRPr>
          </a:p>
          <a:p>
            <a:pPr marL="0" marR="0" algn="just">
              <a:lnSpc>
                <a:spcPct val="150000"/>
              </a:lnSpc>
              <a:spcBef>
                <a:spcPts val="0"/>
              </a:spcBef>
              <a:spcAft>
                <a:spcPts val="0"/>
              </a:spcAft>
            </a:pPr>
            <a:r>
              <a:rPr lang="en-US" sz="1800" dirty="0">
                <a:effectLst/>
                <a:ea typeface="SimSun" panose="02010600030101010101" pitchFamily="2" charset="-122"/>
              </a:rPr>
              <a:t> </a:t>
            </a:r>
            <a:endParaRPr lang="en-IN" sz="1800" dirty="0">
              <a:effectLst/>
              <a:ea typeface="SimSun" panose="02010600030101010101" pitchFamily="2" charset="-122"/>
            </a:endParaRPr>
          </a:p>
          <a:p>
            <a:endParaRPr lang="en-US" sz="1800" dirty="0"/>
          </a:p>
          <a:p>
            <a:endParaRPr lang="en-US" sz="1800" dirty="0"/>
          </a:p>
        </p:txBody>
      </p:sp>
    </p:spTree>
    <p:extLst>
      <p:ext uri="{BB962C8B-B14F-4D97-AF65-F5344CB8AC3E}">
        <p14:creationId xmlns:p14="http://schemas.microsoft.com/office/powerpoint/2010/main" val="77386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754603"/>
            <a:ext cx="10753725" cy="5930282"/>
          </a:xfrm>
        </p:spPr>
        <p:txBody>
          <a:bodyPr>
            <a:normAutofit lnSpcReduction="10000"/>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Literature Survey</a:t>
            </a:r>
          </a:p>
          <a:p>
            <a:pPr>
              <a:buFont typeface="Wingdings" panose="05000000000000000000" pitchFamily="2" charset="2"/>
              <a:buChar char="Ø"/>
            </a:pPr>
            <a:r>
              <a:rPr lang="en-US" dirty="0"/>
              <a:t>Objectives</a:t>
            </a:r>
          </a:p>
          <a:p>
            <a:pPr>
              <a:buFont typeface="Wingdings" panose="05000000000000000000" pitchFamily="2" charset="2"/>
              <a:buChar char="Ø"/>
            </a:pPr>
            <a:r>
              <a:rPr lang="en-US" dirty="0"/>
              <a:t>Need Of Project</a:t>
            </a:r>
          </a:p>
          <a:p>
            <a:pPr>
              <a:buFont typeface="Wingdings" panose="05000000000000000000" pitchFamily="2" charset="2"/>
              <a:buChar char="Ø"/>
            </a:pPr>
            <a:r>
              <a:rPr lang="en-US" dirty="0"/>
              <a:t>Block Diagram</a:t>
            </a:r>
          </a:p>
          <a:p>
            <a:pPr>
              <a:buFont typeface="Wingdings" panose="05000000000000000000" pitchFamily="2" charset="2"/>
              <a:buChar char="Ø"/>
            </a:pPr>
            <a:r>
              <a:rPr lang="en-US" dirty="0"/>
              <a:t>Circuit Diagram</a:t>
            </a:r>
          </a:p>
          <a:p>
            <a:pPr>
              <a:buFont typeface="Wingdings" panose="05000000000000000000" pitchFamily="2" charset="2"/>
              <a:buChar char="Ø"/>
            </a:pPr>
            <a:r>
              <a:rPr lang="en-US" dirty="0"/>
              <a:t>Electronic hardware/software components</a:t>
            </a:r>
          </a:p>
          <a:p>
            <a:pPr>
              <a:buFont typeface="Wingdings" panose="05000000000000000000" pitchFamily="2" charset="2"/>
              <a:buChar char="Ø"/>
            </a:pPr>
            <a:r>
              <a:rPr lang="en-US" dirty="0"/>
              <a:t>Specifications</a:t>
            </a:r>
          </a:p>
          <a:p>
            <a:pPr>
              <a:buFont typeface="Wingdings" panose="05000000000000000000" pitchFamily="2" charset="2"/>
              <a:buChar char="Ø"/>
            </a:pPr>
            <a:r>
              <a:rPr lang="en-US" dirty="0"/>
              <a:t>Flow Of Work</a:t>
            </a:r>
          </a:p>
          <a:p>
            <a:pPr>
              <a:buFont typeface="Wingdings" panose="05000000000000000000" pitchFamily="2" charset="2"/>
              <a:buChar char="Ø"/>
            </a:pPr>
            <a:r>
              <a:rPr lang="en-US" dirty="0"/>
              <a:t>Project Application</a:t>
            </a:r>
          </a:p>
          <a:p>
            <a:pPr>
              <a:buFont typeface="Wingdings" panose="05000000000000000000" pitchFamily="2" charset="2"/>
              <a:buChar char="Ø"/>
            </a:pPr>
            <a:r>
              <a:rPr lang="en-US" dirty="0"/>
              <a:t>Advantages </a:t>
            </a:r>
          </a:p>
          <a:p>
            <a:pPr>
              <a:buFont typeface="Wingdings" panose="05000000000000000000" pitchFamily="2" charset="2"/>
              <a:buChar char="Ø"/>
            </a:pPr>
            <a:r>
              <a:rPr lang="en-US" dirty="0"/>
              <a:t>Conclusion</a:t>
            </a:r>
          </a:p>
          <a:p>
            <a:pPr>
              <a:buFont typeface="Wingdings" panose="05000000000000000000" pitchFamily="2" charset="2"/>
              <a:buChar char="Ø"/>
            </a:pPr>
            <a:r>
              <a:rPr lang="en-US" dirty="0"/>
              <a:t>References</a:t>
            </a:r>
            <a:endParaRPr lang="hi-IN" dirty="0"/>
          </a:p>
          <a:p>
            <a:endParaRPr lang="en-US" dirty="0"/>
          </a:p>
        </p:txBody>
      </p:sp>
    </p:spTree>
    <p:extLst>
      <p:ext uri="{BB962C8B-B14F-4D97-AF65-F5344CB8AC3E}">
        <p14:creationId xmlns:p14="http://schemas.microsoft.com/office/powerpoint/2010/main" val="338805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latin typeface="Bradley Hand ITC" panose="03070402050302030203" pitchFamily="66" charset="0"/>
              </a:rPr>
              <a:t>THANK YOU!!</a:t>
            </a:r>
          </a:p>
        </p:txBody>
      </p:sp>
    </p:spTree>
    <p:extLst>
      <p:ext uri="{BB962C8B-B14F-4D97-AF65-F5344CB8AC3E}">
        <p14:creationId xmlns:p14="http://schemas.microsoft.com/office/powerpoint/2010/main" val="42167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542331"/>
          </a:xfrm>
        </p:spPr>
        <p:txBody>
          <a:bodyPr/>
          <a:lstStyle/>
          <a:p>
            <a:r>
              <a:rPr lang="en-US" b="1" dirty="0">
                <a:effectLst>
                  <a:outerShdw blurRad="38100" dist="38100" dir="2700000" algn="tl">
                    <a:srgbClr val="000000">
                      <a:alpha val="43137"/>
                    </a:srgbClr>
                  </a:outerShdw>
                </a:effectLst>
                <a:latin typeface="Algerian" panose="04020705040A02060702" pitchFamily="82" charset="0"/>
              </a:rPr>
              <a:t>Introduction</a:t>
            </a:r>
          </a:p>
        </p:txBody>
      </p:sp>
      <p:sp>
        <p:nvSpPr>
          <p:cNvPr id="3" name="Content Placeholder 2"/>
          <p:cNvSpPr>
            <a:spLocks noGrp="1"/>
          </p:cNvSpPr>
          <p:nvPr>
            <p:ph sz="half" idx="1"/>
          </p:nvPr>
        </p:nvSpPr>
        <p:spPr>
          <a:xfrm>
            <a:off x="676656" y="2272682"/>
            <a:ext cx="11157278" cy="3492779"/>
          </a:xfrm>
        </p:spPr>
        <p:txBody>
          <a:bodyPr/>
          <a:lstStyle/>
          <a:p>
            <a:endParaRPr lang="en-US" sz="2400" dirty="0"/>
          </a:p>
          <a:p>
            <a:pPr>
              <a:buFont typeface="Wingdings" panose="05000000000000000000" pitchFamily="2" charset="2"/>
              <a:buChar char="Ø"/>
            </a:pPr>
            <a:r>
              <a:rPr lang="en-US" dirty="0"/>
              <a:t> </a:t>
            </a:r>
            <a:r>
              <a:rPr lang="en-US" sz="1800" dirty="0"/>
              <a:t>Now a days the number of vehicle on road is increasing drastically and number of accidents on road are also increasing. Especially at night most of the accidents are occurred due to dazzling of headlight. While driving at night the headlight beam of coming vehicle is directly affects the driver’s eye and eye gets blur, it takes 3 to 8 sec to recover to its normal vision. </a:t>
            </a:r>
          </a:p>
          <a:p>
            <a:pPr>
              <a:buFont typeface="Wingdings" panose="05000000000000000000" pitchFamily="2" charset="2"/>
              <a:buChar char="Ø"/>
            </a:pPr>
            <a:r>
              <a:rPr lang="en-US" sz="1800" dirty="0"/>
              <a:t> Automatic dipper light control is a system which automatically changes the headlight from upper to dipper beam by sensing the headlight of the coming vehicle .To overcome these problems a new circuit which will directly operate the headlight beam</a:t>
            </a:r>
          </a:p>
          <a:p>
            <a:pPr marL="0" indent="0">
              <a:buNone/>
            </a:pPr>
            <a:endParaRPr lang="en-US" dirty="0"/>
          </a:p>
        </p:txBody>
      </p:sp>
    </p:spTree>
    <p:extLst>
      <p:ext uri="{BB962C8B-B14F-4D97-AF65-F5344CB8AC3E}">
        <p14:creationId xmlns:p14="http://schemas.microsoft.com/office/powerpoint/2010/main" val="417252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a:extLst>
              <a:ext uri="{FF2B5EF4-FFF2-40B4-BE49-F238E27FC236}">
                <a16:creationId xmlns:a16="http://schemas.microsoft.com/office/drawing/2014/main" id="{DD18D043-E59C-4349-BCE9-B1D1155E51FA}"/>
              </a:ext>
            </a:extLst>
          </p:cNvPr>
          <p:cNvSpPr>
            <a:spLocks noGrp="1"/>
          </p:cNvSpPr>
          <p:nvPr>
            <p:ph sz="half" idx="1"/>
          </p:nvPr>
        </p:nvSpPr>
        <p:spPr>
          <a:xfrm>
            <a:off x="676275" y="79899"/>
            <a:ext cx="11237913" cy="2432482"/>
          </a:xfrm>
        </p:spPr>
        <p:txBody>
          <a:bodyPr>
            <a:normAutofit/>
          </a:bodyPr>
          <a:lstStyle/>
          <a:p>
            <a:pPr>
              <a:buFont typeface="Wingdings" panose="05000000000000000000" pitchFamily="2" charset="2"/>
              <a:buChar char="Ø"/>
            </a:pPr>
            <a:endParaRPr lang="en-US" sz="1800" dirty="0"/>
          </a:p>
          <a:p>
            <a:pPr marL="0" indent="0">
              <a:buNone/>
            </a:pPr>
            <a:endParaRPr lang="en-US" sz="1800" dirty="0"/>
          </a:p>
          <a:p>
            <a:pPr>
              <a:buFont typeface="Wingdings" panose="05000000000000000000" pitchFamily="2" charset="2"/>
              <a:buChar char="Ø"/>
            </a:pPr>
            <a:r>
              <a:rPr lang="en-US" sz="1800" dirty="0"/>
              <a:t> There is common problem is occurred while driving in cities, streetlights or lights of shops are affecting on the system and reduce the life of relay and headlamp. To reduce that, the manual mode which is already present in vehicle is used .</a:t>
            </a:r>
          </a:p>
          <a:p>
            <a:pPr>
              <a:buFont typeface="Wingdings" panose="05000000000000000000" pitchFamily="2" charset="2"/>
              <a:buChar char="Ø"/>
            </a:pPr>
            <a:r>
              <a:rPr lang="en-US" sz="1800" dirty="0"/>
              <a:t>Fig.1:</a:t>
            </a:r>
          </a:p>
          <a:p>
            <a:pPr marL="0" indent="0">
              <a:buNone/>
            </a:pPr>
            <a:endParaRPr lang="hi-IN" sz="1800" dirty="0"/>
          </a:p>
          <a:p>
            <a:endParaRPr lang="en-IN" sz="1800" dirty="0"/>
          </a:p>
        </p:txBody>
      </p:sp>
      <p:pic>
        <p:nvPicPr>
          <p:cNvPr id="7" name="Picture 6">
            <a:extLst>
              <a:ext uri="{FF2B5EF4-FFF2-40B4-BE49-F238E27FC236}">
                <a16:creationId xmlns:a16="http://schemas.microsoft.com/office/drawing/2014/main" id="{370499A8-5666-4697-AD0C-4B2EB4998A3E}"/>
              </a:ext>
            </a:extLst>
          </p:cNvPr>
          <p:cNvPicPr>
            <a:picLocks noChangeAspect="1"/>
          </p:cNvPicPr>
          <p:nvPr/>
        </p:nvPicPr>
        <p:blipFill>
          <a:blip r:embed="rId2"/>
          <a:stretch>
            <a:fillRect/>
          </a:stretch>
        </p:blipFill>
        <p:spPr>
          <a:xfrm>
            <a:off x="1791851" y="2423604"/>
            <a:ext cx="8608298" cy="4083728"/>
          </a:xfrm>
          <a:prstGeom prst="rect">
            <a:avLst/>
          </a:prstGeom>
        </p:spPr>
      </p:pic>
    </p:spTree>
    <p:extLst>
      <p:ext uri="{BB962C8B-B14F-4D97-AF65-F5344CB8AC3E}">
        <p14:creationId xmlns:p14="http://schemas.microsoft.com/office/powerpoint/2010/main" val="310611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Algerian" panose="04020705040A02060702" pitchFamily="82" charset="0"/>
              </a:rPr>
              <a:t>Literature Survey</a:t>
            </a:r>
          </a:p>
        </p:txBody>
      </p:sp>
      <p:sp>
        <p:nvSpPr>
          <p:cNvPr id="3" name="Content Placeholder 2"/>
          <p:cNvSpPr>
            <a:spLocks noGrp="1"/>
          </p:cNvSpPr>
          <p:nvPr>
            <p:ph idx="1"/>
          </p:nvPr>
        </p:nvSpPr>
        <p:spPr>
          <a:xfrm>
            <a:off x="676274" y="2011680"/>
            <a:ext cx="10753725" cy="4611062"/>
          </a:xfrm>
        </p:spPr>
        <p:txBody>
          <a:bodyPr>
            <a:noAutofit/>
          </a:bodyPr>
          <a:lstStyle/>
          <a:p>
            <a:pPr marL="0" algn="just">
              <a:lnSpc>
                <a:spcPct val="150000"/>
              </a:lnSpc>
              <a:spcBef>
                <a:spcPts val="0"/>
              </a:spcBef>
            </a:pPr>
            <a:r>
              <a:rPr lang="en-IN" sz="1800" dirty="0">
                <a:solidFill>
                  <a:srgbClr val="000000"/>
                </a:solidFill>
                <a:effectLst/>
                <a:ea typeface="SimSun" panose="02010600030101010101" pitchFamily="2" charset="-122"/>
              </a:rPr>
              <a:t>The author observed that the technology of pneumatics plays a major role in the field of automation and modern machine shops and space robots.. The aim is to design and develop a control system based smart electronically controlled automotive bumper activation and automatic braking system is called AUTOMATIC PNEUMATIC BUMPER AND BREAK ACTUATION BEFORE COLLISION. This project consists of IR transmitter and Receiver circuit, Control Unit, Pneumatic bumper system and pneumatic braking system. The IR sensor are used to senses the obstacle. If there is any obstacle closer to the vehicle (within 2-3 feet) the control signal is transferred to the bumper activation system and also pneumatic braking system simultaneously. The pneumatic bumper and braking system is used to product the man and vehicle. This bumper and braking system is only operate if the vehicle speed above 30-40 km per hour. This speed of vehicle is sensed by the sensor and this signal is transferred to the control unit and pneumatic bumper and braking activation system.[1]</a:t>
            </a:r>
          </a:p>
          <a:p>
            <a:pPr marL="0" algn="just">
              <a:lnSpc>
                <a:spcPct val="150000"/>
              </a:lnSpc>
              <a:spcBef>
                <a:spcPts val="0"/>
              </a:spcBef>
            </a:pPr>
            <a:r>
              <a:rPr lang="en-IN" sz="1800" dirty="0">
                <a:solidFill>
                  <a:srgbClr val="000000"/>
                </a:solidFill>
                <a:effectLst/>
                <a:ea typeface="SimSun" panose="02010600030101010101" pitchFamily="2" charset="-122"/>
              </a:rPr>
              <a:t> </a:t>
            </a:r>
          </a:p>
          <a:p>
            <a:pPr marL="0" marR="0" algn="just">
              <a:lnSpc>
                <a:spcPct val="150000"/>
              </a:lnSpc>
              <a:spcBef>
                <a:spcPts val="0"/>
              </a:spcBef>
              <a:spcAft>
                <a:spcPts val="0"/>
              </a:spcAft>
            </a:pPr>
            <a:endParaRPr lang="en-IN" sz="1800" dirty="0">
              <a:solidFill>
                <a:srgbClr val="000000"/>
              </a:solidFill>
              <a:effectLst/>
              <a:ea typeface="SimSun" panose="02010600030101010101" pitchFamily="2" charset="-122"/>
            </a:endParaRPr>
          </a:p>
          <a:p>
            <a:pPr marL="0" marR="0" algn="just">
              <a:lnSpc>
                <a:spcPct val="150000"/>
              </a:lnSpc>
              <a:spcBef>
                <a:spcPts val="0"/>
              </a:spcBef>
              <a:spcAft>
                <a:spcPts val="0"/>
              </a:spcAft>
            </a:pPr>
            <a:endParaRPr lang="en-IN" sz="1800" dirty="0">
              <a:solidFill>
                <a:srgbClr val="000000"/>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45016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659B1-DD41-41C1-938C-1583293B5E39}"/>
              </a:ext>
            </a:extLst>
          </p:cNvPr>
          <p:cNvSpPr>
            <a:spLocks noGrp="1"/>
          </p:cNvSpPr>
          <p:nvPr>
            <p:ph idx="1"/>
          </p:nvPr>
        </p:nvSpPr>
        <p:spPr>
          <a:xfrm>
            <a:off x="522852" y="1313895"/>
            <a:ext cx="11146296" cy="5078027"/>
          </a:xfrm>
        </p:spPr>
        <p:txBody>
          <a:bodyPr/>
          <a:lstStyle/>
          <a:p>
            <a:r>
              <a:rPr lang="en-US" sz="1800" dirty="0">
                <a:effectLst/>
                <a:ea typeface="SimSun" panose="02010600030101010101" pitchFamily="2" charset="-122"/>
              </a:rPr>
              <a:t>There are two consumer evaluation programs of vehicle frontal crashworthiness in the United States. The National Highway of Traffic Safety Administration (NHTSA) gives occupant protection ratings of 1 to 5 stars for the drivers based on vehicle performance in a full-width test into a rigid wall at 35 mi/h (56 km/h). The Insurance Institute for Highway Safety (IIHS) assigns vehicle ratings of good, acceptable, marginal, or poor based on performance in a 40 mi/h (64 km/h) test in which 40% of the vehicle front impacts a deformable barrier. These programs were introduced, structural and restraint system designs have very good improved substantially, and high-test performance now is treated as a de facto standard. Among vehicles rated in the IIHS frontal offset test between January 2005 and May 2008, 85% received good ratings, with the rest receiving the second highest rating of acceptable. In this NHTSA’s frontal Car Assessment Program (NCAP), 95% of model year 2008 vehicles achieved a 4- or 5-star rating for both the driver and right front passenger.[2]</a:t>
            </a:r>
          </a:p>
          <a:p>
            <a:endParaRPr lang="en-US" sz="1800" dirty="0">
              <a:ea typeface="SimSun" panose="02010600030101010101" pitchFamily="2" charset="-122"/>
            </a:endParaRPr>
          </a:p>
          <a:p>
            <a:r>
              <a:rPr lang="en-US" sz="1800" dirty="0">
                <a:effectLst/>
                <a:ea typeface="SimSun" panose="02010600030101010101" pitchFamily="2" charset="-122"/>
              </a:rPr>
              <a:t>In this paper, the need for safety of vehicles by reducing the impact of crash by applying a smooth or partial braking with the help PIC 16F877a micro controller is proposed. The driver’s risk of sensing the object from a particular distance and not able to notice within the certain limit such conditions are occurs while designing this work. Once the similar situation will be faced to acceleration of the vehicle will be directly controlled without any disturbing the safe throttle (actuation mechanism) of the vehicle, the designed machine itself takes the control of acceleration pedal if the brake is not applied within the predetermined distance.[3]</a:t>
            </a:r>
            <a:endParaRPr lang="en-IN" sz="1800" dirty="0">
              <a:effectLst/>
              <a:ea typeface="SimSun" panose="02010600030101010101" pitchFamily="2" charset="-122"/>
            </a:endParaRPr>
          </a:p>
          <a:p>
            <a:endParaRPr lang="en-IN" dirty="0"/>
          </a:p>
        </p:txBody>
      </p:sp>
    </p:spTree>
    <p:extLst>
      <p:ext uri="{BB962C8B-B14F-4D97-AF65-F5344CB8AC3E}">
        <p14:creationId xmlns:p14="http://schemas.microsoft.com/office/powerpoint/2010/main" val="95256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499533"/>
            <a:ext cx="10772775" cy="1658198"/>
          </a:xfrm>
        </p:spPr>
        <p:txBody>
          <a:bodyPr/>
          <a:lstStyle/>
          <a:p>
            <a:r>
              <a:rPr lang="en-US" b="1" dirty="0">
                <a:effectLst>
                  <a:outerShdw blurRad="38100" dist="38100" dir="2700000" algn="tl">
                    <a:srgbClr val="000000">
                      <a:alpha val="43137"/>
                    </a:srgbClr>
                  </a:outerShdw>
                </a:effectLst>
                <a:latin typeface="Algerian" panose="04020705040A02060702" pitchFamily="82" charset="0"/>
              </a:rPr>
              <a:t>Objectives</a:t>
            </a:r>
          </a:p>
        </p:txBody>
      </p:sp>
      <p:sp>
        <p:nvSpPr>
          <p:cNvPr id="3" name="Content Placeholder 2"/>
          <p:cNvSpPr>
            <a:spLocks noGrp="1"/>
          </p:cNvSpPr>
          <p:nvPr>
            <p:ph idx="1"/>
          </p:nvPr>
        </p:nvSpPr>
        <p:spPr/>
        <p:txBody>
          <a:bodyPr>
            <a:normAutofit/>
          </a:bodyPr>
          <a:lstStyle/>
          <a:p>
            <a:pPr marL="0" marR="0" lvl="0" indent="0" algn="just">
              <a:lnSpc>
                <a:spcPct val="150000"/>
              </a:lnSpc>
              <a:spcBef>
                <a:spcPts val="0"/>
              </a:spcBef>
              <a:spcAft>
                <a:spcPts val="0"/>
              </a:spcAft>
              <a:buNone/>
              <a:tabLst>
                <a:tab pos="1057910" algn="l"/>
              </a:tabLst>
            </a:pPr>
            <a:endParaRPr lang="en-IN" sz="1800" dirty="0">
              <a:effectLst/>
              <a:ea typeface="SimSun" panose="02010600030101010101" pitchFamily="2" charset="-122"/>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Ø"/>
              <a:tabLst>
                <a:tab pos="1057910" algn="l"/>
              </a:tabLst>
            </a:pPr>
            <a:r>
              <a:rPr lang="en-IN" sz="1800" dirty="0">
                <a:solidFill>
                  <a:srgbClr val="000000"/>
                </a:solidFill>
                <a:effectLst/>
                <a:ea typeface="SimSun" panose="02010600030101010101" pitchFamily="2" charset="-122"/>
                <a:cs typeface="Times New Roman" panose="02020603050405020304" pitchFamily="18" charset="0"/>
              </a:rPr>
              <a:t>to detect upcoming vehicle using </a:t>
            </a:r>
            <a:r>
              <a:rPr lang="en-IN" sz="1800" dirty="0">
                <a:solidFill>
                  <a:srgbClr val="000000"/>
                </a:solidFill>
                <a:ea typeface="SimSun" panose="02010600030101010101" pitchFamily="2" charset="-122"/>
                <a:cs typeface="Times New Roman" panose="02020603050405020304" pitchFamily="18" charset="0"/>
              </a:rPr>
              <a:t>IDR </a:t>
            </a:r>
            <a:r>
              <a:rPr lang="en-IN" sz="1800" dirty="0">
                <a:solidFill>
                  <a:srgbClr val="000000"/>
                </a:solidFill>
                <a:effectLst/>
                <a:ea typeface="SimSun" panose="02010600030101010101" pitchFamily="2" charset="-122"/>
                <a:cs typeface="Times New Roman" panose="02020603050405020304" pitchFamily="18" charset="0"/>
              </a:rPr>
              <a:t>sensor</a:t>
            </a:r>
            <a:endParaRPr lang="en-IN" sz="1800" dirty="0">
              <a:effectLst/>
              <a:ea typeface="SimSun" panose="02010600030101010101" pitchFamily="2" charset="-122"/>
              <a:cs typeface="Times New Roman" panose="02020603050405020304" pitchFamily="18" charset="0"/>
            </a:endParaRPr>
          </a:p>
          <a:p>
            <a:pPr marR="0" lvl="0" algn="just">
              <a:lnSpc>
                <a:spcPct val="150000"/>
              </a:lnSpc>
              <a:spcBef>
                <a:spcPts val="0"/>
              </a:spcBef>
              <a:spcAft>
                <a:spcPts val="0"/>
              </a:spcAft>
              <a:buFont typeface="Wingdings" panose="05000000000000000000" pitchFamily="2" charset="2"/>
              <a:buChar char="Ø"/>
              <a:tabLst>
                <a:tab pos="1057910" algn="l"/>
              </a:tabLst>
            </a:pPr>
            <a:r>
              <a:rPr lang="en-IN" sz="1800" dirty="0">
                <a:solidFill>
                  <a:srgbClr val="000000"/>
                </a:solidFill>
                <a:effectLst/>
                <a:ea typeface="SimSun" panose="02010600030101010101" pitchFamily="2" charset="-122"/>
                <a:cs typeface="Times New Roman" panose="02020603050405020304" pitchFamily="18" charset="0"/>
              </a:rPr>
              <a:t>to automatic change mode of headlight from upper to dipper</a:t>
            </a:r>
            <a:endParaRPr lang="en-IN" sz="1800" dirty="0">
              <a:effectLst/>
              <a:ea typeface="SimSun" panose="02010600030101010101" pitchFamily="2" charset="-122"/>
              <a:cs typeface="Times New Roman" panose="02020603050405020304" pitchFamily="18" charset="0"/>
            </a:endParaRPr>
          </a:p>
          <a:p>
            <a:pPr marR="0" lvl="0" algn="just">
              <a:lnSpc>
                <a:spcPct val="150000"/>
              </a:lnSpc>
              <a:spcBef>
                <a:spcPts val="0"/>
              </a:spcBef>
              <a:spcAft>
                <a:spcPts val="1000"/>
              </a:spcAft>
              <a:buFont typeface="Wingdings" panose="05000000000000000000" pitchFamily="2" charset="2"/>
              <a:buChar char="Ø"/>
              <a:tabLst>
                <a:tab pos="1057910" algn="l"/>
              </a:tabLst>
            </a:pPr>
            <a:r>
              <a:rPr lang="en-IN" sz="1800" dirty="0">
                <a:solidFill>
                  <a:srgbClr val="000000"/>
                </a:solidFill>
                <a:effectLst/>
                <a:ea typeface="SimSun" panose="02010600030101010101" pitchFamily="2" charset="-122"/>
                <a:cs typeface="Times New Roman" panose="02020603050405020304" pitchFamily="18" charset="0"/>
              </a:rPr>
              <a:t>to reverse the mode of headlight as soon as upcoming vehicle passes away</a:t>
            </a:r>
            <a:endParaRPr lang="en-IN" sz="1800" dirty="0">
              <a:effectLst/>
              <a:ea typeface="SimSun" panose="02010600030101010101" pitchFamily="2" charset="-122"/>
              <a:cs typeface="Times New Roman" panose="02020603050405020304" pitchFamily="18" charset="0"/>
            </a:endParaRPr>
          </a:p>
          <a:p>
            <a:pPr marL="0" marR="0" indent="0" algn="just">
              <a:lnSpc>
                <a:spcPct val="150000"/>
              </a:lnSpc>
              <a:spcBef>
                <a:spcPts val="0"/>
              </a:spcBef>
              <a:spcAft>
                <a:spcPts val="0"/>
              </a:spcAft>
              <a:buNone/>
            </a:pPr>
            <a:endParaRPr lang="en-IN" sz="1800" dirty="0">
              <a:effectLst/>
              <a:ea typeface="SimSun" panose="02010600030101010101" pitchFamily="2" charset="-122"/>
            </a:endParaRPr>
          </a:p>
          <a:p>
            <a:endParaRPr lang="en-US" sz="1800" dirty="0"/>
          </a:p>
          <a:p>
            <a:endParaRPr lang="en-US" sz="1800" dirty="0"/>
          </a:p>
        </p:txBody>
      </p:sp>
    </p:spTree>
    <p:extLst>
      <p:ext uri="{BB962C8B-B14F-4D97-AF65-F5344CB8AC3E}">
        <p14:creationId xmlns:p14="http://schemas.microsoft.com/office/powerpoint/2010/main" val="308490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745" y="499533"/>
            <a:ext cx="10772775" cy="1658198"/>
          </a:xfrm>
        </p:spPr>
        <p:txBody>
          <a:bodyPr/>
          <a:lstStyle/>
          <a:p>
            <a:r>
              <a:rPr lang="en-US" b="1" dirty="0">
                <a:solidFill>
                  <a:schemeClr val="accent3"/>
                </a:solidFill>
                <a:effectLst>
                  <a:outerShdw blurRad="38100" dist="38100" dir="2700000" algn="tl">
                    <a:srgbClr val="000000">
                      <a:alpha val="43137"/>
                    </a:srgbClr>
                  </a:outerShdw>
                </a:effectLst>
                <a:latin typeface="Algerian" panose="04020705040A02060702" pitchFamily="82" charset="0"/>
              </a:rPr>
              <a:t>Need Of Project</a:t>
            </a:r>
          </a:p>
        </p:txBody>
      </p:sp>
      <p:sp>
        <p:nvSpPr>
          <p:cNvPr id="12" name="Content Placeholder 10">
            <a:extLst>
              <a:ext uri="{FF2B5EF4-FFF2-40B4-BE49-F238E27FC236}">
                <a16:creationId xmlns:a16="http://schemas.microsoft.com/office/drawing/2014/main" id="{16DAD964-89A9-4381-9198-9DBAFB7F8B7A}"/>
              </a:ext>
            </a:extLst>
          </p:cNvPr>
          <p:cNvSpPr>
            <a:spLocks noGrp="1"/>
          </p:cNvSpPr>
          <p:nvPr>
            <p:ph type="body" idx="1"/>
          </p:nvPr>
        </p:nvSpPr>
        <p:spPr>
          <a:xfrm>
            <a:off x="676275" y="2039939"/>
            <a:ext cx="10772775" cy="1821848"/>
          </a:xfrm>
        </p:spPr>
        <p:txBody>
          <a:bodyPr>
            <a:normAutofit/>
          </a:bodyPr>
          <a:lstStyle/>
          <a:p>
            <a:pPr lvl="0">
              <a:buFont typeface="Wingdings" panose="05000000000000000000" pitchFamily="2" charset="2"/>
              <a:buChar char="Ø"/>
            </a:pPr>
            <a:r>
              <a:rPr lang="en-US" sz="1800" cap="none" dirty="0"/>
              <a:t>To reduce the number of increasing accidents in day to day life.</a:t>
            </a:r>
          </a:p>
          <a:p>
            <a:pPr lvl="0">
              <a:buFont typeface="Wingdings" panose="05000000000000000000" pitchFamily="2" charset="2"/>
              <a:buChar char="Ø"/>
            </a:pPr>
            <a:r>
              <a:rPr lang="en-US" sz="1800" cap="none" dirty="0"/>
              <a:t>Avoid the </a:t>
            </a:r>
            <a:r>
              <a:rPr lang="en-US" sz="1800" cap="none" dirty="0">
                <a:latin typeface="+mn-lt"/>
              </a:rPr>
              <a:t>visibility</a:t>
            </a:r>
            <a:r>
              <a:rPr lang="en-US" sz="1800" cap="none" dirty="0"/>
              <a:t> problem while driving  during night.</a:t>
            </a:r>
          </a:p>
          <a:p>
            <a:pPr lvl="0">
              <a:buFont typeface="Wingdings" panose="05000000000000000000" pitchFamily="2" charset="2"/>
              <a:buChar char="Ø"/>
            </a:pPr>
            <a:r>
              <a:rPr lang="en-US" sz="1800" cap="none" dirty="0"/>
              <a:t>Save life</a:t>
            </a:r>
            <a:endParaRPr lang="en-IN" sz="1800" cap="none" dirty="0"/>
          </a:p>
        </p:txBody>
      </p:sp>
    </p:spTree>
    <p:extLst>
      <p:ext uri="{BB962C8B-B14F-4D97-AF65-F5344CB8AC3E}">
        <p14:creationId xmlns:p14="http://schemas.microsoft.com/office/powerpoint/2010/main" val="9946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13" y="117438"/>
            <a:ext cx="10772775" cy="989126"/>
          </a:xfrm>
        </p:spPr>
        <p:txBody>
          <a:bodyPr/>
          <a:lstStyle/>
          <a:p>
            <a:r>
              <a:rPr lang="en-US" b="1" dirty="0">
                <a:solidFill>
                  <a:schemeClr val="accent5"/>
                </a:solidFill>
                <a:effectLst>
                  <a:outerShdw blurRad="38100" dist="38100" dir="2700000" algn="tl">
                    <a:srgbClr val="000000">
                      <a:alpha val="43137"/>
                    </a:srgbClr>
                  </a:outerShdw>
                </a:effectLst>
                <a:latin typeface="Algerian" panose="04020705040A02060702" pitchFamily="82" charset="0"/>
              </a:rPr>
              <a:t>Block Diagram</a:t>
            </a:r>
          </a:p>
        </p:txBody>
      </p:sp>
      <p:sp>
        <p:nvSpPr>
          <p:cNvPr id="6" name="Title 1">
            <a:extLst>
              <a:ext uri="{FF2B5EF4-FFF2-40B4-BE49-F238E27FC236}">
                <a16:creationId xmlns:a16="http://schemas.microsoft.com/office/drawing/2014/main" id="{0614CE32-45EA-430E-9FB7-9CE85249814A}"/>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b="1" dirty="0">
                <a:effectLst>
                  <a:outerShdw blurRad="38100" dist="38100" dir="2700000" algn="tl">
                    <a:srgbClr val="000000">
                      <a:alpha val="43137"/>
                    </a:srgbClr>
                  </a:outerShdw>
                </a:effectLst>
                <a:latin typeface="Algerian" panose="04020705040A02060702" pitchFamily="82" charset="0"/>
              </a:rPr>
              <a:t> </a:t>
            </a:r>
            <a:endParaRPr lang="hi-IN" b="1" dirty="0">
              <a:effectLst>
                <a:outerShdw blurRad="38100" dist="38100" dir="2700000" algn="tl">
                  <a:srgbClr val="000000">
                    <a:alpha val="43137"/>
                  </a:srgbClr>
                </a:outerShdw>
              </a:effectLst>
              <a:latin typeface="Algerian" panose="04020705040A02060702" pitchFamily="82" charset="0"/>
            </a:endParaRPr>
          </a:p>
        </p:txBody>
      </p:sp>
      <p:sp>
        <p:nvSpPr>
          <p:cNvPr id="7" name="Rectangle 25">
            <a:extLst>
              <a:ext uri="{FF2B5EF4-FFF2-40B4-BE49-F238E27FC236}">
                <a16:creationId xmlns:a16="http://schemas.microsoft.com/office/drawing/2014/main" id="{ACF36D2E-A49B-4685-8C7D-868C3CF16C83}"/>
              </a:ext>
            </a:extLst>
          </p:cNvPr>
          <p:cNvSpPr>
            <a:spLocks noChangeArrowheads="1"/>
          </p:cNvSpPr>
          <p:nvPr/>
        </p:nvSpPr>
        <p:spPr bwMode="auto">
          <a:xfrm>
            <a:off x="3090961" y="3991013"/>
            <a:ext cx="2329859" cy="2668097"/>
          </a:xfrm>
          <a:prstGeom prst="rect">
            <a:avLst/>
          </a:prstGeom>
          <a:solidFill>
            <a:schemeClr val="accent4">
              <a:lumMod val="40000"/>
              <a:lumOff val="6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pPr>
            <a:r>
              <a:rPr kumimoji="0" lang="hi-IN" altLang="hi-IN" b="0" i="0" u="none" strike="noStrike" cap="none" normalizeH="0" baseline="0" dirty="0">
                <a:ln>
                  <a:noFill/>
                </a:ln>
                <a:solidFill>
                  <a:schemeClr val="tx1"/>
                </a:solidFill>
                <a:effectLst/>
                <a:latin typeface="Aharoni" panose="02010803020104030203" pitchFamily="2" charset="-79"/>
                <a:ea typeface="Calibri" panose="020F0502020204030204" pitchFamily="34" charset="0"/>
                <a:cs typeface="Mangal" panose="02040503050203030202" pitchFamily="18" charset="0"/>
              </a:rPr>
              <a:t>ATMEGA </a:t>
            </a:r>
            <a:r>
              <a:rPr lang="en-US" altLang="hi-IN" dirty="0">
                <a:latin typeface="Aharoni" panose="02010803020104030203" pitchFamily="2" charset="-79"/>
                <a:ea typeface="Calibri" panose="020F0502020204030204" pitchFamily="34" charset="0"/>
                <a:cs typeface="Mangal" panose="02040503050203030202" pitchFamily="18" charset="0"/>
              </a:rPr>
              <a:t>16 </a:t>
            </a:r>
          </a:p>
          <a:p>
            <a:pPr marL="0" marR="0" lvl="0" indent="0" algn="l" defTabSz="914400" rtl="0" eaLnBrk="0" fontAlgn="base" latinLnBrk="0" hangingPunct="0">
              <a:lnSpc>
                <a:spcPct val="100000"/>
              </a:lnSpc>
              <a:spcBef>
                <a:spcPct val="0"/>
              </a:spcBef>
              <a:spcAft>
                <a:spcPct val="0"/>
              </a:spcAft>
              <a:buClrTx/>
              <a:buSzTx/>
              <a:buFontTx/>
              <a:buNone/>
            </a:pPr>
            <a:r>
              <a:rPr lang="en-US" sz="1800" dirty="0">
                <a:effectLst/>
                <a:latin typeface="Times New Roman" panose="02020603050405020304" pitchFamily="18" charset="0"/>
                <a:ea typeface="Times New Roman" panose="02020603050405020304" pitchFamily="18" charset="0"/>
              </a:rPr>
              <a:t>8 bit microcontroller of Atmel’s Mega AVR family. </a:t>
            </a:r>
            <a:r>
              <a:rPr lang="en-US" dirty="0">
                <a:latin typeface="Times New Roman" panose="02020603050405020304" pitchFamily="18" charset="0"/>
                <a:ea typeface="Times New Roman" panose="02020603050405020304" pitchFamily="18" charset="0"/>
              </a:rPr>
              <a:t>Is </a:t>
            </a:r>
            <a:r>
              <a:rPr lang="en-US" sz="1800" dirty="0">
                <a:effectLst/>
                <a:latin typeface="Times New Roman" panose="02020603050405020304" pitchFamily="18" charset="0"/>
                <a:ea typeface="Times New Roman" panose="02020603050405020304" pitchFamily="18" charset="0"/>
              </a:rPr>
              <a:t>RISC&amp;CISC architecture with 131 powerful instructions. Most of the instructions execute in one machine cycle</a:t>
            </a:r>
            <a:endParaRPr kumimoji="0" lang="en-US" altLang="hi-IN" b="0" i="0" u="none" strike="noStrike" cap="none" normalizeH="0" baseline="0" dirty="0">
              <a:ln>
                <a:noFill/>
              </a:ln>
              <a:solidFill>
                <a:schemeClr val="tx1"/>
              </a:solidFill>
              <a:effectLst/>
              <a:latin typeface="Aharoni" panose="02010803020104030203" pitchFamily="2" charset="-79"/>
              <a:ea typeface="Calibri" panose="020F0502020204030204" pitchFamily="34" charset="0"/>
              <a:cs typeface="Mangal" panose="02040503050203030202" pitchFamily="18" charset="0"/>
            </a:endParaRPr>
          </a:p>
        </p:txBody>
      </p:sp>
      <p:sp>
        <p:nvSpPr>
          <p:cNvPr id="8" name="Rectangle 24">
            <a:extLst>
              <a:ext uri="{FF2B5EF4-FFF2-40B4-BE49-F238E27FC236}">
                <a16:creationId xmlns:a16="http://schemas.microsoft.com/office/drawing/2014/main" id="{07188D1D-9D92-4AB7-81FB-09B12A9C0BFD}"/>
              </a:ext>
            </a:extLst>
          </p:cNvPr>
          <p:cNvSpPr>
            <a:spLocks noChangeArrowheads="1"/>
          </p:cNvSpPr>
          <p:nvPr/>
        </p:nvSpPr>
        <p:spPr bwMode="auto">
          <a:xfrm>
            <a:off x="2149043" y="2476871"/>
            <a:ext cx="4703871" cy="1020392"/>
          </a:xfrm>
          <a:prstGeom prst="rect">
            <a:avLst/>
          </a:prstGeom>
          <a:solidFill>
            <a:schemeClr val="accent6">
              <a:lumMod val="20000"/>
              <a:lumOff val="8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ct val="0"/>
              </a:spcAft>
            </a:pPr>
            <a:r>
              <a:rPr kumimoji="0" lang="hi-IN" altLang="hi-IN" b="0" i="0" u="none" strike="noStrike" cap="none" normalizeH="0" baseline="0" dirty="0">
                <a:ln>
                  <a:noFill/>
                </a:ln>
                <a:solidFill>
                  <a:schemeClr val="tx1"/>
                </a:solidFill>
                <a:effectLst/>
                <a:latin typeface="Aharoni" panose="02010803020104030203" pitchFamily="2" charset="-79"/>
                <a:ea typeface="Calibri" panose="020F0502020204030204" pitchFamily="34" charset="0"/>
                <a:cs typeface="Mangal" panose="02040503050203030202" pitchFamily="18" charset="0"/>
              </a:rPr>
              <a:t>POWER SUPPLY</a:t>
            </a:r>
            <a:r>
              <a:rPr kumimoji="0" lang="en-US" altLang="hi-IN" b="0" i="0" u="none" strike="noStrike" cap="none" normalizeH="0" baseline="0" dirty="0">
                <a:ln>
                  <a:noFill/>
                </a:ln>
                <a:solidFill>
                  <a:schemeClr val="tx1"/>
                </a:solidFill>
                <a:effectLst/>
                <a:latin typeface="Aharoni" panose="02010803020104030203" pitchFamily="2" charset="-79"/>
                <a:ea typeface="Calibri" panose="020F0502020204030204" pitchFamily="34" charset="0"/>
                <a:cs typeface="Mangal" panose="02040503050203030202" pitchFamily="18" charset="0"/>
              </a:rPr>
              <a:t> </a:t>
            </a:r>
            <a:r>
              <a:rPr lang="en-US" sz="1800" dirty="0">
                <a:effectLst/>
                <a:latin typeface="Times New Roman" panose="02020603050405020304" pitchFamily="18" charset="0"/>
                <a:ea typeface="SimSun" panose="02010600030101010101" pitchFamily="2" charset="-122"/>
              </a:rPr>
              <a:t>the voltage applied at the input terminal is 7 volts. As The minimum dropout voltage is 2v for IC 7805.</a:t>
            </a:r>
          </a:p>
          <a:p>
            <a:pPr defTabSz="914400" eaLnBrk="0" fontAlgn="base" hangingPunct="0">
              <a:spcBef>
                <a:spcPct val="0"/>
              </a:spcBef>
              <a:spcAft>
                <a:spcPct val="0"/>
              </a:spcAft>
            </a:pPr>
            <a:endParaRPr lang="en-IN" sz="1800" dirty="0">
              <a:effectLst/>
              <a:latin typeface="Times New Roman" panose="02020603050405020304" pitchFamily="18" charset="0"/>
              <a:ea typeface="SimSun"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pPr>
            <a:endParaRPr kumimoji="0" lang="hi-IN" altLang="hi-IN" b="0" i="0" u="none" strike="noStrike" cap="none" normalizeH="0" baseline="0" dirty="0">
              <a:ln>
                <a:noFill/>
              </a:ln>
              <a:solidFill>
                <a:schemeClr val="tx1"/>
              </a:solidFill>
              <a:effectLst/>
              <a:latin typeface="Aharoni" panose="02010803020104030203" pitchFamily="2" charset="-79"/>
            </a:endParaRPr>
          </a:p>
        </p:txBody>
      </p:sp>
      <p:sp>
        <p:nvSpPr>
          <p:cNvPr id="9" name="Rectangle 23">
            <a:extLst>
              <a:ext uri="{FF2B5EF4-FFF2-40B4-BE49-F238E27FC236}">
                <a16:creationId xmlns:a16="http://schemas.microsoft.com/office/drawing/2014/main" id="{DD7772CC-543F-4172-B6A3-CC6D324D4557}"/>
              </a:ext>
            </a:extLst>
          </p:cNvPr>
          <p:cNvSpPr>
            <a:spLocks noChangeArrowheads="1"/>
          </p:cNvSpPr>
          <p:nvPr/>
        </p:nvSpPr>
        <p:spPr bwMode="auto">
          <a:xfrm>
            <a:off x="561123" y="4010024"/>
            <a:ext cx="1835725" cy="1991277"/>
          </a:xfrm>
          <a:prstGeom prst="rect">
            <a:avLst/>
          </a:prstGeom>
          <a:solidFill>
            <a:srgbClr val="FFFF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pPr>
            <a:r>
              <a:rPr kumimoji="0" lang="hi-IN" altLang="hi-IN" sz="2000" b="0" i="0" u="none" strike="noStrike" cap="none" normalizeH="0" baseline="0" dirty="0">
                <a:ln>
                  <a:noFill/>
                </a:ln>
                <a:solidFill>
                  <a:schemeClr val="tx1"/>
                </a:solidFill>
                <a:effectLst/>
                <a:latin typeface="Aharoni" panose="02010803020104030203" pitchFamily="2" charset="-79"/>
                <a:ea typeface="Calibri" panose="020F0502020204030204" pitchFamily="34" charset="0"/>
                <a:cs typeface="Mangal" panose="02040503050203030202" pitchFamily="18" charset="0"/>
              </a:rPr>
              <a:t>LDR sensor</a:t>
            </a:r>
            <a:r>
              <a:rPr kumimoji="0" lang="en-US" altLang="hi-IN" sz="2000" b="0" i="0" u="none" strike="noStrike" cap="none" normalizeH="0" baseline="0" dirty="0">
                <a:ln>
                  <a:noFill/>
                </a:ln>
                <a:solidFill>
                  <a:schemeClr val="tx1"/>
                </a:solidFill>
                <a:effectLst/>
                <a:latin typeface="Aharoni" panose="02010803020104030203" pitchFamily="2" charset="-79"/>
                <a:ea typeface="Calibri" panose="020F0502020204030204" pitchFamily="34" charset="0"/>
                <a:cs typeface="Aharoni" panose="02010803020104030203" pitchFamily="2" charset="-79"/>
              </a:rPr>
              <a:t>  </a:t>
            </a:r>
          </a:p>
          <a:p>
            <a:pPr marL="0" marR="0" lvl="0" indent="0" algn="l" defTabSz="914400" rtl="0" eaLnBrk="0" fontAlgn="base" latinLnBrk="0" hangingPunct="0">
              <a:lnSpc>
                <a:spcPct val="100000"/>
              </a:lnSpc>
              <a:spcBef>
                <a:spcPct val="0"/>
              </a:spcBef>
              <a:spcAft>
                <a:spcPct val="0"/>
              </a:spcAft>
              <a:buClrTx/>
              <a:buSzTx/>
              <a:buFontTx/>
              <a:buNone/>
            </a:pPr>
            <a:r>
              <a:rPr lang="en-US" dirty="0">
                <a:effectLst/>
                <a:ea typeface="SimSun" panose="02010600030101010101" pitchFamily="2" charset="-122"/>
              </a:rPr>
              <a:t>Here input energy source is selected using LDR system.</a:t>
            </a:r>
            <a:endParaRPr kumimoji="0" lang="hi-IN" altLang="hi-IN" b="0" i="0" u="none" strike="noStrike" cap="none" normalizeH="0" baseline="0" dirty="0">
              <a:ln>
                <a:noFill/>
              </a:ln>
              <a:solidFill>
                <a:schemeClr val="tx1"/>
              </a:solidFill>
              <a:effectLst/>
            </a:endParaRPr>
          </a:p>
        </p:txBody>
      </p:sp>
      <p:sp>
        <p:nvSpPr>
          <p:cNvPr id="10" name="AutoShape 22">
            <a:extLst>
              <a:ext uri="{FF2B5EF4-FFF2-40B4-BE49-F238E27FC236}">
                <a16:creationId xmlns:a16="http://schemas.microsoft.com/office/drawing/2014/main" id="{E6718F0A-A50C-453E-9218-94DD39D7A5BF}"/>
              </a:ext>
            </a:extLst>
          </p:cNvPr>
          <p:cNvSpPr>
            <a:spLocks noChangeShapeType="1"/>
          </p:cNvSpPr>
          <p:nvPr/>
        </p:nvSpPr>
        <p:spPr bwMode="auto">
          <a:xfrm>
            <a:off x="2428875" y="4244975"/>
            <a:ext cx="627063"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i-IN"/>
          </a:p>
        </p:txBody>
      </p:sp>
      <p:sp>
        <p:nvSpPr>
          <p:cNvPr id="12" name="AutoShape 20">
            <a:extLst>
              <a:ext uri="{FF2B5EF4-FFF2-40B4-BE49-F238E27FC236}">
                <a16:creationId xmlns:a16="http://schemas.microsoft.com/office/drawing/2014/main" id="{1035F643-1569-4C6F-9944-E96C9E4A9C01}"/>
              </a:ext>
            </a:extLst>
          </p:cNvPr>
          <p:cNvSpPr>
            <a:spLocks noChangeShapeType="1"/>
          </p:cNvSpPr>
          <p:nvPr/>
        </p:nvSpPr>
        <p:spPr bwMode="auto">
          <a:xfrm flipV="1">
            <a:off x="5415767" y="4397312"/>
            <a:ext cx="699165" cy="45719"/>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i-IN"/>
          </a:p>
        </p:txBody>
      </p:sp>
      <p:sp>
        <p:nvSpPr>
          <p:cNvPr id="14" name="AutoShape 18">
            <a:extLst>
              <a:ext uri="{FF2B5EF4-FFF2-40B4-BE49-F238E27FC236}">
                <a16:creationId xmlns:a16="http://schemas.microsoft.com/office/drawing/2014/main" id="{68D2DD1D-C5D3-4175-B54B-2FF0B454EC67}"/>
              </a:ext>
            </a:extLst>
          </p:cNvPr>
          <p:cNvSpPr>
            <a:spLocks noChangeShapeType="1"/>
          </p:cNvSpPr>
          <p:nvPr/>
        </p:nvSpPr>
        <p:spPr bwMode="auto">
          <a:xfrm>
            <a:off x="8198342" y="4927822"/>
            <a:ext cx="457200" cy="0"/>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i-IN"/>
          </a:p>
        </p:txBody>
      </p:sp>
      <p:sp>
        <p:nvSpPr>
          <p:cNvPr id="15" name="AutoShape 17">
            <a:extLst>
              <a:ext uri="{FF2B5EF4-FFF2-40B4-BE49-F238E27FC236}">
                <a16:creationId xmlns:a16="http://schemas.microsoft.com/office/drawing/2014/main" id="{39D7D6A5-9F9A-4E32-AA24-4DDCFFE55EE9}"/>
              </a:ext>
            </a:extLst>
          </p:cNvPr>
          <p:cNvSpPr>
            <a:spLocks noChangeShapeType="1"/>
          </p:cNvSpPr>
          <p:nvPr/>
        </p:nvSpPr>
        <p:spPr bwMode="auto">
          <a:xfrm>
            <a:off x="3552825" y="3511550"/>
            <a:ext cx="9525" cy="32226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hi-IN"/>
          </a:p>
        </p:txBody>
      </p:sp>
      <p:sp>
        <p:nvSpPr>
          <p:cNvPr id="16" name="Rectangle 32">
            <a:extLst>
              <a:ext uri="{FF2B5EF4-FFF2-40B4-BE49-F238E27FC236}">
                <a16:creationId xmlns:a16="http://schemas.microsoft.com/office/drawing/2014/main" id="{7512E20B-DB02-466C-940D-BCBAA00862CB}"/>
              </a:ext>
            </a:extLst>
          </p:cNvPr>
          <p:cNvSpPr>
            <a:spLocks noChangeArrowheads="1"/>
          </p:cNvSpPr>
          <p:nvPr/>
        </p:nvSpPr>
        <p:spPr bwMode="auto">
          <a:xfrm>
            <a:off x="771525" y="2818607"/>
            <a:ext cx="9144000" cy="45720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hi-IN"/>
          </a:p>
        </p:txBody>
      </p:sp>
      <p:sp>
        <p:nvSpPr>
          <p:cNvPr id="18" name="Content Placeholder 17">
            <a:extLst>
              <a:ext uri="{FF2B5EF4-FFF2-40B4-BE49-F238E27FC236}">
                <a16:creationId xmlns:a16="http://schemas.microsoft.com/office/drawing/2014/main" id="{70D89586-F3F8-40B0-88ED-DF9E601FBA4A}"/>
              </a:ext>
            </a:extLst>
          </p:cNvPr>
          <p:cNvSpPr>
            <a:spLocks noGrp="1"/>
          </p:cNvSpPr>
          <p:nvPr>
            <p:ph idx="1"/>
          </p:nvPr>
        </p:nvSpPr>
        <p:spPr>
          <a:xfrm>
            <a:off x="457200" y="1338414"/>
            <a:ext cx="6993651" cy="390745"/>
          </a:xfrm>
        </p:spPr>
        <p:txBody>
          <a:bodyPr>
            <a:normAutofit fontScale="70000" lnSpcReduction="20000"/>
          </a:bodyPr>
          <a:lstStyle/>
          <a:p>
            <a:pPr>
              <a:spcBef>
                <a:spcPts val="0"/>
              </a:spcBef>
              <a:buFont typeface="Wingdings" panose="05000000000000000000" pitchFamily="2" charset="2"/>
              <a:buChar char="Ø"/>
              <a:tabLst>
                <a:tab pos="4007485" algn="l"/>
              </a:tabLst>
            </a:pPr>
            <a:r>
              <a:rPr lang="en-US" dirty="0">
                <a:effectLst/>
                <a:ea typeface="SimSun" panose="02010600030101010101" pitchFamily="2" charset="-122"/>
              </a:rPr>
              <a:t> block diagram we present an headlight control system for smart vehicle. </a:t>
            </a:r>
            <a:endParaRPr lang="en-IN" dirty="0">
              <a:effectLst/>
              <a:ea typeface="SimSun" panose="02010600030101010101" pitchFamily="2" charset="-122"/>
            </a:endParaRPr>
          </a:p>
        </p:txBody>
      </p:sp>
      <p:sp>
        <p:nvSpPr>
          <p:cNvPr id="3" name="Rectangle 2">
            <a:extLst>
              <a:ext uri="{FF2B5EF4-FFF2-40B4-BE49-F238E27FC236}">
                <a16:creationId xmlns:a16="http://schemas.microsoft.com/office/drawing/2014/main" id="{C0329478-02C7-4AF9-B2CD-688CAAC94A9F}"/>
              </a:ext>
            </a:extLst>
          </p:cNvPr>
          <p:cNvSpPr/>
          <p:nvPr/>
        </p:nvSpPr>
        <p:spPr>
          <a:xfrm>
            <a:off x="6096000" y="3999105"/>
            <a:ext cx="2089212" cy="2584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hi-IN" altLang="hi-IN" sz="1800" b="0" i="0" u="none" strike="noStrike" cap="none" normalizeH="0" baseline="0" dirty="0">
                <a:ln>
                  <a:noFill/>
                </a:ln>
                <a:effectLst/>
                <a:latin typeface="Aharoni" panose="02010803020104030203" pitchFamily="2" charset="-79"/>
                <a:ea typeface="Calibri" panose="020F0502020204030204" pitchFamily="34" charset="0"/>
                <a:cs typeface="+mj-cs"/>
              </a:rPr>
              <a:t>RELAY</a:t>
            </a:r>
            <a:r>
              <a:rPr lang="en-US" sz="1800" dirty="0">
                <a:effectLst/>
                <a:ea typeface="SimSun" panose="02010600030101010101" pitchFamily="2" charset="-122"/>
              </a:rPr>
              <a:t> is been used as the connector between upper </a:t>
            </a:r>
          </a:p>
          <a:p>
            <a:pPr defTabSz="914400" eaLnBrk="0" fontAlgn="base" hangingPunct="0">
              <a:spcBef>
                <a:spcPct val="0"/>
              </a:spcBef>
              <a:spcAft>
                <a:spcPct val="0"/>
              </a:spcAft>
            </a:pPr>
            <a:r>
              <a:rPr lang="en-US" sz="1800" dirty="0">
                <a:effectLst/>
                <a:ea typeface="SimSun" panose="02010600030101010101" pitchFamily="2" charset="-122"/>
              </a:rPr>
              <a:t>and dipper.</a:t>
            </a:r>
            <a:endParaRPr lang="en-IN" sz="1800" dirty="0">
              <a:effectLst/>
              <a:ea typeface="SimSun" panose="02010600030101010101" pitchFamily="2" charset="-122"/>
            </a:endParaRPr>
          </a:p>
        </p:txBody>
      </p:sp>
      <p:sp>
        <p:nvSpPr>
          <p:cNvPr id="4" name="Rectangle 3">
            <a:extLst>
              <a:ext uri="{FF2B5EF4-FFF2-40B4-BE49-F238E27FC236}">
                <a16:creationId xmlns:a16="http://schemas.microsoft.com/office/drawing/2014/main" id="{E5092206-95A6-4EB1-B783-D21FD4D6B85C}"/>
              </a:ext>
            </a:extLst>
          </p:cNvPr>
          <p:cNvSpPr/>
          <p:nvPr/>
        </p:nvSpPr>
        <p:spPr>
          <a:xfrm>
            <a:off x="8668672" y="3992211"/>
            <a:ext cx="2089212" cy="1991277"/>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hi-IN" b="0" i="0" u="none" strike="noStrike" cap="none" normalizeH="0" baseline="0" dirty="0">
                <a:ln>
                  <a:noFill/>
                </a:ln>
                <a:solidFill>
                  <a:schemeClr val="tx1"/>
                </a:solidFill>
                <a:effectLst/>
                <a:latin typeface="Aharoni" panose="02010803020104030203" pitchFamily="2" charset="-79"/>
                <a:ea typeface="Calibri" panose="020F0502020204030204" pitchFamily="34" charset="0"/>
                <a:cs typeface="Mangal" panose="02040503050203030202" pitchFamily="18" charset="0"/>
              </a:rPr>
              <a:t>   </a:t>
            </a:r>
            <a:r>
              <a:rPr kumimoji="0" lang="hi-IN" altLang="hi-IN" sz="2400" b="0" i="0" u="none" strike="noStrike" cap="none" normalizeH="0" baseline="0" dirty="0">
                <a:ln>
                  <a:noFill/>
                </a:ln>
                <a:solidFill>
                  <a:schemeClr val="tx1"/>
                </a:solidFill>
                <a:effectLst/>
                <a:latin typeface="Aharoni" panose="02010803020104030203" pitchFamily="2" charset="-79"/>
                <a:ea typeface="Calibri" panose="020F0502020204030204" pitchFamily="34" charset="0"/>
                <a:cs typeface="Mangal" panose="02040503050203030202" pitchFamily="18" charset="0"/>
              </a:rPr>
              <a:t>HEADLIG</a:t>
            </a:r>
            <a:r>
              <a:rPr kumimoji="0" lang="en-US" altLang="hi-IN" sz="2400" b="0" i="0" u="none" strike="noStrike" cap="none" normalizeH="0" baseline="0" dirty="0">
                <a:ln>
                  <a:noFill/>
                </a:ln>
                <a:solidFill>
                  <a:schemeClr val="tx1"/>
                </a:solidFill>
                <a:effectLst/>
                <a:latin typeface="Aharoni" panose="02010803020104030203" pitchFamily="2" charset="-79"/>
                <a:ea typeface="Calibri" panose="020F0502020204030204" pitchFamily="34" charset="0"/>
                <a:cs typeface="Aharoni" panose="02010803020104030203" pitchFamily="2" charset="-79"/>
              </a:rPr>
              <a:t>H</a:t>
            </a:r>
            <a:r>
              <a:rPr kumimoji="0" lang="hi-IN" altLang="hi-IN" sz="2400" b="0" i="0" u="none" strike="noStrike" cap="none" normalizeH="0" baseline="0" dirty="0">
                <a:ln>
                  <a:noFill/>
                </a:ln>
                <a:solidFill>
                  <a:schemeClr val="tx1"/>
                </a:solidFill>
                <a:effectLst/>
                <a:latin typeface="Aharoni" panose="02010803020104030203" pitchFamily="2" charset="-79"/>
                <a:ea typeface="Calibri" panose="020F0502020204030204" pitchFamily="34" charset="0"/>
                <a:cs typeface="Mangal" panose="02040503050203030202" pitchFamily="18" charset="0"/>
              </a:rPr>
              <a:t>T</a:t>
            </a:r>
            <a:endParaRPr kumimoji="0" lang="hi-IN" altLang="hi-IN" sz="2400" b="0" i="0" u="none" strike="noStrike" cap="none" normalizeH="0" baseline="0" dirty="0">
              <a:ln>
                <a:noFill/>
              </a:ln>
              <a:solidFill>
                <a:schemeClr val="tx1"/>
              </a:solidFill>
              <a:effectLst/>
              <a:latin typeface="Aharoni" panose="02010803020104030203" pitchFamily="2" charset="-79"/>
            </a:endParaRPr>
          </a:p>
        </p:txBody>
      </p:sp>
    </p:spTree>
    <p:extLst>
      <p:ext uri="{BB962C8B-B14F-4D97-AF65-F5344CB8AC3E}">
        <p14:creationId xmlns:p14="http://schemas.microsoft.com/office/powerpoint/2010/main" val="1873803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Metropolitan">
  <a:themeElements>
    <a:clrScheme name="Metropolitan">
      <a:dk1>
        <a:sysClr val="windowText" lastClr="000000"/>
      </a:dk1>
      <a:lt1>
        <a:sysClr val="window" lastClr="FFFFFF"/>
      </a:lt1>
      <a:dk2>
        <a:srgbClr val="471101"/>
      </a:dk2>
      <a:lt2>
        <a:srgbClr val="E7E8E2"/>
      </a:lt2>
      <a:accent1>
        <a:srgbClr val="A6B727"/>
      </a:accent1>
      <a:accent2>
        <a:srgbClr val="F04304"/>
      </a:accent2>
      <a:accent3>
        <a:srgbClr val="EF8606"/>
      </a:accent3>
      <a:accent4>
        <a:srgbClr val="F2C100"/>
      </a:accent4>
      <a:accent5>
        <a:srgbClr val="A65001"/>
      </a:accent5>
      <a:accent6>
        <a:srgbClr val="BA9585"/>
      </a:accent6>
      <a:hlink>
        <a:srgbClr val="00B0F0"/>
      </a:hlink>
      <a:folHlink>
        <a:srgbClr val="7F7F7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A8A2BB7-7C5E-4EB2-B1F1-CFFF0F57E773}"/>
    </a:ext>
  </a:extLst>
</a:theme>
</file>

<file path=ppt/theme/theme2.xml><?xml version="1.0" encoding="utf-8"?>
<a:theme xmlns:a="http://schemas.openxmlformats.org/drawingml/2006/main" name="1_Metropolitan">
  <a:themeElements>
    <a:clrScheme name="Metropolitan">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33ACF124-275F-44F2-8DE0-0A755069829B}"/>
    </a:ext>
  </a:extLst>
</a:theme>
</file>

<file path=ppt/theme/theme3.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4.xml><?xml version="1.0" encoding="utf-8"?>
<a:theme xmlns:a="http://schemas.openxmlformats.org/drawingml/2006/main" name="3_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F17D79-05FE-43C7-A9B5-360E9D6B5ACC}">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6B64549-C1F2-49EA-8B2D-5EF61BF1CE56}">
  <ds:schemaRefs>
    <ds:schemaRef ds:uri="http://schemas.microsoft.com/sharepoint/v3/contenttype/forms"/>
  </ds:schemaRefs>
</ds:datastoreItem>
</file>

<file path=customXml/itemProps3.xml><?xml version="1.0" encoding="utf-8"?>
<ds:datastoreItem xmlns:ds="http://schemas.openxmlformats.org/officeDocument/2006/customXml" ds:itemID="{FF71E0A8-DA6F-4DC5-84AA-9AE90625C277}">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Metropolitan</Template>
  <TotalTime>0</TotalTime>
  <Words>1714</Words>
  <Application>Microsoft Office PowerPoint</Application>
  <PresentationFormat>Widescreen</PresentationFormat>
  <Paragraphs>169</Paragraphs>
  <Slides>20</Slides>
  <Notes>15</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20</vt:i4>
      </vt:variant>
    </vt:vector>
  </HeadingPairs>
  <TitlesOfParts>
    <vt:vector size="34" baseType="lpstr">
      <vt:lpstr>Aharoni</vt:lpstr>
      <vt:lpstr>Algerian</vt:lpstr>
      <vt:lpstr>Arial</vt:lpstr>
      <vt:lpstr>Bradley Hand ITC</vt:lpstr>
      <vt:lpstr>Calibri</vt:lpstr>
      <vt:lpstr>Calibri Light</vt:lpstr>
      <vt:lpstr>Cambria</vt:lpstr>
      <vt:lpstr>Segoe UI Black</vt:lpstr>
      <vt:lpstr>Times New Roman</vt:lpstr>
      <vt:lpstr>Wingdings</vt:lpstr>
      <vt:lpstr>2_Metropolitan</vt:lpstr>
      <vt:lpstr>1_Metropolitan</vt:lpstr>
      <vt:lpstr>Metropolitan</vt:lpstr>
      <vt:lpstr>3_Metropolitan</vt:lpstr>
      <vt:lpstr>A Seminar On “Vehicle Dipper Automatic Controller” </vt:lpstr>
      <vt:lpstr>PowerPoint Presentation</vt:lpstr>
      <vt:lpstr>Introduction</vt:lpstr>
      <vt:lpstr>PowerPoint Presentation</vt:lpstr>
      <vt:lpstr>Literature Survey</vt:lpstr>
      <vt:lpstr>PowerPoint Presentation</vt:lpstr>
      <vt:lpstr>Objectives</vt:lpstr>
      <vt:lpstr>Need Of Project</vt:lpstr>
      <vt:lpstr>Block Diagram</vt:lpstr>
      <vt:lpstr>Circuit Diagram:</vt:lpstr>
      <vt:lpstr>Electronic hardware/software components </vt:lpstr>
      <vt:lpstr>Specifications </vt:lpstr>
      <vt:lpstr>PowerPoint Presentation</vt:lpstr>
      <vt:lpstr>PowerPoint Presentation</vt:lpstr>
      <vt:lpstr>Flow Of Work</vt:lpstr>
      <vt:lpstr>Project Application</vt:lpstr>
      <vt:lpstr>Advantages</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
  <cp:lastModifiedBy/>
  <cp:revision>5</cp:revision>
  <dcterms:created xsi:type="dcterms:W3CDTF">2013-06-12T19:28:15Z</dcterms:created>
  <dcterms:modified xsi:type="dcterms:W3CDTF">2021-06-08T13:11:10Z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