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Georgia Pro" panose="02040502050405020303" pitchFamily="18" charset="0"/>
      <p:regular r:id="rId15"/>
    </p:embeddedFont>
    <p:embeddedFont>
      <p:font typeface="Georgia Pro Bold" panose="02040802050405020203" charset="0"/>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1" d="100"/>
          <a:sy n="51" d="100"/>
        </p:scale>
        <p:origin x="32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653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0411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987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96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82000"/>
                  </a:schemeClr>
                </a:solidFill>
              </a:defRPr>
            </a:lvl1pPr>
            <a:lvl2pPr marL="685800" indent="0">
              <a:buNone/>
              <a:defRPr sz="3000">
                <a:solidFill>
                  <a:schemeClr val="tx1">
                    <a:tint val="82000"/>
                  </a:schemeClr>
                </a:solidFill>
              </a:defRPr>
            </a:lvl2pPr>
            <a:lvl3pPr marL="1371600" indent="0">
              <a:buNone/>
              <a:defRPr sz="2700">
                <a:solidFill>
                  <a:schemeClr val="tx1">
                    <a:tint val="82000"/>
                  </a:schemeClr>
                </a:solidFill>
              </a:defRPr>
            </a:lvl3pPr>
            <a:lvl4pPr marL="2057400" indent="0">
              <a:buNone/>
              <a:defRPr sz="2400">
                <a:solidFill>
                  <a:schemeClr val="tx1">
                    <a:tint val="82000"/>
                  </a:schemeClr>
                </a:solidFill>
              </a:defRPr>
            </a:lvl4pPr>
            <a:lvl5pPr marL="2743200" indent="0">
              <a:buNone/>
              <a:defRPr sz="2400">
                <a:solidFill>
                  <a:schemeClr val="tx1">
                    <a:tint val="82000"/>
                  </a:schemeClr>
                </a:solidFill>
              </a:defRPr>
            </a:lvl5pPr>
            <a:lvl6pPr marL="3429000" indent="0">
              <a:buNone/>
              <a:defRPr sz="2400">
                <a:solidFill>
                  <a:schemeClr val="tx1">
                    <a:tint val="82000"/>
                  </a:schemeClr>
                </a:solidFill>
              </a:defRPr>
            </a:lvl6pPr>
            <a:lvl7pPr marL="4114800" indent="0">
              <a:buNone/>
              <a:defRPr sz="2400">
                <a:solidFill>
                  <a:schemeClr val="tx1">
                    <a:tint val="82000"/>
                  </a:schemeClr>
                </a:solidFill>
              </a:defRPr>
            </a:lvl7pPr>
            <a:lvl8pPr marL="4800600" indent="0">
              <a:buNone/>
              <a:defRPr sz="2400">
                <a:solidFill>
                  <a:schemeClr val="tx1">
                    <a:tint val="82000"/>
                  </a:schemeClr>
                </a:solidFill>
              </a:defRPr>
            </a:lvl8pPr>
            <a:lvl9pPr marL="5486400" indent="0">
              <a:buNone/>
              <a:defRPr sz="24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953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946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142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766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610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046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842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82000"/>
                  </a:schemeClr>
                </a:solidFill>
              </a:defRPr>
            </a:lvl1pPr>
          </a:lstStyle>
          <a:p>
            <a:fld id="{1D8BD707-D9CF-40AE-B4C6-C98DA3205C09}" type="datetimeFigureOut">
              <a:rPr lang="en-US" smtClean="0"/>
              <a:pPr/>
              <a:t>5/6/2024</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82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64071301"/>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26" y="2115123"/>
            <a:ext cx="10287000" cy="6056754"/>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28" y="2130329"/>
            <a:ext cx="10286999" cy="605675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1885" y="5382128"/>
            <a:ext cx="3752969" cy="6056762"/>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752605" y="1454577"/>
            <a:ext cx="5850535" cy="6268437"/>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40" y="2099915"/>
            <a:ext cx="10287005" cy="605675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9"/>
          <p:cNvSpPr txBox="1"/>
          <p:nvPr/>
        </p:nvSpPr>
        <p:spPr>
          <a:xfrm>
            <a:off x="700083" y="880282"/>
            <a:ext cx="4802049" cy="5081246"/>
          </a:xfrm>
          <a:prstGeom prst="rect">
            <a:avLst/>
          </a:prstGeom>
        </p:spPr>
        <p:txBody>
          <a:bodyPr vert="horz" lIns="91440" tIns="45720" rIns="91440" bIns="45720" rtlCol="0" anchor="b">
            <a:normAutofit/>
          </a:bodyPr>
          <a:lstStyle/>
          <a:p>
            <a:pPr marL="0" lvl="0" indent="0" algn="r" defTabSz="914400">
              <a:lnSpc>
                <a:spcPct val="90000"/>
              </a:lnSpc>
              <a:spcBef>
                <a:spcPct val="0"/>
              </a:spcBef>
              <a:spcAft>
                <a:spcPts val="600"/>
              </a:spcAft>
            </a:pPr>
            <a:r>
              <a:rPr lang="en-US" sz="6000" kern="1200" spc="540">
                <a:solidFill>
                  <a:srgbClr val="FFFFFF"/>
                </a:solidFill>
                <a:latin typeface="+mj-lt"/>
                <a:ea typeface="+mj-ea"/>
                <a:cs typeface="+mj-cs"/>
              </a:rPr>
              <a:t>AIRPLANE CRASH ANALYSIS WITH POWER BI</a:t>
            </a:r>
          </a:p>
        </p:txBody>
      </p:sp>
      <p:sp>
        <p:nvSpPr>
          <p:cNvPr id="10" name="TextBox 10"/>
          <p:cNvSpPr txBox="1"/>
          <p:nvPr/>
        </p:nvSpPr>
        <p:spPr>
          <a:xfrm>
            <a:off x="6872590" y="974220"/>
            <a:ext cx="4537955" cy="831907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3000" spc="377"/>
              <a:t>Mentorness Project 2 </a:t>
            </a:r>
          </a:p>
          <a:p>
            <a:pPr marL="0" lvl="0" indent="-228600" defTabSz="914400">
              <a:lnSpc>
                <a:spcPct val="90000"/>
              </a:lnSpc>
              <a:spcBef>
                <a:spcPct val="0"/>
              </a:spcBef>
              <a:spcAft>
                <a:spcPts val="600"/>
              </a:spcAft>
              <a:buFont typeface="Arial" panose="020B0604020202020204" pitchFamily="34" charset="0"/>
              <a:buChar char="•"/>
            </a:pPr>
            <a:r>
              <a:rPr lang="en-US" sz="3000" spc="377"/>
              <a:t>Sahil Kakadiya</a:t>
            </a:r>
          </a:p>
        </p:txBody>
      </p:sp>
      <p:grpSp>
        <p:nvGrpSpPr>
          <p:cNvPr id="5" name="Group 5"/>
          <p:cNvGrpSpPr/>
          <p:nvPr/>
        </p:nvGrpSpPr>
        <p:grpSpPr>
          <a:xfrm>
            <a:off x="14793847" y="210889"/>
            <a:ext cx="164475" cy="9383448"/>
            <a:chOff x="0" y="-38100"/>
            <a:chExt cx="12543" cy="715603"/>
          </a:xfrm>
        </p:grpSpPr>
        <p:sp>
          <p:nvSpPr>
            <p:cNvPr id="6" name="Freeform 6"/>
            <p:cNvSpPr/>
            <p:nvPr/>
          </p:nvSpPr>
          <p:spPr>
            <a:xfrm>
              <a:off x="0" y="0"/>
              <a:ext cx="12543" cy="677503"/>
            </a:xfrm>
            <a:custGeom>
              <a:avLst/>
              <a:gdLst/>
              <a:ahLst/>
              <a:cxnLst/>
              <a:rect l="l" t="t" r="r" b="b"/>
              <a:pathLst>
                <a:path w="12543" h="677503">
                  <a:moveTo>
                    <a:pt x="0" y="0"/>
                  </a:moveTo>
                  <a:lnTo>
                    <a:pt x="12543" y="0"/>
                  </a:lnTo>
                  <a:lnTo>
                    <a:pt x="12543" y="677503"/>
                  </a:lnTo>
                  <a:lnTo>
                    <a:pt x="0" y="677503"/>
                  </a:lnTo>
                  <a:close/>
                </a:path>
              </a:pathLst>
            </a:custGeom>
            <a:solidFill>
              <a:srgbClr val="FFFFFF"/>
            </a:solidFill>
          </p:spPr>
          <p:txBody>
            <a:bodyPr/>
            <a:lstStyle/>
            <a:p>
              <a:endParaRPr lang="en-CA"/>
            </a:p>
          </p:txBody>
        </p:sp>
        <p:sp>
          <p:nvSpPr>
            <p:cNvPr id="7" name="TextBox 7"/>
            <p:cNvSpPr txBox="1"/>
            <p:nvPr/>
          </p:nvSpPr>
          <p:spPr>
            <a:xfrm>
              <a:off x="0" y="-38100"/>
              <a:ext cx="12543" cy="715603"/>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a:off x="104698" y="53170"/>
            <a:ext cx="18078605" cy="10180659"/>
          </a:xfrm>
          <a:custGeom>
            <a:avLst/>
            <a:gdLst/>
            <a:ahLst/>
            <a:cxnLst/>
            <a:rect l="l" t="t" r="r" b="b"/>
            <a:pathLst>
              <a:path w="18078605" h="10180659">
                <a:moveTo>
                  <a:pt x="0" y="0"/>
                </a:moveTo>
                <a:lnTo>
                  <a:pt x="18078604" y="0"/>
                </a:lnTo>
                <a:lnTo>
                  <a:pt x="18078604" y="10180660"/>
                </a:lnTo>
                <a:lnTo>
                  <a:pt x="0" y="10180660"/>
                </a:lnTo>
                <a:lnTo>
                  <a:pt x="0" y="0"/>
                </a:lnTo>
                <a:close/>
              </a:path>
            </a:pathLst>
          </a:custGeom>
          <a:blipFill>
            <a:blip r:embed="rId2"/>
            <a:stretch>
              <a:fillRect/>
            </a:stretch>
          </a:blipFill>
        </p:spPr>
        <p:txBody>
          <a:bodyPr/>
          <a:lstStyle/>
          <a:p>
            <a:endParaRPr lang="en-C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26" y="2115123"/>
            <a:ext cx="10287000" cy="6056754"/>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28" y="2130329"/>
            <a:ext cx="10286999" cy="605675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1885" y="5382128"/>
            <a:ext cx="3752969" cy="6056762"/>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752605" y="1454577"/>
            <a:ext cx="5850535" cy="6268437"/>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43" y="2115119"/>
            <a:ext cx="10287005" cy="605675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6973867" y="1004044"/>
            <a:ext cx="4935869" cy="8301317"/>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300" spc="248"/>
              <a:t>Flight routes analysis revealed insights into routes with a higher likelihood of incidents. This will help stakeholders make informed decisions regarding route planning.</a:t>
            </a:r>
          </a:p>
          <a:p>
            <a:pPr indent="-228600" defTabSz="914400">
              <a:lnSpc>
                <a:spcPct val="90000"/>
              </a:lnSpc>
              <a:spcAft>
                <a:spcPts val="600"/>
              </a:spcAft>
              <a:buFont typeface="Arial" panose="020B0604020202020204" pitchFamily="34" charset="0"/>
              <a:buChar char="•"/>
            </a:pPr>
            <a:endParaRPr lang="en-US" sz="2300" spc="248"/>
          </a:p>
          <a:p>
            <a:pPr indent="-228600" defTabSz="914400">
              <a:lnSpc>
                <a:spcPct val="90000"/>
              </a:lnSpc>
              <a:spcAft>
                <a:spcPts val="600"/>
              </a:spcAft>
              <a:buFont typeface="Arial" panose="020B0604020202020204" pitchFamily="34" charset="0"/>
              <a:buChar char="•"/>
            </a:pPr>
            <a:r>
              <a:rPr lang="en-US" sz="2300" spc="248"/>
              <a:t>By analyzing the total fatality by operator and aircraft type, operators and aircraft types with the highest record of fatalities were identified.</a:t>
            </a:r>
          </a:p>
          <a:p>
            <a:pPr indent="-228600" defTabSz="914400">
              <a:lnSpc>
                <a:spcPct val="90000"/>
              </a:lnSpc>
              <a:spcAft>
                <a:spcPts val="600"/>
              </a:spcAft>
              <a:buFont typeface="Arial" panose="020B0604020202020204" pitchFamily="34" charset="0"/>
              <a:buChar char="•"/>
            </a:pPr>
            <a:endParaRPr lang="en-US" sz="2300" spc="248"/>
          </a:p>
          <a:p>
            <a:pPr indent="-228600" defTabSz="914400">
              <a:lnSpc>
                <a:spcPct val="90000"/>
              </a:lnSpc>
              <a:spcAft>
                <a:spcPts val="600"/>
              </a:spcAft>
              <a:buFont typeface="Arial" panose="020B0604020202020204" pitchFamily="34" charset="0"/>
              <a:buChar char="•"/>
            </a:pPr>
            <a:r>
              <a:rPr lang="en-US" sz="2300" spc="248"/>
              <a:t>Exploring the trends in passenger and crew fatalities revealed the rate of crew and passenger fatality. This gives stakeholders insight into fatality distribution for each incident helping in deriving safety measures to combat it.</a:t>
            </a:r>
          </a:p>
        </p:txBody>
      </p:sp>
      <p:grpSp>
        <p:nvGrpSpPr>
          <p:cNvPr id="4" name="Group 4"/>
          <p:cNvGrpSpPr/>
          <p:nvPr/>
        </p:nvGrpSpPr>
        <p:grpSpPr>
          <a:xfrm>
            <a:off x="13032389" y="1350832"/>
            <a:ext cx="3574049" cy="3571891"/>
            <a:chOff x="0" y="0"/>
            <a:chExt cx="3368040" cy="3366008"/>
          </a:xfrm>
        </p:grpSpPr>
        <p:sp>
          <p:nvSpPr>
            <p:cNvPr id="5" name="Freeform 5"/>
            <p:cNvSpPr/>
            <p:nvPr/>
          </p:nvSpPr>
          <p:spPr>
            <a:xfrm>
              <a:off x="0" y="0"/>
              <a:ext cx="3368040" cy="3366008"/>
            </a:xfrm>
            <a:custGeom>
              <a:avLst/>
              <a:gdLst/>
              <a:ahLst/>
              <a:cxnLst/>
              <a:rect l="l" t="t" r="r" b="b"/>
              <a:pathLst>
                <a:path w="3368040" h="3366008">
                  <a:moveTo>
                    <a:pt x="0" y="1683004"/>
                  </a:moveTo>
                  <a:cubicBezTo>
                    <a:pt x="0" y="753491"/>
                    <a:pt x="753999" y="0"/>
                    <a:pt x="1684020" y="0"/>
                  </a:cubicBezTo>
                  <a:cubicBezTo>
                    <a:pt x="2614041" y="0"/>
                    <a:pt x="3368040" y="753491"/>
                    <a:pt x="3368040" y="1683004"/>
                  </a:cubicBezTo>
                  <a:cubicBezTo>
                    <a:pt x="3368040" y="2612517"/>
                    <a:pt x="2614041" y="3366008"/>
                    <a:pt x="1684020" y="3366008"/>
                  </a:cubicBezTo>
                  <a:cubicBezTo>
                    <a:pt x="753999" y="3366008"/>
                    <a:pt x="0" y="2612517"/>
                    <a:pt x="0" y="1683004"/>
                  </a:cubicBezTo>
                  <a:close/>
                </a:path>
              </a:pathLst>
            </a:custGeom>
            <a:solidFill>
              <a:srgbClr val="F2F4F5"/>
            </a:solidFill>
          </p:spPr>
          <p:txBody>
            <a:bodyPr/>
            <a:lstStyle/>
            <a:p>
              <a:endParaRPr lang="en-CA"/>
            </a:p>
          </p:txBody>
        </p:sp>
      </p:grpSp>
      <p:sp>
        <p:nvSpPr>
          <p:cNvPr id="6" name="TextBox 6"/>
          <p:cNvSpPr txBox="1"/>
          <p:nvPr/>
        </p:nvSpPr>
        <p:spPr>
          <a:xfrm>
            <a:off x="17390911" y="9332875"/>
            <a:ext cx="496014" cy="493020"/>
          </a:xfrm>
          <a:prstGeom prst="rect">
            <a:avLst/>
          </a:prstGeom>
        </p:spPr>
        <p:txBody>
          <a:bodyPr lIns="0" tIns="0" rIns="0" bIns="0" rtlCol="0" anchor="t">
            <a:spAutoFit/>
          </a:bodyPr>
          <a:lstStyle/>
          <a:p>
            <a:pPr algn="ctr">
              <a:lnSpc>
                <a:spcPts val="4200"/>
              </a:lnSpc>
              <a:spcAft>
                <a:spcPts val="600"/>
              </a:spcAft>
            </a:pPr>
            <a:r>
              <a:rPr lang="en-US" sz="3000">
                <a:solidFill>
                  <a:srgbClr val="000000"/>
                </a:solidFill>
                <a:latin typeface="Georgia Pro Bold"/>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grpSp>
        <p:nvGrpSpPr>
          <p:cNvPr id="3" name="Group 3"/>
          <p:cNvGrpSpPr/>
          <p:nvPr/>
        </p:nvGrpSpPr>
        <p:grpSpPr>
          <a:xfrm>
            <a:off x="17259300" y="9258300"/>
            <a:ext cx="759237" cy="758750"/>
            <a:chOff x="0" y="0"/>
            <a:chExt cx="3368160" cy="3366000"/>
          </a:xfrm>
        </p:grpSpPr>
        <p:sp>
          <p:nvSpPr>
            <p:cNvPr id="4" name="Freeform 4"/>
            <p:cNvSpPr/>
            <p:nvPr/>
          </p:nvSpPr>
          <p:spPr>
            <a:xfrm>
              <a:off x="0" y="0"/>
              <a:ext cx="3368040" cy="3366008"/>
            </a:xfrm>
            <a:custGeom>
              <a:avLst/>
              <a:gdLst/>
              <a:ahLst/>
              <a:cxnLst/>
              <a:rect l="l" t="t" r="r" b="b"/>
              <a:pathLst>
                <a:path w="3368040" h="3366008">
                  <a:moveTo>
                    <a:pt x="0" y="1683004"/>
                  </a:moveTo>
                  <a:cubicBezTo>
                    <a:pt x="0" y="753491"/>
                    <a:pt x="753999" y="0"/>
                    <a:pt x="1684020" y="0"/>
                  </a:cubicBezTo>
                  <a:cubicBezTo>
                    <a:pt x="2614041" y="0"/>
                    <a:pt x="3368040" y="753491"/>
                    <a:pt x="3368040" y="1683004"/>
                  </a:cubicBezTo>
                  <a:cubicBezTo>
                    <a:pt x="3368040" y="2612517"/>
                    <a:pt x="2614041" y="3366008"/>
                    <a:pt x="1684020" y="3366008"/>
                  </a:cubicBezTo>
                  <a:cubicBezTo>
                    <a:pt x="753999" y="3366008"/>
                    <a:pt x="0" y="2612517"/>
                    <a:pt x="0" y="1683004"/>
                  </a:cubicBezTo>
                  <a:close/>
                </a:path>
              </a:pathLst>
            </a:custGeom>
            <a:solidFill>
              <a:srgbClr val="F2F4F5"/>
            </a:solidFill>
          </p:spPr>
          <p:txBody>
            <a:bodyPr/>
            <a:lstStyle/>
            <a:p>
              <a:endParaRPr lang="en-CA"/>
            </a:p>
          </p:txBody>
        </p:sp>
      </p:grpSp>
      <p:sp>
        <p:nvSpPr>
          <p:cNvPr id="5" name="TextBox 5"/>
          <p:cNvSpPr txBox="1"/>
          <p:nvPr/>
        </p:nvSpPr>
        <p:spPr>
          <a:xfrm>
            <a:off x="6879164" y="155575"/>
            <a:ext cx="4529673" cy="873125"/>
          </a:xfrm>
          <a:prstGeom prst="rect">
            <a:avLst/>
          </a:prstGeom>
        </p:spPr>
        <p:txBody>
          <a:bodyPr lIns="0" tIns="0" rIns="0" bIns="0" rtlCol="0" anchor="t">
            <a:spAutoFit/>
          </a:bodyPr>
          <a:lstStyle/>
          <a:p>
            <a:pPr marL="0" lvl="0" indent="0">
              <a:lnSpc>
                <a:spcPts val="7000"/>
              </a:lnSpc>
              <a:spcBef>
                <a:spcPct val="0"/>
              </a:spcBef>
            </a:pPr>
            <a:r>
              <a:rPr lang="en-US" sz="5000" spc="325">
                <a:solidFill>
                  <a:srgbClr val="FFFFFF"/>
                </a:solidFill>
                <a:latin typeface="Georgia Pro Bold"/>
              </a:rPr>
              <a:t>Conclusion</a:t>
            </a:r>
          </a:p>
        </p:txBody>
      </p:sp>
      <p:sp>
        <p:nvSpPr>
          <p:cNvPr id="6" name="TextBox 6"/>
          <p:cNvSpPr txBox="1"/>
          <p:nvPr/>
        </p:nvSpPr>
        <p:spPr>
          <a:xfrm>
            <a:off x="1259308" y="1706563"/>
            <a:ext cx="15769385" cy="6875087"/>
          </a:xfrm>
          <a:prstGeom prst="rect">
            <a:avLst/>
          </a:prstGeom>
        </p:spPr>
        <p:txBody>
          <a:bodyPr lIns="0" tIns="0" rIns="0" bIns="0" rtlCol="0" anchor="t">
            <a:spAutoFit/>
          </a:bodyPr>
          <a:lstStyle/>
          <a:p>
            <a:pPr algn="just">
              <a:lnSpc>
                <a:spcPts val="4900"/>
              </a:lnSpc>
            </a:pPr>
            <a:r>
              <a:rPr lang="en-US" sz="3500" spc="248" dirty="0">
                <a:solidFill>
                  <a:srgbClr val="FFFFFF"/>
                </a:solidFill>
                <a:latin typeface="Georgia Pro"/>
              </a:rPr>
              <a:t>The extensive analysis of airplane crash data spanning from 1980 to 2023 has yielded critical insights into the dynamics, contributing factors, and trends of aviation incidents. Leveraging Power BI for interactive visualizations and detailed exploration of the data has brought to light significant findings. These findings illuminate historical patterns and provide stakeholders with actionable information that can be used to enhance aviation safety and effectively mitigate risks. By comprehensively understanding the nature of past incidents, stakeholders are equipped to make well-informed decisions aimed at enhancing safety protocols, refining operational procedures, and strengthening regulatory measures. </a:t>
            </a:r>
          </a:p>
        </p:txBody>
      </p:sp>
      <p:sp>
        <p:nvSpPr>
          <p:cNvPr id="7" name="TextBox 7"/>
          <p:cNvSpPr txBox="1"/>
          <p:nvPr/>
        </p:nvSpPr>
        <p:spPr>
          <a:xfrm>
            <a:off x="17390911" y="9332875"/>
            <a:ext cx="496014" cy="533400"/>
          </a:xfrm>
          <a:prstGeom prst="rect">
            <a:avLst/>
          </a:prstGeom>
        </p:spPr>
        <p:txBody>
          <a:bodyPr lIns="0" tIns="0" rIns="0" bIns="0" rtlCol="0" anchor="t">
            <a:spAutoFit/>
          </a:bodyPr>
          <a:lstStyle/>
          <a:p>
            <a:pPr algn="ctr">
              <a:lnSpc>
                <a:spcPts val="4200"/>
              </a:lnSpc>
            </a:pPr>
            <a:r>
              <a:rPr lang="en-US" sz="3000">
                <a:solidFill>
                  <a:srgbClr val="000000"/>
                </a:solidFill>
                <a:latin typeface="Georgia Pro Bold"/>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8287542" cy="10278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 y="0"/>
            <a:ext cx="18287543"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9"/>
          <p:cNvSpPr txBox="1"/>
          <p:nvPr/>
        </p:nvSpPr>
        <p:spPr>
          <a:xfrm>
            <a:off x="9885993" y="6401748"/>
            <a:ext cx="7208994" cy="1945672"/>
          </a:xfrm>
          <a:prstGeom prst="rect">
            <a:avLst/>
          </a:prstGeom>
        </p:spPr>
        <p:txBody>
          <a:bodyPr vert="horz" lIns="91440" tIns="45720" rIns="91440" bIns="45720" rtlCol="0" anchor="t">
            <a:normAutofit/>
          </a:bodyPr>
          <a:lstStyle/>
          <a:p>
            <a:pPr marL="0" lvl="0" indent="0" defTabSz="914400">
              <a:lnSpc>
                <a:spcPct val="90000"/>
              </a:lnSpc>
              <a:spcBef>
                <a:spcPct val="0"/>
              </a:spcBef>
              <a:spcAft>
                <a:spcPts val="600"/>
              </a:spcAft>
            </a:pPr>
            <a:r>
              <a:rPr lang="en-US" sz="6000" kern="1200" spc="389">
                <a:solidFill>
                  <a:schemeClr val="tx2"/>
                </a:solidFill>
                <a:latin typeface="+mj-lt"/>
                <a:ea typeface="+mj-ea"/>
                <a:cs typeface="+mj-cs"/>
              </a:rPr>
              <a:t>Thank You!</a:t>
            </a:r>
          </a:p>
        </p:txBody>
      </p:sp>
      <p:pic>
        <p:nvPicPr>
          <p:cNvPr id="30" name="Graphic 29" descr="Handshake">
            <a:extLst>
              <a:ext uri="{FF2B5EF4-FFF2-40B4-BE49-F238E27FC236}">
                <a16:creationId xmlns:a16="http://schemas.microsoft.com/office/drawing/2014/main" id="{7CD22E5B-5EAB-5B88-EF6F-F98CFF9612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705" y="2722979"/>
            <a:ext cx="6212640" cy="621264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7" name="Group 3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79" y="-8965"/>
            <a:ext cx="9358011" cy="10295969"/>
            <a:chOff x="305" y="-5977"/>
            <a:chExt cx="6238675" cy="6863979"/>
          </a:xfrm>
        </p:grpSpPr>
        <p:sp>
          <p:nvSpPr>
            <p:cNvPr id="38" name="Freeform: Shape 37">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4"/>
          <p:cNvSpPr txBox="1"/>
          <p:nvPr/>
        </p:nvSpPr>
        <p:spPr>
          <a:xfrm rot="20315843">
            <a:off x="-4930161" y="-926305"/>
            <a:ext cx="11454190" cy="14737865"/>
          </a:xfrm>
          <a:prstGeom prst="rect">
            <a:avLst/>
          </a:prstGeom>
        </p:spPr>
        <p:txBody>
          <a:bodyPr lIns="50800" tIns="50800" rIns="50800" bIns="50800" rtlCol="0" anchor="ctr"/>
          <a:lstStyle/>
          <a:p>
            <a:pPr algn="ctr">
              <a:lnSpc>
                <a:spcPts val="2659"/>
              </a:lnSpc>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30"/>
                                        </p:tgtEl>
                                        <p:attrNameLst>
                                          <p:attrName>style.visibility</p:attrName>
                                        </p:attrNameLst>
                                      </p:cBhvr>
                                      <p:to>
                                        <p:strVal val="visible"/>
                                      </p:to>
                                    </p:set>
                                    <p:animEffect transition="in" filter="fade">
                                      <p:cBhvr>
                                        <p:cTn id="7" dur="7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999926" y="-3999282"/>
            <a:ext cx="10287000" cy="18286850"/>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466" y="0"/>
            <a:ext cx="13606268" cy="10286358"/>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474237" y="-2528760"/>
            <a:ext cx="7341846" cy="18290319"/>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2"/>
          <p:cNvSpPr txBox="1"/>
          <p:nvPr/>
        </p:nvSpPr>
        <p:spPr>
          <a:xfrm>
            <a:off x="6003698" y="685800"/>
            <a:ext cx="5769482" cy="1044517"/>
          </a:xfrm>
          <a:prstGeom prst="rect">
            <a:avLst/>
          </a:prstGeom>
        </p:spPr>
        <p:txBody>
          <a:bodyPr lIns="0" tIns="0" rIns="0" bIns="0" rtlCol="0" anchor="t">
            <a:spAutoFit/>
          </a:bodyPr>
          <a:lstStyle/>
          <a:p>
            <a:pPr defTabSz="580644">
              <a:lnSpc>
                <a:spcPts val="8890"/>
              </a:lnSpc>
              <a:spcBef>
                <a:spcPct val="0"/>
              </a:spcBef>
              <a:spcAft>
                <a:spcPts val="600"/>
              </a:spcAft>
            </a:pPr>
            <a:r>
              <a:rPr lang="en-US" sz="6350" kern="1200" spc="413">
                <a:solidFill>
                  <a:srgbClr val="FFFFFF"/>
                </a:solidFill>
                <a:latin typeface="Georgia Pro Bold"/>
                <a:ea typeface="+mn-ea"/>
                <a:cs typeface="+mn-cs"/>
              </a:rPr>
              <a:t>Overview</a:t>
            </a:r>
            <a:endParaRPr lang="en-US" sz="5000" spc="325">
              <a:solidFill>
                <a:srgbClr val="FFFFFF"/>
              </a:solidFill>
              <a:latin typeface="Georgia Pro Bold"/>
            </a:endParaRPr>
          </a:p>
        </p:txBody>
      </p:sp>
      <p:sp>
        <p:nvSpPr>
          <p:cNvPr id="7" name="TextBox 7"/>
          <p:cNvSpPr txBox="1"/>
          <p:nvPr/>
        </p:nvSpPr>
        <p:spPr>
          <a:xfrm>
            <a:off x="3501601" y="3271110"/>
            <a:ext cx="6911642" cy="6699013"/>
          </a:xfrm>
          <a:prstGeom prst="rect">
            <a:avLst/>
          </a:prstGeom>
        </p:spPr>
        <p:txBody>
          <a:bodyPr lIns="0" tIns="0" rIns="0" bIns="0" rtlCol="0" anchor="t">
            <a:spAutoFit/>
          </a:bodyPr>
          <a:lstStyle/>
          <a:p>
            <a:pPr defTabSz="580644">
              <a:lnSpc>
                <a:spcPts val="6223"/>
              </a:lnSpc>
              <a:spcAft>
                <a:spcPts val="600"/>
              </a:spcAft>
            </a:pPr>
            <a:r>
              <a:rPr lang="en-US" sz="4445" kern="1200" spc="315">
                <a:solidFill>
                  <a:srgbClr val="FFFFFF"/>
                </a:solidFill>
                <a:latin typeface="Georgia Pro"/>
                <a:ea typeface="+mn-ea"/>
                <a:cs typeface="+mn-cs"/>
              </a:rPr>
              <a:t>Problem Statement Project Objectives</a:t>
            </a:r>
          </a:p>
          <a:p>
            <a:pPr defTabSz="580644">
              <a:lnSpc>
                <a:spcPts val="6223"/>
              </a:lnSpc>
              <a:spcAft>
                <a:spcPts val="600"/>
              </a:spcAft>
            </a:pPr>
            <a:r>
              <a:rPr lang="en-US" sz="4445" kern="1200" spc="315">
                <a:solidFill>
                  <a:srgbClr val="FFFFFF"/>
                </a:solidFill>
                <a:latin typeface="Georgia Pro"/>
                <a:ea typeface="+mn-ea"/>
                <a:cs typeface="+mn-cs"/>
              </a:rPr>
              <a:t>Data Cleaning Dashboards:</a:t>
            </a:r>
          </a:p>
          <a:p>
            <a:pPr marL="959677" lvl="1" indent="-479838" defTabSz="580644">
              <a:lnSpc>
                <a:spcPts val="6223"/>
              </a:lnSpc>
              <a:spcAft>
                <a:spcPts val="600"/>
              </a:spcAft>
              <a:buFont typeface="Arial"/>
              <a:buChar char="•"/>
            </a:pPr>
            <a:r>
              <a:rPr lang="en-US" sz="4445" kern="1200" spc="315">
                <a:solidFill>
                  <a:srgbClr val="FFFFFF"/>
                </a:solidFill>
                <a:latin typeface="Georgia Pro"/>
                <a:ea typeface="+mn-ea"/>
                <a:cs typeface="+mn-cs"/>
              </a:rPr>
              <a:t>Temporal Analysis</a:t>
            </a:r>
          </a:p>
          <a:p>
            <a:pPr marL="959677" lvl="1" indent="-479838" defTabSz="580644">
              <a:lnSpc>
                <a:spcPts val="6223"/>
              </a:lnSpc>
              <a:spcAft>
                <a:spcPts val="600"/>
              </a:spcAft>
              <a:buFont typeface="Arial"/>
              <a:buChar char="•"/>
            </a:pPr>
            <a:r>
              <a:rPr lang="en-US" sz="4445" kern="1200" spc="315">
                <a:solidFill>
                  <a:srgbClr val="FFFFFF"/>
                </a:solidFill>
                <a:latin typeface="Georgia Pro"/>
                <a:ea typeface="+mn-ea"/>
                <a:cs typeface="+mn-cs"/>
              </a:rPr>
              <a:t>Geospatial Analysis</a:t>
            </a:r>
          </a:p>
          <a:p>
            <a:pPr marL="959677" lvl="1" indent="-479838" defTabSz="580644">
              <a:lnSpc>
                <a:spcPts val="6223"/>
              </a:lnSpc>
              <a:spcAft>
                <a:spcPts val="600"/>
              </a:spcAft>
              <a:buFont typeface="Arial"/>
              <a:buChar char="•"/>
            </a:pPr>
            <a:r>
              <a:rPr lang="en-US" sz="4445" kern="1200" spc="315">
                <a:solidFill>
                  <a:srgbClr val="FFFFFF"/>
                </a:solidFill>
                <a:latin typeface="Georgia Pro"/>
                <a:ea typeface="+mn-ea"/>
                <a:cs typeface="+mn-cs"/>
              </a:rPr>
              <a:t>Trend Analysis</a:t>
            </a:r>
          </a:p>
          <a:p>
            <a:pPr defTabSz="580644">
              <a:lnSpc>
                <a:spcPts val="6223"/>
              </a:lnSpc>
              <a:spcAft>
                <a:spcPts val="600"/>
              </a:spcAft>
            </a:pPr>
            <a:r>
              <a:rPr lang="en-US" sz="4445" kern="1200" spc="315">
                <a:solidFill>
                  <a:srgbClr val="FFFFFF"/>
                </a:solidFill>
                <a:latin typeface="Georgia Pro"/>
                <a:ea typeface="+mn-ea"/>
                <a:cs typeface="+mn-cs"/>
              </a:rPr>
              <a:t>Conclusion</a:t>
            </a:r>
            <a:endParaRPr lang="en-US" sz="3500" spc="248">
              <a:solidFill>
                <a:srgbClr val="FFFFFF"/>
              </a:solidFill>
              <a:latin typeface="Georgia Pro"/>
            </a:endParaRPr>
          </a:p>
        </p:txBody>
      </p:sp>
      <p:sp>
        <p:nvSpPr>
          <p:cNvPr id="8" name="TextBox 8"/>
          <p:cNvSpPr txBox="1"/>
          <p:nvPr/>
        </p:nvSpPr>
        <p:spPr>
          <a:xfrm>
            <a:off x="13913150" y="3292645"/>
            <a:ext cx="873249" cy="6852902"/>
          </a:xfrm>
          <a:prstGeom prst="rect">
            <a:avLst/>
          </a:prstGeom>
        </p:spPr>
        <p:txBody>
          <a:bodyPr lIns="0" tIns="0" rIns="0" bIns="0" rtlCol="0" anchor="t">
            <a:spAutoFit/>
          </a:bodyPr>
          <a:lstStyle/>
          <a:p>
            <a:pPr algn="ctr" defTabSz="580644">
              <a:lnSpc>
                <a:spcPts val="6223"/>
              </a:lnSpc>
              <a:spcAft>
                <a:spcPts val="600"/>
              </a:spcAft>
            </a:pPr>
            <a:r>
              <a:rPr lang="en-US" sz="4445" kern="1200" spc="315">
                <a:solidFill>
                  <a:srgbClr val="FFFFFF"/>
                </a:solidFill>
                <a:latin typeface="Georgia Pro"/>
                <a:ea typeface="+mn-ea"/>
                <a:cs typeface="+mn-cs"/>
              </a:rPr>
              <a:t>03</a:t>
            </a:r>
          </a:p>
          <a:p>
            <a:pPr algn="ctr" defTabSz="580644">
              <a:lnSpc>
                <a:spcPts val="6223"/>
              </a:lnSpc>
              <a:spcAft>
                <a:spcPts val="600"/>
              </a:spcAft>
            </a:pPr>
            <a:r>
              <a:rPr lang="en-US" sz="4445" kern="1200" spc="315">
                <a:solidFill>
                  <a:srgbClr val="FFFFFF"/>
                </a:solidFill>
                <a:latin typeface="Georgia Pro"/>
                <a:ea typeface="+mn-ea"/>
                <a:cs typeface="+mn-cs"/>
              </a:rPr>
              <a:t>04</a:t>
            </a:r>
          </a:p>
          <a:p>
            <a:pPr algn="ctr" defTabSz="580644">
              <a:lnSpc>
                <a:spcPts val="6223"/>
              </a:lnSpc>
              <a:spcAft>
                <a:spcPts val="600"/>
              </a:spcAft>
            </a:pPr>
            <a:r>
              <a:rPr lang="en-US" sz="4445" kern="1200" spc="315">
                <a:solidFill>
                  <a:srgbClr val="FFFFFF"/>
                </a:solidFill>
                <a:latin typeface="Georgia Pro"/>
                <a:ea typeface="+mn-ea"/>
                <a:cs typeface="+mn-cs"/>
              </a:rPr>
              <a:t>05</a:t>
            </a:r>
          </a:p>
          <a:p>
            <a:pPr algn="ctr" defTabSz="580644">
              <a:lnSpc>
                <a:spcPts val="6223"/>
              </a:lnSpc>
              <a:spcAft>
                <a:spcPts val="600"/>
              </a:spcAft>
            </a:pPr>
            <a:r>
              <a:rPr lang="en-US" sz="4445" kern="1200" spc="315">
                <a:solidFill>
                  <a:srgbClr val="FFFFFF"/>
                </a:solidFill>
                <a:latin typeface="Georgia Pro"/>
                <a:ea typeface="+mn-ea"/>
                <a:cs typeface="+mn-cs"/>
              </a:rPr>
              <a:t>06</a:t>
            </a:r>
          </a:p>
          <a:p>
            <a:pPr algn="ctr" defTabSz="580644">
              <a:lnSpc>
                <a:spcPts val="6223"/>
              </a:lnSpc>
              <a:spcAft>
                <a:spcPts val="600"/>
              </a:spcAft>
            </a:pPr>
            <a:r>
              <a:rPr lang="en-US" sz="4445" kern="1200" spc="315">
                <a:solidFill>
                  <a:srgbClr val="FFFFFF"/>
                </a:solidFill>
                <a:latin typeface="Georgia Pro"/>
                <a:ea typeface="+mn-ea"/>
                <a:cs typeface="+mn-cs"/>
              </a:rPr>
              <a:t>06</a:t>
            </a:r>
          </a:p>
          <a:p>
            <a:pPr algn="ctr" defTabSz="580644">
              <a:lnSpc>
                <a:spcPts val="6223"/>
              </a:lnSpc>
              <a:spcAft>
                <a:spcPts val="600"/>
              </a:spcAft>
            </a:pPr>
            <a:r>
              <a:rPr lang="en-US" sz="4445" kern="1200" spc="315">
                <a:solidFill>
                  <a:srgbClr val="FFFFFF"/>
                </a:solidFill>
                <a:latin typeface="Georgia Pro"/>
                <a:ea typeface="+mn-ea"/>
                <a:cs typeface="+mn-cs"/>
              </a:rPr>
              <a:t>08</a:t>
            </a:r>
          </a:p>
          <a:p>
            <a:pPr algn="ctr" defTabSz="580644">
              <a:lnSpc>
                <a:spcPts val="6223"/>
              </a:lnSpc>
              <a:spcAft>
                <a:spcPts val="600"/>
              </a:spcAft>
            </a:pPr>
            <a:r>
              <a:rPr lang="en-US" sz="4445" kern="1200" spc="315">
                <a:solidFill>
                  <a:srgbClr val="FFFFFF"/>
                </a:solidFill>
                <a:latin typeface="Georgia Pro"/>
                <a:ea typeface="+mn-ea"/>
                <a:cs typeface="+mn-cs"/>
              </a:rPr>
              <a:t>10</a:t>
            </a:r>
          </a:p>
          <a:p>
            <a:pPr algn="ctr" defTabSz="580644">
              <a:lnSpc>
                <a:spcPts val="6223"/>
              </a:lnSpc>
              <a:spcAft>
                <a:spcPts val="600"/>
              </a:spcAft>
            </a:pPr>
            <a:r>
              <a:rPr lang="en-US" sz="4445" kern="1200" spc="315">
                <a:solidFill>
                  <a:srgbClr val="FFFFFF"/>
                </a:solidFill>
                <a:latin typeface="Georgia Pro"/>
                <a:ea typeface="+mn-ea"/>
                <a:cs typeface="+mn-cs"/>
              </a:rPr>
              <a:t>12</a:t>
            </a:r>
            <a:endParaRPr lang="en-US" sz="3500" spc="248">
              <a:solidFill>
                <a:srgbClr val="FFFFFF"/>
              </a:solidFill>
              <a:latin typeface="Georgia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6" name="TextBox 6"/>
          <p:cNvSpPr txBox="1"/>
          <p:nvPr/>
        </p:nvSpPr>
        <p:spPr>
          <a:xfrm>
            <a:off x="1217465" y="2299153"/>
            <a:ext cx="15853069" cy="6246710"/>
          </a:xfrm>
          <a:prstGeom prst="rect">
            <a:avLst/>
          </a:prstGeom>
        </p:spPr>
        <p:txBody>
          <a:bodyPr lIns="0" tIns="0" rIns="0" bIns="0" rtlCol="0" anchor="t">
            <a:spAutoFit/>
          </a:bodyPr>
          <a:lstStyle/>
          <a:p>
            <a:pPr algn="just">
              <a:lnSpc>
                <a:spcPts val="4900"/>
              </a:lnSpc>
              <a:spcBef>
                <a:spcPct val="0"/>
              </a:spcBef>
            </a:pPr>
            <a:r>
              <a:rPr lang="en-US" sz="3500" spc="248" dirty="0">
                <a:solidFill>
                  <a:srgbClr val="FFFFFF"/>
                </a:solidFill>
                <a:latin typeface="Georgia Pro"/>
              </a:rPr>
              <a:t>This internship project is dedicated to a detailed examination of airplane crash incidents and related fatalities covering the period from 1980 to 2023. The dataset includes essential data points like crash dates, locations, airline operators, flight specifics, types of aircraft, and statistics on fatalities. The objective is to utilize Power BI to create interactive visualizations and provide thorough insights that reveal patterns, factors influencing these patterns, and overall trends in aviation incidents. This analysis is designed to equip stakeholders with critical information that will help improve aviation safety and reduce risks.</a:t>
            </a:r>
          </a:p>
        </p:txBody>
      </p:sp>
      <p:sp>
        <p:nvSpPr>
          <p:cNvPr id="7" name="TextBox 7"/>
          <p:cNvSpPr txBox="1"/>
          <p:nvPr/>
        </p:nvSpPr>
        <p:spPr>
          <a:xfrm>
            <a:off x="5523319" y="914400"/>
            <a:ext cx="7241362" cy="873125"/>
          </a:xfrm>
          <a:prstGeom prst="rect">
            <a:avLst/>
          </a:prstGeom>
        </p:spPr>
        <p:txBody>
          <a:bodyPr lIns="0" tIns="0" rIns="0" bIns="0" rtlCol="0" anchor="t">
            <a:spAutoFit/>
          </a:bodyPr>
          <a:lstStyle/>
          <a:p>
            <a:pPr marL="0" lvl="0" indent="0">
              <a:lnSpc>
                <a:spcPts val="7000"/>
              </a:lnSpc>
              <a:spcBef>
                <a:spcPct val="0"/>
              </a:spcBef>
            </a:pPr>
            <a:r>
              <a:rPr lang="en-US" sz="5000" spc="325">
                <a:solidFill>
                  <a:srgbClr val="FFFFFF"/>
                </a:solidFill>
                <a:latin typeface="Georgia Pro Bold"/>
              </a:rPr>
              <a:t>Problem Statement</a:t>
            </a:r>
          </a:p>
        </p:txBody>
      </p:sp>
      <p:grpSp>
        <p:nvGrpSpPr>
          <p:cNvPr id="10" name="Group 10"/>
          <p:cNvGrpSpPr/>
          <p:nvPr/>
        </p:nvGrpSpPr>
        <p:grpSpPr>
          <a:xfrm>
            <a:off x="17259300" y="9258300"/>
            <a:ext cx="759237" cy="758750"/>
            <a:chOff x="0" y="0"/>
            <a:chExt cx="3368160" cy="3366000"/>
          </a:xfrm>
        </p:grpSpPr>
        <p:sp>
          <p:nvSpPr>
            <p:cNvPr id="11" name="Freeform 11"/>
            <p:cNvSpPr/>
            <p:nvPr/>
          </p:nvSpPr>
          <p:spPr>
            <a:xfrm>
              <a:off x="0" y="0"/>
              <a:ext cx="3368040" cy="3366008"/>
            </a:xfrm>
            <a:custGeom>
              <a:avLst/>
              <a:gdLst/>
              <a:ahLst/>
              <a:cxnLst/>
              <a:rect l="l" t="t" r="r" b="b"/>
              <a:pathLst>
                <a:path w="3368040" h="3366008">
                  <a:moveTo>
                    <a:pt x="0" y="1683004"/>
                  </a:moveTo>
                  <a:cubicBezTo>
                    <a:pt x="0" y="753491"/>
                    <a:pt x="753999" y="0"/>
                    <a:pt x="1684020" y="0"/>
                  </a:cubicBezTo>
                  <a:cubicBezTo>
                    <a:pt x="2614041" y="0"/>
                    <a:pt x="3368040" y="753491"/>
                    <a:pt x="3368040" y="1683004"/>
                  </a:cubicBezTo>
                  <a:cubicBezTo>
                    <a:pt x="3368040" y="2612517"/>
                    <a:pt x="2614041" y="3366008"/>
                    <a:pt x="1684020" y="3366008"/>
                  </a:cubicBezTo>
                  <a:cubicBezTo>
                    <a:pt x="753999" y="3366008"/>
                    <a:pt x="0" y="2612517"/>
                    <a:pt x="0" y="1683004"/>
                  </a:cubicBezTo>
                  <a:close/>
                </a:path>
              </a:pathLst>
            </a:custGeom>
            <a:solidFill>
              <a:srgbClr val="F2F4F5"/>
            </a:solidFill>
          </p:spPr>
          <p:txBody>
            <a:bodyPr/>
            <a:lstStyle/>
            <a:p>
              <a:endParaRPr lang="en-CA"/>
            </a:p>
          </p:txBody>
        </p:sp>
      </p:grpSp>
      <p:sp>
        <p:nvSpPr>
          <p:cNvPr id="12" name="TextBox 12"/>
          <p:cNvSpPr txBox="1"/>
          <p:nvPr/>
        </p:nvSpPr>
        <p:spPr>
          <a:xfrm>
            <a:off x="17514915" y="9332875"/>
            <a:ext cx="248007" cy="533400"/>
          </a:xfrm>
          <a:prstGeom prst="rect">
            <a:avLst/>
          </a:prstGeom>
        </p:spPr>
        <p:txBody>
          <a:bodyPr lIns="0" tIns="0" rIns="0" bIns="0" rtlCol="0" anchor="t">
            <a:spAutoFit/>
          </a:bodyPr>
          <a:lstStyle/>
          <a:p>
            <a:pPr algn="ctr">
              <a:lnSpc>
                <a:spcPts val="4200"/>
              </a:lnSpc>
            </a:pPr>
            <a:r>
              <a:rPr lang="en-US" sz="3000">
                <a:solidFill>
                  <a:srgbClr val="000000"/>
                </a:solidFill>
                <a:latin typeface="Georgia Pro Bold"/>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4" name="TextBox 4"/>
          <p:cNvSpPr txBox="1"/>
          <p:nvPr/>
        </p:nvSpPr>
        <p:spPr>
          <a:xfrm>
            <a:off x="205828" y="1213706"/>
            <a:ext cx="8701891" cy="8618450"/>
          </a:xfrm>
          <a:prstGeom prst="rect">
            <a:avLst/>
          </a:prstGeom>
        </p:spPr>
        <p:txBody>
          <a:bodyPr lIns="0" tIns="0" rIns="0" bIns="0" rtlCol="0" anchor="t">
            <a:spAutoFit/>
          </a:bodyPr>
          <a:lstStyle/>
          <a:p>
            <a:pPr>
              <a:lnSpc>
                <a:spcPts val="4480"/>
              </a:lnSpc>
            </a:pPr>
            <a:r>
              <a:rPr lang="en-US" sz="3200">
                <a:solidFill>
                  <a:srgbClr val="FFFFFF"/>
                </a:solidFill>
                <a:latin typeface="Georgia Pro Bold"/>
              </a:rPr>
              <a:t>Temporal Analysis:</a:t>
            </a:r>
          </a:p>
          <a:p>
            <a:pPr marL="457200" indent="-457200">
              <a:lnSpc>
                <a:spcPts val="4480"/>
              </a:lnSpc>
              <a:buFont typeface="Arial" panose="020B0604020202020204" pitchFamily="34" charset="0"/>
              <a:buChar char="•"/>
            </a:pPr>
            <a:r>
              <a:rPr lang="en-US" sz="3200">
                <a:solidFill>
                  <a:srgbClr val="FFFFFF"/>
                </a:solidFill>
                <a:latin typeface="Georgia Pro Bold"/>
              </a:rPr>
              <a:t>Investigate time-based trends in airplane crashes across different periods.</a:t>
            </a:r>
          </a:p>
          <a:p>
            <a:pPr marL="457200" indent="-457200">
              <a:lnSpc>
                <a:spcPts val="4480"/>
              </a:lnSpc>
              <a:buFont typeface="Arial" panose="020B0604020202020204" pitchFamily="34" charset="0"/>
              <a:buChar char="•"/>
            </a:pPr>
            <a:r>
              <a:rPr lang="en-US" sz="3200">
                <a:solidFill>
                  <a:srgbClr val="FFFFFF"/>
                </a:solidFill>
                <a:latin typeface="Georgia Pro Bold"/>
              </a:rPr>
              <a:t> Determine recurring patterns in the occurrence and intensity of these incidents.</a:t>
            </a:r>
          </a:p>
          <a:p>
            <a:pPr>
              <a:lnSpc>
                <a:spcPts val="4480"/>
              </a:lnSpc>
            </a:pPr>
            <a:r>
              <a:rPr lang="en-US" sz="3200">
                <a:solidFill>
                  <a:srgbClr val="FFFFFF"/>
                </a:solidFill>
                <a:latin typeface="Georgia Pro Bold"/>
              </a:rPr>
              <a:t>Geospatial Analysis:</a:t>
            </a:r>
          </a:p>
          <a:p>
            <a:pPr marL="457200" indent="-457200">
              <a:lnSpc>
                <a:spcPts val="4480"/>
              </a:lnSpc>
              <a:buFont typeface="Arial" panose="020B0604020202020204" pitchFamily="34" charset="0"/>
              <a:buChar char="•"/>
            </a:pPr>
            <a:r>
              <a:rPr lang="en-US" sz="3200">
                <a:solidFill>
                  <a:srgbClr val="FFFFFF"/>
                </a:solidFill>
                <a:latin typeface="Georgia Pro Bold"/>
              </a:rPr>
              <a:t>Display crash sites on a map to pinpoint areas with frequent incidents.</a:t>
            </a:r>
          </a:p>
          <a:p>
            <a:pPr marL="457200" indent="-457200">
              <a:lnSpc>
                <a:spcPts val="4480"/>
              </a:lnSpc>
              <a:buFont typeface="Arial" panose="020B0604020202020204" pitchFamily="34" charset="0"/>
              <a:buChar char="•"/>
            </a:pPr>
            <a:r>
              <a:rPr lang="en-US" sz="3200">
                <a:solidFill>
                  <a:srgbClr val="FFFFFF"/>
                </a:solidFill>
                <a:latin typeface="Georgia Pro Bold"/>
              </a:rPr>
              <a:t>Examine how incidents are spread across various geographical locations.</a:t>
            </a:r>
          </a:p>
          <a:p>
            <a:pPr>
              <a:lnSpc>
                <a:spcPts val="4480"/>
              </a:lnSpc>
            </a:pPr>
            <a:r>
              <a:rPr lang="en-US" sz="3200">
                <a:solidFill>
                  <a:srgbClr val="FFFFFF"/>
                </a:solidFill>
                <a:latin typeface="Georgia Pro Bold"/>
              </a:rPr>
              <a:t>Operator Performance:</a:t>
            </a:r>
          </a:p>
          <a:p>
            <a:pPr marL="457200" indent="-457200">
              <a:lnSpc>
                <a:spcPts val="4480"/>
              </a:lnSpc>
              <a:buFont typeface="Arial" panose="020B0604020202020204" pitchFamily="34" charset="0"/>
              <a:buChar char="•"/>
            </a:pPr>
            <a:r>
              <a:rPr lang="en-US" sz="3200">
                <a:solidFill>
                  <a:srgbClr val="FFFFFF"/>
                </a:solidFill>
                <a:latin typeface="Georgia Pro Bold"/>
              </a:rPr>
              <a:t> Assess the safety histories of various airline operators. </a:t>
            </a:r>
            <a:endParaRPr lang="en-US" sz="3200" dirty="0">
              <a:solidFill>
                <a:srgbClr val="FFFFFF"/>
              </a:solidFill>
              <a:latin typeface="Georgia Pro"/>
            </a:endParaRPr>
          </a:p>
        </p:txBody>
      </p:sp>
      <p:sp>
        <p:nvSpPr>
          <p:cNvPr id="5" name="TextBox 5"/>
          <p:cNvSpPr txBox="1"/>
          <p:nvPr/>
        </p:nvSpPr>
        <p:spPr>
          <a:xfrm>
            <a:off x="9586109" y="1213706"/>
            <a:ext cx="8701891" cy="9198737"/>
          </a:xfrm>
          <a:prstGeom prst="rect">
            <a:avLst/>
          </a:prstGeom>
        </p:spPr>
        <p:txBody>
          <a:bodyPr lIns="0" tIns="0" rIns="0" bIns="0" rtlCol="0" anchor="t">
            <a:spAutoFit/>
          </a:bodyPr>
          <a:lstStyle/>
          <a:p>
            <a:pPr>
              <a:lnSpc>
                <a:spcPts val="4480"/>
              </a:lnSpc>
            </a:pPr>
            <a:r>
              <a:rPr lang="en-US" sz="3200">
                <a:solidFill>
                  <a:srgbClr val="FFFFFF"/>
                </a:solidFill>
                <a:latin typeface="Georgia Pro Bold"/>
              </a:rPr>
              <a:t>Aircraft Analysis:</a:t>
            </a:r>
          </a:p>
          <a:p>
            <a:pPr marL="1148081" lvl="2" indent="-345440">
              <a:lnSpc>
                <a:spcPts val="4480"/>
              </a:lnSpc>
              <a:buFont typeface="Arial"/>
              <a:buChar char="•"/>
            </a:pPr>
            <a:r>
              <a:rPr lang="en-US" sz="3200">
                <a:solidFill>
                  <a:srgbClr val="FFFFFF"/>
                </a:solidFill>
                <a:latin typeface="Georgia Pro"/>
              </a:rPr>
              <a:t>Investigate the role of different aircraft types in incidents.  </a:t>
            </a:r>
          </a:p>
          <a:p>
            <a:pPr marL="1148081" lvl="2" indent="-345440">
              <a:lnSpc>
                <a:spcPts val="4480"/>
              </a:lnSpc>
              <a:buFont typeface="Arial"/>
              <a:buChar char="•"/>
            </a:pPr>
            <a:r>
              <a:rPr lang="en-US" sz="3200">
                <a:solidFill>
                  <a:srgbClr val="FFFFFF"/>
                </a:solidFill>
                <a:latin typeface="Georgia Pro"/>
              </a:rPr>
              <a:t>Study the link between aircraft registration details and occurrences of crashes.</a:t>
            </a:r>
            <a:endParaRPr lang="en-US" sz="3200">
              <a:solidFill>
                <a:srgbClr val="FFFFFF"/>
              </a:solidFill>
              <a:latin typeface="Georgia Pro Bold"/>
            </a:endParaRPr>
          </a:p>
          <a:p>
            <a:pPr>
              <a:lnSpc>
                <a:spcPts val="4480"/>
              </a:lnSpc>
            </a:pPr>
            <a:r>
              <a:rPr lang="en-US" sz="3200">
                <a:solidFill>
                  <a:srgbClr val="FFFFFF"/>
                </a:solidFill>
                <a:latin typeface="Georgia Pro Bold"/>
              </a:rPr>
              <a:t>Fatality Trends:</a:t>
            </a:r>
          </a:p>
          <a:p>
            <a:pPr marL="690881" lvl="1" indent="-345440">
              <a:lnSpc>
                <a:spcPts val="4480"/>
              </a:lnSpc>
              <a:buFont typeface="Arial"/>
              <a:buChar char="•"/>
            </a:pPr>
            <a:r>
              <a:rPr lang="en-US" sz="3200">
                <a:solidFill>
                  <a:srgbClr val="FFFFFF"/>
                </a:solidFill>
                <a:latin typeface="Georgia Pro"/>
              </a:rPr>
              <a:t>Examine trends in fatalities among passengers and crew.</a:t>
            </a:r>
          </a:p>
          <a:p>
            <a:pPr marL="690881" lvl="1" indent="-345440">
              <a:lnSpc>
                <a:spcPts val="4480"/>
              </a:lnSpc>
              <a:buFont typeface="Arial"/>
              <a:buChar char="•"/>
            </a:pPr>
            <a:r>
              <a:rPr lang="en-US" sz="3200">
                <a:solidFill>
                  <a:srgbClr val="FFFFFF"/>
                </a:solidFill>
                <a:latin typeface="Georgia Pro"/>
              </a:rPr>
              <a:t>    Explore the underlying factors that contribute to fatal outcomes. </a:t>
            </a:r>
          </a:p>
          <a:p>
            <a:pPr marL="345441" lvl="1">
              <a:lnSpc>
                <a:spcPts val="4480"/>
              </a:lnSpc>
            </a:pPr>
            <a:r>
              <a:rPr lang="en-US" sz="3200">
                <a:solidFill>
                  <a:srgbClr val="FFFFFF"/>
                </a:solidFill>
                <a:latin typeface="Georgia Pro Bold"/>
              </a:rPr>
              <a:t>Route Analysis:</a:t>
            </a:r>
          </a:p>
          <a:p>
            <a:pPr marL="690881" lvl="1" indent="-345440">
              <a:lnSpc>
                <a:spcPts val="4480"/>
              </a:lnSpc>
              <a:buFont typeface="Arial"/>
              <a:buChar char="•"/>
            </a:pPr>
            <a:r>
              <a:rPr lang="en-US" sz="3200">
                <a:solidFill>
                  <a:srgbClr val="FFFFFF"/>
                </a:solidFill>
                <a:latin typeface="Georgia Pro"/>
              </a:rPr>
              <a:t>Analyze patterns of incidents specific to certain flight routes.</a:t>
            </a:r>
          </a:p>
          <a:p>
            <a:pPr marL="690881" lvl="1" indent="-345440">
              <a:lnSpc>
                <a:spcPts val="4480"/>
              </a:lnSpc>
              <a:buFont typeface="Arial"/>
              <a:buChar char="•"/>
            </a:pPr>
            <a:r>
              <a:rPr lang="en-US" sz="3200">
                <a:solidFill>
                  <a:srgbClr val="FFFFFF"/>
                </a:solidFill>
                <a:latin typeface="Georgia Pro"/>
              </a:rPr>
              <a:t>Determine which flight paths are associated with a higher incidence of problems</a:t>
            </a:r>
            <a:endParaRPr lang="en-US" sz="3200" dirty="0">
              <a:solidFill>
                <a:srgbClr val="FFFFFF"/>
              </a:solidFill>
              <a:latin typeface="Georgia Pro"/>
            </a:endParaRPr>
          </a:p>
        </p:txBody>
      </p:sp>
      <p:sp>
        <p:nvSpPr>
          <p:cNvPr id="6" name="TextBox 6"/>
          <p:cNvSpPr txBox="1"/>
          <p:nvPr/>
        </p:nvSpPr>
        <p:spPr>
          <a:xfrm>
            <a:off x="6199465" y="-104775"/>
            <a:ext cx="5889070" cy="873125"/>
          </a:xfrm>
          <a:prstGeom prst="rect">
            <a:avLst/>
          </a:prstGeom>
        </p:spPr>
        <p:txBody>
          <a:bodyPr lIns="0" tIns="0" rIns="0" bIns="0" rtlCol="0" anchor="t">
            <a:spAutoFit/>
          </a:bodyPr>
          <a:lstStyle/>
          <a:p>
            <a:pPr algn="ctr">
              <a:lnSpc>
                <a:spcPts val="7000"/>
              </a:lnSpc>
            </a:pPr>
            <a:r>
              <a:rPr lang="en-US" sz="5000">
                <a:solidFill>
                  <a:srgbClr val="FFFFFF"/>
                </a:solidFill>
                <a:latin typeface="Georgia Pro Bold"/>
              </a:rPr>
              <a:t>Project Objectives</a:t>
            </a:r>
            <a:endParaRPr lang="en-US" sz="5000" dirty="0">
              <a:solidFill>
                <a:srgbClr val="FFFFFF"/>
              </a:solidFill>
              <a:latin typeface="Georgia Pro Bold"/>
            </a:endParaRPr>
          </a:p>
        </p:txBody>
      </p:sp>
      <p:grpSp>
        <p:nvGrpSpPr>
          <p:cNvPr id="7" name="Group 7"/>
          <p:cNvGrpSpPr/>
          <p:nvPr/>
        </p:nvGrpSpPr>
        <p:grpSpPr>
          <a:xfrm>
            <a:off x="17259300" y="9258300"/>
            <a:ext cx="759210" cy="758752"/>
            <a:chOff x="0" y="0"/>
            <a:chExt cx="3368040" cy="3366008"/>
          </a:xfrm>
        </p:grpSpPr>
        <p:sp>
          <p:nvSpPr>
            <p:cNvPr id="8" name="Freeform 8"/>
            <p:cNvSpPr/>
            <p:nvPr/>
          </p:nvSpPr>
          <p:spPr>
            <a:xfrm>
              <a:off x="0" y="0"/>
              <a:ext cx="3368040" cy="3366008"/>
            </a:xfrm>
            <a:custGeom>
              <a:avLst/>
              <a:gdLst/>
              <a:ahLst/>
              <a:cxnLst/>
              <a:rect l="l" t="t" r="r" b="b"/>
              <a:pathLst>
                <a:path w="3368040" h="3366008">
                  <a:moveTo>
                    <a:pt x="0" y="1683004"/>
                  </a:moveTo>
                  <a:cubicBezTo>
                    <a:pt x="0" y="753491"/>
                    <a:pt x="753999" y="0"/>
                    <a:pt x="1684020" y="0"/>
                  </a:cubicBezTo>
                  <a:cubicBezTo>
                    <a:pt x="2614041" y="0"/>
                    <a:pt x="3368040" y="753491"/>
                    <a:pt x="3368040" y="1683004"/>
                  </a:cubicBezTo>
                  <a:cubicBezTo>
                    <a:pt x="3368040" y="2612517"/>
                    <a:pt x="2614041" y="3366008"/>
                    <a:pt x="1684020" y="3366008"/>
                  </a:cubicBezTo>
                  <a:cubicBezTo>
                    <a:pt x="753999" y="3366008"/>
                    <a:pt x="0" y="2612517"/>
                    <a:pt x="0" y="1683004"/>
                  </a:cubicBezTo>
                  <a:close/>
                </a:path>
              </a:pathLst>
            </a:custGeom>
            <a:solidFill>
              <a:srgbClr val="F2F4F5"/>
            </a:solidFill>
          </p:spPr>
          <p:txBody>
            <a:bodyPr/>
            <a:lstStyle/>
            <a:p>
              <a:endParaRPr lang="en-CA"/>
            </a:p>
          </p:txBody>
        </p:sp>
      </p:grpSp>
      <p:sp>
        <p:nvSpPr>
          <p:cNvPr id="9" name="TextBox 9"/>
          <p:cNvSpPr txBox="1"/>
          <p:nvPr/>
        </p:nvSpPr>
        <p:spPr>
          <a:xfrm>
            <a:off x="17514915" y="9332875"/>
            <a:ext cx="248007" cy="533400"/>
          </a:xfrm>
          <a:prstGeom prst="rect">
            <a:avLst/>
          </a:prstGeom>
        </p:spPr>
        <p:txBody>
          <a:bodyPr lIns="0" tIns="0" rIns="0" bIns="0" rtlCol="0" anchor="t">
            <a:spAutoFit/>
          </a:bodyPr>
          <a:lstStyle/>
          <a:p>
            <a:pPr algn="ctr">
              <a:lnSpc>
                <a:spcPts val="4200"/>
              </a:lnSpc>
            </a:pPr>
            <a:r>
              <a:rPr lang="en-US" sz="3000">
                <a:solidFill>
                  <a:srgbClr val="000000"/>
                </a:solidFill>
                <a:latin typeface="Georgia Pro Bold"/>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6" name="TextBox 6"/>
          <p:cNvSpPr txBox="1"/>
          <p:nvPr/>
        </p:nvSpPr>
        <p:spPr>
          <a:xfrm>
            <a:off x="1217465" y="1922047"/>
            <a:ext cx="15853069" cy="6875087"/>
          </a:xfrm>
          <a:prstGeom prst="rect">
            <a:avLst/>
          </a:prstGeom>
        </p:spPr>
        <p:txBody>
          <a:bodyPr lIns="0" tIns="0" rIns="0" bIns="0" rtlCol="0" anchor="t">
            <a:spAutoFit/>
          </a:bodyPr>
          <a:lstStyle/>
          <a:p>
            <a:pPr algn="just">
              <a:lnSpc>
                <a:spcPts val="4900"/>
              </a:lnSpc>
            </a:pPr>
            <a:r>
              <a:rPr lang="en-US" sz="3500" spc="248" dirty="0">
                <a:solidFill>
                  <a:srgbClr val="FFFFFF"/>
                </a:solidFill>
                <a:latin typeface="Georgia Pro"/>
              </a:rPr>
              <a:t>The data preparation phase included rectifying missing entries, unifying data formats, and verifying data consistency and accuracy. To deepen the analytical capabilities of the dataset, three new columns were introduced: Year, Country, and City. The Year column was populated with the year extracted from the incident date. The Country column details the country of each incident, and the City column notes the cities where the incidents occurred. Additionally, aircraft lacking registration information were labeled as “No Registration.” These enhancements guarantee that the dataset is meticulously prepared for precise analysis and effective decision-making in the aviation sector.  </a:t>
            </a:r>
          </a:p>
        </p:txBody>
      </p:sp>
      <p:sp>
        <p:nvSpPr>
          <p:cNvPr id="7" name="TextBox 7"/>
          <p:cNvSpPr txBox="1"/>
          <p:nvPr/>
        </p:nvSpPr>
        <p:spPr>
          <a:xfrm>
            <a:off x="6191624" y="771525"/>
            <a:ext cx="5904751" cy="873125"/>
          </a:xfrm>
          <a:prstGeom prst="rect">
            <a:avLst/>
          </a:prstGeom>
        </p:spPr>
        <p:txBody>
          <a:bodyPr lIns="0" tIns="0" rIns="0" bIns="0" rtlCol="0" anchor="t">
            <a:spAutoFit/>
          </a:bodyPr>
          <a:lstStyle/>
          <a:p>
            <a:pPr marL="0" lvl="0" indent="0">
              <a:lnSpc>
                <a:spcPts val="7000"/>
              </a:lnSpc>
              <a:spcBef>
                <a:spcPct val="0"/>
              </a:spcBef>
            </a:pPr>
            <a:r>
              <a:rPr lang="en-US" sz="5000" spc="325">
                <a:solidFill>
                  <a:srgbClr val="FFFFFF"/>
                </a:solidFill>
                <a:latin typeface="Georgia Pro Bold"/>
              </a:rPr>
              <a:t>Data Cleaning</a:t>
            </a:r>
          </a:p>
        </p:txBody>
      </p:sp>
      <p:grpSp>
        <p:nvGrpSpPr>
          <p:cNvPr id="10" name="Group 10"/>
          <p:cNvGrpSpPr/>
          <p:nvPr/>
        </p:nvGrpSpPr>
        <p:grpSpPr>
          <a:xfrm>
            <a:off x="17259300" y="9258300"/>
            <a:ext cx="759237" cy="758750"/>
            <a:chOff x="0" y="0"/>
            <a:chExt cx="3368160" cy="3366000"/>
          </a:xfrm>
        </p:grpSpPr>
        <p:sp>
          <p:nvSpPr>
            <p:cNvPr id="11" name="Freeform 11"/>
            <p:cNvSpPr/>
            <p:nvPr/>
          </p:nvSpPr>
          <p:spPr>
            <a:xfrm>
              <a:off x="0" y="0"/>
              <a:ext cx="3368040" cy="3366008"/>
            </a:xfrm>
            <a:custGeom>
              <a:avLst/>
              <a:gdLst/>
              <a:ahLst/>
              <a:cxnLst/>
              <a:rect l="l" t="t" r="r" b="b"/>
              <a:pathLst>
                <a:path w="3368040" h="3366008">
                  <a:moveTo>
                    <a:pt x="0" y="1683004"/>
                  </a:moveTo>
                  <a:cubicBezTo>
                    <a:pt x="0" y="753491"/>
                    <a:pt x="753999" y="0"/>
                    <a:pt x="1684020" y="0"/>
                  </a:cubicBezTo>
                  <a:cubicBezTo>
                    <a:pt x="2614041" y="0"/>
                    <a:pt x="3368040" y="753491"/>
                    <a:pt x="3368040" y="1683004"/>
                  </a:cubicBezTo>
                  <a:cubicBezTo>
                    <a:pt x="3368040" y="2612517"/>
                    <a:pt x="2614041" y="3366008"/>
                    <a:pt x="1684020" y="3366008"/>
                  </a:cubicBezTo>
                  <a:cubicBezTo>
                    <a:pt x="753999" y="3366008"/>
                    <a:pt x="0" y="2612517"/>
                    <a:pt x="0" y="1683004"/>
                  </a:cubicBezTo>
                  <a:close/>
                </a:path>
              </a:pathLst>
            </a:custGeom>
            <a:solidFill>
              <a:srgbClr val="F2F4F5"/>
            </a:solidFill>
          </p:spPr>
          <p:txBody>
            <a:bodyPr/>
            <a:lstStyle/>
            <a:p>
              <a:endParaRPr lang="en-CA"/>
            </a:p>
          </p:txBody>
        </p:sp>
      </p:grpSp>
      <p:sp>
        <p:nvSpPr>
          <p:cNvPr id="12" name="TextBox 12"/>
          <p:cNvSpPr txBox="1"/>
          <p:nvPr/>
        </p:nvSpPr>
        <p:spPr>
          <a:xfrm>
            <a:off x="17514915" y="9332875"/>
            <a:ext cx="248007" cy="533400"/>
          </a:xfrm>
          <a:prstGeom prst="rect">
            <a:avLst/>
          </a:prstGeom>
        </p:spPr>
        <p:txBody>
          <a:bodyPr lIns="0" tIns="0" rIns="0" bIns="0" rtlCol="0" anchor="t">
            <a:spAutoFit/>
          </a:bodyPr>
          <a:lstStyle/>
          <a:p>
            <a:pPr algn="ctr">
              <a:lnSpc>
                <a:spcPts val="4200"/>
              </a:lnSpc>
            </a:pPr>
            <a:r>
              <a:rPr lang="en-US" sz="3000">
                <a:solidFill>
                  <a:srgbClr val="000000"/>
                </a:solidFill>
                <a:latin typeface="Georgia Pro Bold"/>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a:off x="71838" y="35438"/>
            <a:ext cx="18144325" cy="10216123"/>
          </a:xfrm>
          <a:custGeom>
            <a:avLst/>
            <a:gdLst/>
            <a:ahLst/>
            <a:cxnLst/>
            <a:rect l="l" t="t" r="r" b="b"/>
            <a:pathLst>
              <a:path w="18144325" h="10216123">
                <a:moveTo>
                  <a:pt x="0" y="0"/>
                </a:moveTo>
                <a:lnTo>
                  <a:pt x="18144324" y="0"/>
                </a:lnTo>
                <a:lnTo>
                  <a:pt x="18144324" y="10216124"/>
                </a:lnTo>
                <a:lnTo>
                  <a:pt x="0" y="10216124"/>
                </a:lnTo>
                <a:lnTo>
                  <a:pt x="0" y="0"/>
                </a:lnTo>
                <a:close/>
              </a:path>
            </a:pathLst>
          </a:custGeom>
          <a:blipFill>
            <a:blip r:embed="rId2"/>
            <a:stretch>
              <a:fillRect/>
            </a:stretch>
          </a:blipFill>
        </p:spPr>
        <p:txBody>
          <a:bodyPr/>
          <a:lstStyle/>
          <a:p>
            <a:endParaRPr lang="en-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26" y="2115123"/>
            <a:ext cx="10287000" cy="6056754"/>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28" y="2130329"/>
            <a:ext cx="10286999" cy="605675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1885" y="5382128"/>
            <a:ext cx="3752969" cy="6056762"/>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752605" y="1454577"/>
            <a:ext cx="5850535" cy="6268437"/>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43" y="2115119"/>
            <a:ext cx="10287005" cy="605675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6973867" y="1004044"/>
            <a:ext cx="4935869" cy="8301317"/>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100" spc="248"/>
              <a:t>The temporal analysis highlighted variations in the frequency of airplane crashes over the years, with significant peaks and troughs noted. Specifically, the year 1972 saw the highest number of fatalities, totaling 2,796, while the years 1908 and 1909 recorded the lowest number of fatalities at just 1 each. Additionally, the analysis uncovered the composition of those aboard the aircraft, with crew members constituting 14% and passengers making up 84%.</a:t>
            </a:r>
          </a:p>
          <a:p>
            <a:pPr indent="-228600" defTabSz="914400">
              <a:lnSpc>
                <a:spcPct val="90000"/>
              </a:lnSpc>
              <a:spcAft>
                <a:spcPts val="600"/>
              </a:spcAft>
              <a:buFont typeface="Arial" panose="020B0604020202020204" pitchFamily="34" charset="0"/>
              <a:buChar char="•"/>
            </a:pPr>
            <a:endParaRPr lang="en-US" sz="2100" spc="248"/>
          </a:p>
          <a:p>
            <a:pPr indent="-228600" defTabSz="914400">
              <a:lnSpc>
                <a:spcPct val="90000"/>
              </a:lnSpc>
              <a:spcAft>
                <a:spcPts val="600"/>
              </a:spcAft>
              <a:buFont typeface="Arial" panose="020B0604020202020204" pitchFamily="34" charset="0"/>
              <a:buChar char="•"/>
            </a:pPr>
            <a:r>
              <a:rPr lang="en-US" sz="2100" spc="248"/>
              <a:t>Further insights were gained regarding the fatalities, revealing that 16% were crew members and 84% were passengers. This breakdown provides a more nuanced understanding of how fatalities are distributed among those on board.</a:t>
            </a:r>
          </a:p>
        </p:txBody>
      </p:sp>
      <p:grpSp>
        <p:nvGrpSpPr>
          <p:cNvPr id="4" name="Group 4"/>
          <p:cNvGrpSpPr/>
          <p:nvPr/>
        </p:nvGrpSpPr>
        <p:grpSpPr>
          <a:xfrm>
            <a:off x="13032389" y="1350832"/>
            <a:ext cx="3574049" cy="3571891"/>
            <a:chOff x="0" y="0"/>
            <a:chExt cx="3368040" cy="3366008"/>
          </a:xfrm>
        </p:grpSpPr>
        <p:sp>
          <p:nvSpPr>
            <p:cNvPr id="5" name="Freeform 5"/>
            <p:cNvSpPr/>
            <p:nvPr/>
          </p:nvSpPr>
          <p:spPr>
            <a:xfrm>
              <a:off x="0" y="0"/>
              <a:ext cx="3368040" cy="3366008"/>
            </a:xfrm>
            <a:custGeom>
              <a:avLst/>
              <a:gdLst/>
              <a:ahLst/>
              <a:cxnLst/>
              <a:rect l="l" t="t" r="r" b="b"/>
              <a:pathLst>
                <a:path w="3368040" h="3366008">
                  <a:moveTo>
                    <a:pt x="0" y="1683004"/>
                  </a:moveTo>
                  <a:cubicBezTo>
                    <a:pt x="0" y="753491"/>
                    <a:pt x="753999" y="0"/>
                    <a:pt x="1684020" y="0"/>
                  </a:cubicBezTo>
                  <a:cubicBezTo>
                    <a:pt x="2614041" y="0"/>
                    <a:pt x="3368040" y="753491"/>
                    <a:pt x="3368040" y="1683004"/>
                  </a:cubicBezTo>
                  <a:cubicBezTo>
                    <a:pt x="3368040" y="2612517"/>
                    <a:pt x="2614041" y="3366008"/>
                    <a:pt x="1684020" y="3366008"/>
                  </a:cubicBezTo>
                  <a:cubicBezTo>
                    <a:pt x="753999" y="3366008"/>
                    <a:pt x="0" y="2612517"/>
                    <a:pt x="0" y="1683004"/>
                  </a:cubicBezTo>
                  <a:close/>
                </a:path>
              </a:pathLst>
            </a:custGeom>
            <a:solidFill>
              <a:srgbClr val="F2F4F5"/>
            </a:solidFill>
          </p:spPr>
          <p:txBody>
            <a:bodyPr/>
            <a:lstStyle/>
            <a:p>
              <a:endParaRPr lang="en-CA"/>
            </a:p>
          </p:txBody>
        </p:sp>
      </p:grpSp>
      <p:sp>
        <p:nvSpPr>
          <p:cNvPr id="6" name="TextBox 6"/>
          <p:cNvSpPr txBox="1"/>
          <p:nvPr/>
        </p:nvSpPr>
        <p:spPr>
          <a:xfrm>
            <a:off x="17514915" y="9332875"/>
            <a:ext cx="248007" cy="493020"/>
          </a:xfrm>
          <a:prstGeom prst="rect">
            <a:avLst/>
          </a:prstGeom>
        </p:spPr>
        <p:txBody>
          <a:bodyPr lIns="0" tIns="0" rIns="0" bIns="0" rtlCol="0" anchor="t">
            <a:spAutoFit/>
          </a:bodyPr>
          <a:lstStyle/>
          <a:p>
            <a:pPr algn="ctr">
              <a:lnSpc>
                <a:spcPts val="4200"/>
              </a:lnSpc>
              <a:spcAft>
                <a:spcPts val="600"/>
              </a:spcAft>
            </a:pPr>
            <a:r>
              <a:rPr lang="en-US" sz="3000">
                <a:solidFill>
                  <a:srgbClr val="000000"/>
                </a:solidFill>
                <a:latin typeface="Georgia Pro Bold"/>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a:off x="98261" y="46104"/>
            <a:ext cx="18091479" cy="10194793"/>
          </a:xfrm>
          <a:custGeom>
            <a:avLst/>
            <a:gdLst/>
            <a:ahLst/>
            <a:cxnLst/>
            <a:rect l="l" t="t" r="r" b="b"/>
            <a:pathLst>
              <a:path w="18091479" h="10194793">
                <a:moveTo>
                  <a:pt x="0" y="0"/>
                </a:moveTo>
                <a:lnTo>
                  <a:pt x="18091478" y="0"/>
                </a:lnTo>
                <a:lnTo>
                  <a:pt x="18091478" y="10194792"/>
                </a:lnTo>
                <a:lnTo>
                  <a:pt x="0" y="10194792"/>
                </a:lnTo>
                <a:lnTo>
                  <a:pt x="0" y="0"/>
                </a:lnTo>
                <a:close/>
              </a:path>
            </a:pathLst>
          </a:custGeom>
          <a:blipFill>
            <a:blip r:embed="rId2"/>
            <a:stretch>
              <a:fillRect/>
            </a:stretch>
          </a:blipFill>
        </p:spPr>
        <p:txBody>
          <a:bodyPr/>
          <a:lstStyle/>
          <a:p>
            <a:endParaRPr lang="en-CA"/>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26" y="2115123"/>
            <a:ext cx="10287000" cy="6056754"/>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28" y="2130329"/>
            <a:ext cx="10286999" cy="605675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1885" y="5382128"/>
            <a:ext cx="3752969" cy="6056762"/>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752605" y="1454577"/>
            <a:ext cx="5850535" cy="6268437"/>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43" y="2115119"/>
            <a:ext cx="10287005" cy="605675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6973867" y="1004044"/>
            <a:ext cx="4935869" cy="8301317"/>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300" spc="248"/>
              <a:t>The visualization of crash locations on a world map has pinpointed regions with higher concentrations of incidents, highlighting these areas as hotspots. This information is crucial for stakeholders, enabling them to direct their resources and safety measures to regions with elevated incident rates.</a:t>
            </a:r>
          </a:p>
          <a:p>
            <a:pPr indent="-228600" defTabSz="914400">
              <a:lnSpc>
                <a:spcPct val="90000"/>
              </a:lnSpc>
              <a:spcAft>
                <a:spcPts val="600"/>
              </a:spcAft>
              <a:buFont typeface="Arial" panose="020B0604020202020204" pitchFamily="34" charset="0"/>
              <a:buChar char="•"/>
            </a:pPr>
            <a:endParaRPr lang="en-US" sz="2300" spc="248"/>
          </a:p>
          <a:p>
            <a:pPr indent="-228600" defTabSz="914400">
              <a:lnSpc>
                <a:spcPct val="90000"/>
              </a:lnSpc>
              <a:spcAft>
                <a:spcPts val="600"/>
              </a:spcAft>
              <a:buFont typeface="Arial" panose="020B0604020202020204" pitchFamily="34" charset="0"/>
              <a:buChar char="•"/>
            </a:pPr>
            <a:r>
              <a:rPr lang="en-US" sz="2300" spc="248"/>
              <a:t>Utilizing Power BI's interactive tools further enhances this analysis, allowing for the identification of specific aircraft types and operators associated with the highest number of incidents in these key locations. This capability provides stakeholders with detailed insights that can guide targeted improvements in aviation safety.</a:t>
            </a:r>
          </a:p>
        </p:txBody>
      </p:sp>
      <p:grpSp>
        <p:nvGrpSpPr>
          <p:cNvPr id="4" name="Group 4"/>
          <p:cNvGrpSpPr/>
          <p:nvPr/>
        </p:nvGrpSpPr>
        <p:grpSpPr>
          <a:xfrm>
            <a:off x="13032389" y="1350832"/>
            <a:ext cx="3574049" cy="3571891"/>
            <a:chOff x="0" y="0"/>
            <a:chExt cx="3368040" cy="3366008"/>
          </a:xfrm>
        </p:grpSpPr>
        <p:sp>
          <p:nvSpPr>
            <p:cNvPr id="5" name="Freeform 5"/>
            <p:cNvSpPr/>
            <p:nvPr/>
          </p:nvSpPr>
          <p:spPr>
            <a:xfrm>
              <a:off x="0" y="0"/>
              <a:ext cx="3368040" cy="3366008"/>
            </a:xfrm>
            <a:custGeom>
              <a:avLst/>
              <a:gdLst/>
              <a:ahLst/>
              <a:cxnLst/>
              <a:rect l="l" t="t" r="r" b="b"/>
              <a:pathLst>
                <a:path w="3368040" h="3366008">
                  <a:moveTo>
                    <a:pt x="0" y="1683004"/>
                  </a:moveTo>
                  <a:cubicBezTo>
                    <a:pt x="0" y="753491"/>
                    <a:pt x="753999" y="0"/>
                    <a:pt x="1684020" y="0"/>
                  </a:cubicBezTo>
                  <a:cubicBezTo>
                    <a:pt x="2614041" y="0"/>
                    <a:pt x="3368040" y="753491"/>
                    <a:pt x="3368040" y="1683004"/>
                  </a:cubicBezTo>
                  <a:cubicBezTo>
                    <a:pt x="3368040" y="2612517"/>
                    <a:pt x="2614041" y="3366008"/>
                    <a:pt x="1684020" y="3366008"/>
                  </a:cubicBezTo>
                  <a:cubicBezTo>
                    <a:pt x="753999" y="3366008"/>
                    <a:pt x="0" y="2612517"/>
                    <a:pt x="0" y="1683004"/>
                  </a:cubicBezTo>
                  <a:close/>
                </a:path>
              </a:pathLst>
            </a:custGeom>
            <a:solidFill>
              <a:srgbClr val="F2F4F5"/>
            </a:solidFill>
          </p:spPr>
          <p:txBody>
            <a:bodyPr/>
            <a:lstStyle/>
            <a:p>
              <a:endParaRPr lang="en-CA"/>
            </a:p>
          </p:txBody>
        </p:sp>
      </p:grpSp>
      <p:sp>
        <p:nvSpPr>
          <p:cNvPr id="6" name="TextBox 6"/>
          <p:cNvSpPr txBox="1"/>
          <p:nvPr/>
        </p:nvSpPr>
        <p:spPr>
          <a:xfrm>
            <a:off x="17514915" y="9332875"/>
            <a:ext cx="248007" cy="493020"/>
          </a:xfrm>
          <a:prstGeom prst="rect">
            <a:avLst/>
          </a:prstGeom>
        </p:spPr>
        <p:txBody>
          <a:bodyPr lIns="0" tIns="0" rIns="0" bIns="0" rtlCol="0" anchor="t">
            <a:spAutoFit/>
          </a:bodyPr>
          <a:lstStyle/>
          <a:p>
            <a:pPr algn="ctr">
              <a:lnSpc>
                <a:spcPts val="4200"/>
              </a:lnSpc>
              <a:spcAft>
                <a:spcPts val="600"/>
              </a:spcAft>
            </a:pPr>
            <a:r>
              <a:rPr lang="en-US" sz="3000">
                <a:solidFill>
                  <a:srgbClr val="000000"/>
                </a:solidFill>
                <a:latin typeface="Georgia Pro Bold"/>
              </a:rPr>
              <a:t>9</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803</Words>
  <Application>Microsoft Office PowerPoint</Application>
  <PresentationFormat>Custom</PresentationFormat>
  <Paragraphs>61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 Display</vt:lpstr>
      <vt:lpstr>Arial</vt:lpstr>
      <vt:lpstr>Georgia Pro Bold</vt:lpstr>
      <vt:lpstr>Aptos</vt:lpstr>
      <vt:lpstr>Georgia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Crash Analysis</dc:title>
  <dc:creator>sahil kakadiya</dc:creator>
  <cp:lastModifiedBy>Sahil Kakadiya</cp:lastModifiedBy>
  <cp:revision>9</cp:revision>
  <dcterms:created xsi:type="dcterms:W3CDTF">2006-08-16T00:00:00Z</dcterms:created>
  <dcterms:modified xsi:type="dcterms:W3CDTF">2024-05-06T15:29:45Z</dcterms:modified>
  <dc:identifier>DAGDq6rHPNI</dc:identifier>
</cp:coreProperties>
</file>