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5" r:id="rId8"/>
    <p:sldId id="266" r:id="rId9"/>
    <p:sldId id="270" r:id="rId10"/>
    <p:sldId id="267" r:id="rId11"/>
    <p:sldId id="269" r:id="rId12"/>
    <p:sldId id="271" r:id="rId13"/>
    <p:sldId id="268"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75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143411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82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55760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8DA8D-FA17-4380-9A0D-BD9389E868BE}"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83C6B-F982-44EF-9A93-B0506702F6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35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8DA8D-FA17-4380-9A0D-BD9389E868BE}"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351723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8DA8D-FA17-4380-9A0D-BD9389E868BE}"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140704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8DA8D-FA17-4380-9A0D-BD9389E868BE}"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72040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8DA8D-FA17-4380-9A0D-BD9389E868BE}"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18915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8DA8D-FA17-4380-9A0D-BD9389E868BE}"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83C6B-F982-44EF-9A93-B0506702F678}" type="slidenum">
              <a:rPr lang="en-US" smtClean="0"/>
              <a:t>‹#›</a:t>
            </a:fld>
            <a:endParaRPr lang="en-US"/>
          </a:p>
        </p:txBody>
      </p:sp>
    </p:spTree>
    <p:extLst>
      <p:ext uri="{BB962C8B-B14F-4D97-AF65-F5344CB8AC3E}">
        <p14:creationId xmlns:p14="http://schemas.microsoft.com/office/powerpoint/2010/main" val="300894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8DA8D-FA17-4380-9A0D-BD9389E868BE}"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83C6B-F982-44EF-9A93-B0506702F6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8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18DA8D-FA17-4380-9A0D-BD9389E868BE}" type="datetimeFigureOut">
              <a:rPr lang="en-US" smtClean="0"/>
              <a:t>10/8/2023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483C6B-F982-44EF-9A93-B0506702F67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129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1706-72D4-8C46-DB10-EC98D51A7B89}"/>
              </a:ext>
            </a:extLst>
          </p:cNvPr>
          <p:cNvSpPr>
            <a:spLocks noGrp="1"/>
          </p:cNvSpPr>
          <p:nvPr>
            <p:ph type="ctrTitle"/>
          </p:nvPr>
        </p:nvSpPr>
        <p:spPr/>
        <p:txBody>
          <a:bodyPr/>
          <a:lstStyle/>
          <a:p>
            <a:r>
              <a:rPr lang="en-US" dirty="0"/>
              <a:t>Open Innovation – Climate Change </a:t>
            </a:r>
          </a:p>
        </p:txBody>
      </p:sp>
      <p:sp>
        <p:nvSpPr>
          <p:cNvPr id="3" name="Subtitle 2">
            <a:extLst>
              <a:ext uri="{FF2B5EF4-FFF2-40B4-BE49-F238E27FC236}">
                <a16:creationId xmlns:a16="http://schemas.microsoft.com/office/drawing/2014/main" id="{19F5FCC7-DDDE-7135-5349-0018972C8763}"/>
              </a:ext>
            </a:extLst>
          </p:cNvPr>
          <p:cNvSpPr>
            <a:spLocks noGrp="1"/>
          </p:cNvSpPr>
          <p:nvPr>
            <p:ph type="subTitle" idx="1"/>
          </p:nvPr>
        </p:nvSpPr>
        <p:spPr/>
        <p:txBody>
          <a:bodyPr/>
          <a:lstStyle/>
          <a:p>
            <a:r>
              <a:rPr lang="en-US" dirty="0" err="1"/>
              <a:t>BlueberryCider</a:t>
            </a:r>
            <a:endParaRPr lang="en-US" dirty="0"/>
          </a:p>
        </p:txBody>
      </p:sp>
    </p:spTree>
    <p:extLst>
      <p:ext uri="{BB962C8B-B14F-4D97-AF65-F5344CB8AC3E}">
        <p14:creationId xmlns:p14="http://schemas.microsoft.com/office/powerpoint/2010/main" val="335470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3819-3826-1146-8C41-C309D0F0FD23}"/>
              </a:ext>
            </a:extLst>
          </p:cNvPr>
          <p:cNvSpPr>
            <a:spLocks noGrp="1"/>
          </p:cNvSpPr>
          <p:nvPr>
            <p:ph type="title"/>
          </p:nvPr>
        </p:nvSpPr>
        <p:spPr/>
        <p:txBody>
          <a:bodyPr/>
          <a:lstStyle/>
          <a:p>
            <a:r>
              <a:rPr lang="en-US" dirty="0"/>
              <a:t>By year and sector </a:t>
            </a:r>
          </a:p>
        </p:txBody>
      </p:sp>
      <p:sp>
        <p:nvSpPr>
          <p:cNvPr id="3" name="Content Placeholder 2">
            <a:extLst>
              <a:ext uri="{FF2B5EF4-FFF2-40B4-BE49-F238E27FC236}">
                <a16:creationId xmlns:a16="http://schemas.microsoft.com/office/drawing/2014/main" id="{FD62533B-997F-C17E-C612-E592631BE8A8}"/>
              </a:ext>
            </a:extLst>
          </p:cNvPr>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8D2286EC-1A5C-B896-C3ED-7A357865A1B1}"/>
              </a:ext>
            </a:extLst>
          </p:cNvPr>
          <p:cNvPicPr>
            <a:picLocks noChangeAspect="1"/>
          </p:cNvPicPr>
          <p:nvPr/>
        </p:nvPicPr>
        <p:blipFill>
          <a:blip r:embed="rId2"/>
          <a:stretch>
            <a:fillRect/>
          </a:stretch>
        </p:blipFill>
        <p:spPr>
          <a:xfrm>
            <a:off x="1024128" y="1737358"/>
            <a:ext cx="7116308" cy="4572002"/>
          </a:xfrm>
          <a:prstGeom prst="rect">
            <a:avLst/>
          </a:prstGeom>
        </p:spPr>
      </p:pic>
      <p:sp>
        <p:nvSpPr>
          <p:cNvPr id="7" name="TextBox 6">
            <a:extLst>
              <a:ext uri="{FF2B5EF4-FFF2-40B4-BE49-F238E27FC236}">
                <a16:creationId xmlns:a16="http://schemas.microsoft.com/office/drawing/2014/main" id="{0957B639-809D-BE63-1DDF-DC9D83D059A0}"/>
              </a:ext>
            </a:extLst>
          </p:cNvPr>
          <p:cNvSpPr txBox="1"/>
          <p:nvPr/>
        </p:nvSpPr>
        <p:spPr>
          <a:xfrm>
            <a:off x="7904389" y="5082988"/>
            <a:ext cx="414169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t>The same analysis is also done for </a:t>
            </a:r>
            <a:r>
              <a:rPr lang="en-US" dirty="0"/>
              <a:t>each top emitting country that being CHINA,US and UK</a:t>
            </a:r>
            <a:endParaRPr lang="en-US" sz="1800" dirty="0"/>
          </a:p>
        </p:txBody>
      </p:sp>
    </p:spTree>
    <p:extLst>
      <p:ext uri="{BB962C8B-B14F-4D97-AF65-F5344CB8AC3E}">
        <p14:creationId xmlns:p14="http://schemas.microsoft.com/office/powerpoint/2010/main" val="20628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58EA-02DF-90ED-3492-3A97DD75B4C0}"/>
              </a:ext>
            </a:extLst>
          </p:cNvPr>
          <p:cNvSpPr>
            <a:spLocks noGrp="1"/>
          </p:cNvSpPr>
          <p:nvPr>
            <p:ph type="title"/>
          </p:nvPr>
        </p:nvSpPr>
        <p:spPr/>
        <p:txBody>
          <a:bodyPr/>
          <a:lstStyle/>
          <a:p>
            <a:r>
              <a:rPr lang="en-US" dirty="0"/>
              <a:t>By Month for each year</a:t>
            </a:r>
          </a:p>
        </p:txBody>
      </p:sp>
      <p:pic>
        <p:nvPicPr>
          <p:cNvPr id="5" name="Content Placeholder 4">
            <a:extLst>
              <a:ext uri="{FF2B5EF4-FFF2-40B4-BE49-F238E27FC236}">
                <a16:creationId xmlns:a16="http://schemas.microsoft.com/office/drawing/2014/main" id="{1CF2848D-A209-5E32-F5B2-836501C239D1}"/>
              </a:ext>
            </a:extLst>
          </p:cNvPr>
          <p:cNvPicPr>
            <a:picLocks noGrp="1" noChangeAspect="1"/>
          </p:cNvPicPr>
          <p:nvPr>
            <p:ph idx="1"/>
          </p:nvPr>
        </p:nvPicPr>
        <p:blipFill>
          <a:blip r:embed="rId2"/>
          <a:stretch>
            <a:fillRect/>
          </a:stretch>
        </p:blipFill>
        <p:spPr>
          <a:xfrm>
            <a:off x="950309" y="1774930"/>
            <a:ext cx="6929667" cy="4720674"/>
          </a:xfrm>
        </p:spPr>
      </p:pic>
      <p:sp>
        <p:nvSpPr>
          <p:cNvPr id="7" name="TextBox 6">
            <a:extLst>
              <a:ext uri="{FF2B5EF4-FFF2-40B4-BE49-F238E27FC236}">
                <a16:creationId xmlns:a16="http://schemas.microsoft.com/office/drawing/2014/main" id="{022F334A-5756-71BC-C0C7-CC172B74728A}"/>
              </a:ext>
            </a:extLst>
          </p:cNvPr>
          <p:cNvSpPr txBox="1"/>
          <p:nvPr/>
        </p:nvSpPr>
        <p:spPr>
          <a:xfrm>
            <a:off x="7696200" y="5163671"/>
            <a:ext cx="4056529"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t>The same analysis is also done for each top emitting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t>country </a:t>
            </a:r>
          </a:p>
        </p:txBody>
      </p:sp>
    </p:spTree>
    <p:extLst>
      <p:ext uri="{BB962C8B-B14F-4D97-AF65-F5344CB8AC3E}">
        <p14:creationId xmlns:p14="http://schemas.microsoft.com/office/powerpoint/2010/main" val="71985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8202-FF39-F31B-79DB-04D903B4E0EF}"/>
              </a:ext>
            </a:extLst>
          </p:cNvPr>
          <p:cNvSpPr>
            <a:spLocks noGrp="1"/>
          </p:cNvSpPr>
          <p:nvPr>
            <p:ph type="title"/>
          </p:nvPr>
        </p:nvSpPr>
        <p:spPr/>
        <p:txBody>
          <a:bodyPr/>
          <a:lstStyle/>
          <a:p>
            <a:r>
              <a:rPr lang="en-US" dirty="0"/>
              <a:t>By day of the week</a:t>
            </a:r>
          </a:p>
        </p:txBody>
      </p:sp>
      <p:pic>
        <p:nvPicPr>
          <p:cNvPr id="5" name="Content Placeholder 4">
            <a:extLst>
              <a:ext uri="{FF2B5EF4-FFF2-40B4-BE49-F238E27FC236}">
                <a16:creationId xmlns:a16="http://schemas.microsoft.com/office/drawing/2014/main" id="{0D6A5D66-5865-435D-1B2F-F9EBCAA2EA96}"/>
              </a:ext>
            </a:extLst>
          </p:cNvPr>
          <p:cNvPicPr>
            <a:picLocks noGrp="1" noChangeAspect="1"/>
          </p:cNvPicPr>
          <p:nvPr>
            <p:ph idx="1"/>
          </p:nvPr>
        </p:nvPicPr>
        <p:blipFill>
          <a:blip r:embed="rId2"/>
          <a:stretch>
            <a:fillRect/>
          </a:stretch>
        </p:blipFill>
        <p:spPr>
          <a:xfrm>
            <a:off x="1024128" y="2084832"/>
            <a:ext cx="6571914" cy="4353062"/>
          </a:xfrm>
        </p:spPr>
      </p:pic>
      <p:sp>
        <p:nvSpPr>
          <p:cNvPr id="7" name="TextBox 6">
            <a:extLst>
              <a:ext uri="{FF2B5EF4-FFF2-40B4-BE49-F238E27FC236}">
                <a16:creationId xmlns:a16="http://schemas.microsoft.com/office/drawing/2014/main" id="{DF7C0EB9-2732-0DDA-1268-24066736EA12}"/>
              </a:ext>
            </a:extLst>
          </p:cNvPr>
          <p:cNvSpPr txBox="1"/>
          <p:nvPr/>
        </p:nvSpPr>
        <p:spPr>
          <a:xfrm>
            <a:off x="7297271" y="2268071"/>
            <a:ext cx="4625788" cy="3416320"/>
          </a:xfrm>
          <a:prstGeom prst="rect">
            <a:avLst/>
          </a:prstGeom>
          <a:noFill/>
        </p:spPr>
        <p:txBody>
          <a:bodyPr wrap="square">
            <a:spAutoFit/>
          </a:bodyPr>
          <a:lstStyle/>
          <a:p>
            <a:r>
              <a:rPr lang="en-US" b="0" i="0" dirty="0">
                <a:effectLst/>
                <a:latin typeface="Söhne"/>
              </a:rPr>
              <a:t>CO2 emissions vary significantly across sectors, with energy production, transportation, and industry being the major contributors</a:t>
            </a:r>
            <a:r>
              <a:rPr lang="en-US" dirty="0">
                <a:latin typeface="Söhne"/>
              </a:rPr>
              <a:t>, in terms of countries the major contributors are </a:t>
            </a:r>
            <a:r>
              <a:rPr lang="en-US" dirty="0" err="1">
                <a:latin typeface="Söhne"/>
              </a:rPr>
              <a:t>china,us</a:t>
            </a:r>
            <a:r>
              <a:rPr lang="en-US" dirty="0">
                <a:latin typeface="Söhne"/>
              </a:rPr>
              <a:t> and </a:t>
            </a:r>
            <a:r>
              <a:rPr lang="en-US" dirty="0" err="1">
                <a:latin typeface="Söhne"/>
              </a:rPr>
              <a:t>uk</a:t>
            </a:r>
            <a:r>
              <a:rPr lang="en-US" dirty="0">
                <a:latin typeface="Söhne"/>
              </a:rPr>
              <a:t>.</a:t>
            </a:r>
            <a:r>
              <a:rPr lang="en-US" b="0" i="0" dirty="0">
                <a:effectLst/>
                <a:latin typeface="Söhne"/>
              </a:rPr>
              <a:t> Addressing emissions requires a multi-faceted approach, including transitioning to clean energy sources, enhancing energy efficiency, and promoting sustainable practices in agriculture and land use. Effective mitigation efforts in these sectors are vital to combat climate change and achieve a more sustainable future.</a:t>
            </a:r>
            <a:r>
              <a:rPr lang="en-US" dirty="0">
                <a:latin typeface="Söhne"/>
              </a:rPr>
              <a:t> </a:t>
            </a:r>
            <a:endParaRPr lang="en-US" dirty="0"/>
          </a:p>
        </p:txBody>
      </p:sp>
    </p:spTree>
    <p:extLst>
      <p:ext uri="{BB962C8B-B14F-4D97-AF65-F5344CB8AC3E}">
        <p14:creationId xmlns:p14="http://schemas.microsoft.com/office/powerpoint/2010/main" val="320153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7BE1-7A7D-D1F2-9027-1B8F4B79DD4B}"/>
              </a:ext>
            </a:extLst>
          </p:cNvPr>
          <p:cNvSpPr>
            <a:spLocks noGrp="1"/>
          </p:cNvSpPr>
          <p:nvPr>
            <p:ph type="title"/>
          </p:nvPr>
        </p:nvSpPr>
        <p:spPr/>
        <p:txBody>
          <a:bodyPr/>
          <a:lstStyle/>
          <a:p>
            <a:r>
              <a:rPr lang="en-US" dirty="0"/>
              <a:t>Analysis of the impact of </a:t>
            </a:r>
            <a:r>
              <a:rPr lang="en-US" dirty="0" err="1"/>
              <a:t>esg</a:t>
            </a:r>
            <a:r>
              <a:rPr lang="en-US" dirty="0"/>
              <a:t> funds </a:t>
            </a:r>
          </a:p>
        </p:txBody>
      </p:sp>
      <p:sp>
        <p:nvSpPr>
          <p:cNvPr id="3" name="Content Placeholder 2">
            <a:extLst>
              <a:ext uri="{FF2B5EF4-FFF2-40B4-BE49-F238E27FC236}">
                <a16:creationId xmlns:a16="http://schemas.microsoft.com/office/drawing/2014/main" id="{FB5B2D40-F1F1-FBD0-B8B6-7A54500C92CC}"/>
              </a:ext>
            </a:extLst>
          </p:cNvPr>
          <p:cNvSpPr>
            <a:spLocks noGrp="1"/>
          </p:cNvSpPr>
          <p:nvPr>
            <p:ph idx="1"/>
          </p:nvPr>
        </p:nvSpPr>
        <p:spPr/>
        <p:txBody>
          <a:bodyPr>
            <a:normAutofit lnSpcReduction="10000"/>
          </a:bodyPr>
          <a:lstStyle/>
          <a:p>
            <a:r>
              <a:rPr lang="en-US" dirty="0"/>
              <a:t>In the financial fund industry, does green investment generate better performance ? </a:t>
            </a:r>
          </a:p>
          <a:p>
            <a:endParaRPr lang="en-US" dirty="0"/>
          </a:p>
          <a:p>
            <a:r>
              <a:rPr lang="en-US" dirty="0"/>
              <a:t>* The idea of this project came from the raising interest in ESG funds to provide more sustainable investment vehicles to financial investors.</a:t>
            </a:r>
          </a:p>
          <a:p>
            <a:r>
              <a:rPr lang="en-US" dirty="0"/>
              <a:t>* The aim of this project is to analyze if funds selecting underlying environmental friendly assets can generate better financial performance.</a:t>
            </a:r>
          </a:p>
          <a:p>
            <a:r>
              <a:rPr lang="en-US" dirty="0"/>
              <a:t>* Finding available market data about ESG was a difficult task, as this kind of data is most of the time issued by market/index providers (MSCI, FTSE) and not freely available to the public. Hopefully, the platform https://fossilfreefunds.org/ offers more than 3,000 US stock funds ratings about environmental metrics with more than 10 months history. </a:t>
            </a:r>
          </a:p>
        </p:txBody>
      </p:sp>
    </p:spTree>
    <p:extLst>
      <p:ext uri="{BB962C8B-B14F-4D97-AF65-F5344CB8AC3E}">
        <p14:creationId xmlns:p14="http://schemas.microsoft.com/office/powerpoint/2010/main" val="195591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E90E-3AD4-15F6-20A8-0442887058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444DE5-7826-FE43-949A-D5F6A5C3827F}"/>
              </a:ext>
            </a:extLst>
          </p:cNvPr>
          <p:cNvSpPr>
            <a:spLocks noGrp="1"/>
          </p:cNvSpPr>
          <p:nvPr>
            <p:ph idx="1"/>
          </p:nvPr>
        </p:nvSpPr>
        <p:spPr>
          <a:xfrm>
            <a:off x="195944" y="65314"/>
            <a:ext cx="10548258" cy="6244046"/>
          </a:xfrm>
        </p:spPr>
        <p:txBody>
          <a:bodyPr>
            <a:normAutofit/>
          </a:bodyPr>
          <a:lstStyle/>
          <a:p>
            <a:r>
              <a:rPr lang="en-US" dirty="0"/>
              <a:t>* The outcome of this project is to predict performance of a fund based on ESG features</a:t>
            </a:r>
          </a:p>
          <a:p>
            <a:r>
              <a:rPr lang="en-US" dirty="0"/>
              <a:t>* The target is the *Financial performance: Month end trailing returns, year 1* variable</a:t>
            </a:r>
          </a:p>
          <a:p>
            <a:r>
              <a:rPr lang="en-US" dirty="0"/>
              <a:t>* This is a regression problem </a:t>
            </a:r>
          </a:p>
          <a:p>
            <a:endParaRPr lang="en-US" dirty="0"/>
          </a:p>
          <a:p>
            <a:endParaRPr lang="en-US" dirty="0"/>
          </a:p>
          <a:p>
            <a:endParaRPr lang="en-US" dirty="0"/>
          </a:p>
          <a:p>
            <a:r>
              <a:rPr lang="en-US" dirty="0"/>
              <a:t>* The principal ML training algorithm that will be used is the *Ridge regression* with :</a:t>
            </a:r>
          </a:p>
          <a:p>
            <a:r>
              <a:rPr lang="en-US" dirty="0"/>
              <a:t>    * Splitting for test and training data set</a:t>
            </a:r>
          </a:p>
          <a:p>
            <a:r>
              <a:rPr lang="en-US" dirty="0"/>
              <a:t>    * Standardization of data based on training set</a:t>
            </a:r>
          </a:p>
          <a:p>
            <a:r>
              <a:rPr lang="en-US" dirty="0"/>
              <a:t>    * Grid search for finding the best regularization (alpha parameter)</a:t>
            </a:r>
          </a:p>
          <a:p>
            <a:r>
              <a:rPr lang="en-US" dirty="0"/>
              <a:t>* The features will be select among through </a:t>
            </a:r>
            <a:r>
              <a:rPr lang="en-US" dirty="0" err="1"/>
              <a:t>SelectKBest</a:t>
            </a:r>
            <a:r>
              <a:rPr lang="en-US" dirty="0"/>
              <a:t> method (</a:t>
            </a:r>
            <a:r>
              <a:rPr lang="en-US" dirty="0" err="1"/>
              <a:t>f_regression</a:t>
            </a:r>
            <a:r>
              <a:rPr lang="en-US" dirty="0"/>
              <a:t>, </a:t>
            </a:r>
            <a:r>
              <a:rPr lang="en-US" dirty="0" err="1"/>
              <a:t>mutual_info_regression</a:t>
            </a:r>
            <a:r>
              <a:rPr lang="en-US" dirty="0"/>
              <a:t>)</a:t>
            </a:r>
          </a:p>
        </p:txBody>
      </p:sp>
    </p:spTree>
    <p:extLst>
      <p:ext uri="{BB962C8B-B14F-4D97-AF65-F5344CB8AC3E}">
        <p14:creationId xmlns:p14="http://schemas.microsoft.com/office/powerpoint/2010/main" val="122301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BBDA-D882-0B3B-AEAB-EEEA470E58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FF4E6B-020D-94E5-44BF-8D8889A4F18E}"/>
              </a:ext>
            </a:extLst>
          </p:cNvPr>
          <p:cNvSpPr>
            <a:spLocks noGrp="1"/>
          </p:cNvSpPr>
          <p:nvPr>
            <p:ph idx="1"/>
          </p:nvPr>
        </p:nvSpPr>
        <p:spPr>
          <a:xfrm>
            <a:off x="307910" y="223935"/>
            <a:ext cx="10436292" cy="6085425"/>
          </a:xfrm>
        </p:spPr>
        <p:txBody>
          <a:bodyPr>
            <a:normAutofit fontScale="92500" lnSpcReduction="10000"/>
          </a:bodyPr>
          <a:lstStyle/>
          <a:p>
            <a:r>
              <a:rPr lang="en-US" dirty="0"/>
              <a:t>* Models will range from </a:t>
            </a:r>
          </a:p>
          <a:p>
            <a:r>
              <a:rPr lang="en-US" dirty="0"/>
              <a:t>    * simple model: 3 features</a:t>
            </a:r>
          </a:p>
          <a:p>
            <a:r>
              <a:rPr lang="en-US" dirty="0"/>
              <a:t>    * intermediate model: 10 features to 20 features</a:t>
            </a:r>
          </a:p>
          <a:p>
            <a:r>
              <a:rPr lang="en-US" dirty="0"/>
              <a:t>    * complex model: all features</a:t>
            </a:r>
          </a:p>
          <a:p>
            <a:r>
              <a:rPr lang="en-US" dirty="0"/>
              <a:t>* We will also experiment using other ML training regressors such as *</a:t>
            </a:r>
            <a:r>
              <a:rPr lang="en-US" dirty="0" err="1"/>
              <a:t>RandomForests</a:t>
            </a:r>
            <a:r>
              <a:rPr lang="en-US" dirty="0"/>
              <a:t>, </a:t>
            </a:r>
            <a:r>
              <a:rPr lang="en-US" dirty="0" err="1"/>
              <a:t>kNNs</a:t>
            </a:r>
            <a:r>
              <a:rPr lang="en-US" dirty="0"/>
              <a:t> and neural networks* to allow comparison with results from *Ridge regression*</a:t>
            </a:r>
          </a:p>
          <a:p>
            <a:pPr marL="0" indent="0">
              <a:buNone/>
            </a:pPr>
            <a:endParaRPr lang="en-US" dirty="0"/>
          </a:p>
          <a:p>
            <a:r>
              <a:rPr lang="en-US" dirty="0"/>
              <a:t>* The pre-processing part will mainly required that we have no null values in our dataset</a:t>
            </a:r>
          </a:p>
          <a:p>
            <a:r>
              <a:rPr lang="en-US" dirty="0"/>
              <a:t>* Ridge regression with optimization of the regularization parameter will be used</a:t>
            </a:r>
          </a:p>
          <a:p>
            <a:r>
              <a:rPr lang="en-US" dirty="0"/>
              <a:t>* Our baseline will be the *median* of performance price return</a:t>
            </a:r>
          </a:p>
          <a:p>
            <a:r>
              <a:rPr lang="en-US" dirty="0"/>
              <a:t>* For assessing the accuracy of our model (cost function), we will use the MAE (Mean Absolute Error) method:</a:t>
            </a:r>
          </a:p>
          <a:p>
            <a:r>
              <a:rPr lang="en-US" dirty="0"/>
              <a:t>  * MAE is easy to interpret. For instance, a score of 3 means that the predictions are, in average, above or below the observed value by a distance of 3.</a:t>
            </a:r>
          </a:p>
          <a:p>
            <a:r>
              <a:rPr lang="en-US" dirty="0"/>
              <a:t>  * The MAE method is robust to outliers which is a nice statistical property but is difficult to optimize because it's not smooth.</a:t>
            </a:r>
            <a:endParaRPr lang="en-IN" dirty="0"/>
          </a:p>
          <a:p>
            <a:endParaRPr lang="en-IN" dirty="0"/>
          </a:p>
        </p:txBody>
      </p:sp>
    </p:spTree>
    <p:extLst>
      <p:ext uri="{BB962C8B-B14F-4D97-AF65-F5344CB8AC3E}">
        <p14:creationId xmlns:p14="http://schemas.microsoft.com/office/powerpoint/2010/main" val="19337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AEA-F991-1E6A-DCC5-2E2A5C501BBD}"/>
              </a:ext>
            </a:extLst>
          </p:cNvPr>
          <p:cNvSpPr>
            <a:spLocks noGrp="1"/>
          </p:cNvSpPr>
          <p:nvPr>
            <p:ph type="title"/>
          </p:nvPr>
        </p:nvSpPr>
        <p:spPr/>
        <p:txBody>
          <a:bodyPr/>
          <a:lstStyle/>
          <a:p>
            <a:r>
              <a:rPr lang="en-US" dirty="0"/>
              <a:t>How Poverty and Trade Impact Carbon Footprint </a:t>
            </a:r>
          </a:p>
        </p:txBody>
      </p:sp>
      <p:sp>
        <p:nvSpPr>
          <p:cNvPr id="3" name="Content Placeholder 2">
            <a:extLst>
              <a:ext uri="{FF2B5EF4-FFF2-40B4-BE49-F238E27FC236}">
                <a16:creationId xmlns:a16="http://schemas.microsoft.com/office/drawing/2014/main" id="{54CD41D6-ABBD-ECB7-7723-D01F4B24A90C}"/>
              </a:ext>
            </a:extLst>
          </p:cNvPr>
          <p:cNvSpPr>
            <a:spLocks noGrp="1"/>
          </p:cNvSpPr>
          <p:nvPr>
            <p:ph idx="1"/>
          </p:nvPr>
        </p:nvSpPr>
        <p:spPr/>
        <p:txBody>
          <a:bodyPr/>
          <a:lstStyle/>
          <a:p>
            <a:r>
              <a:rPr lang="en-US" dirty="0"/>
              <a:t>This presentation will explore the impact of poverty and trade on carbon footprint</a:t>
            </a:r>
          </a:p>
          <a:p>
            <a:endParaRPr lang="en-US" dirty="0"/>
          </a:p>
          <a:p>
            <a:r>
              <a:rPr lang="en-US" b="1" dirty="0">
                <a:effectLst/>
              </a:rPr>
              <a:t>Impact of Poverty on Carbon Footprint</a:t>
            </a:r>
            <a:endParaRPr lang="en-US" b="1" dirty="0"/>
          </a:p>
          <a:p>
            <a:r>
              <a:rPr lang="en-US" dirty="0">
                <a:effectLst/>
              </a:rPr>
              <a:t>Poverty can contribute to higher carbon footprints due to lack of access to clean energy and inefficient use of resources. </a:t>
            </a:r>
            <a:endParaRPr lang="en-US" dirty="0"/>
          </a:p>
          <a:p>
            <a:r>
              <a:rPr lang="en-US" b="1" dirty="0">
                <a:effectLst/>
              </a:rPr>
              <a:t>Impact of Trade on Carbon Footprint</a:t>
            </a:r>
            <a:endParaRPr lang="en-US" b="1" dirty="0"/>
          </a:p>
          <a:p>
            <a:r>
              <a:rPr lang="en-US" dirty="0">
                <a:effectLst/>
              </a:rPr>
              <a:t>Trade can lead to increased carbon footprints due to transportation and production processes. </a:t>
            </a:r>
            <a:endParaRPr lang="en-US" dirty="0"/>
          </a:p>
        </p:txBody>
      </p:sp>
    </p:spTree>
    <p:extLst>
      <p:ext uri="{BB962C8B-B14F-4D97-AF65-F5344CB8AC3E}">
        <p14:creationId xmlns:p14="http://schemas.microsoft.com/office/powerpoint/2010/main" val="79513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769E-0554-8037-9437-EB54DACB4E73}"/>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D7DB39B9-87A5-45D7-CEE8-6B69F4D18E21}"/>
              </a:ext>
            </a:extLst>
          </p:cNvPr>
          <p:cNvSpPr>
            <a:spLocks noGrp="1"/>
          </p:cNvSpPr>
          <p:nvPr>
            <p:ph idx="1"/>
          </p:nvPr>
        </p:nvSpPr>
        <p:spPr>
          <a:xfrm>
            <a:off x="1024128" y="1703294"/>
            <a:ext cx="9720073" cy="4023360"/>
          </a:xfrm>
        </p:spPr>
        <p:txBody>
          <a:bodyPr/>
          <a:lstStyle/>
          <a:p>
            <a:r>
              <a:rPr lang="en-US" dirty="0">
                <a:solidFill>
                  <a:schemeClr val="accent2"/>
                </a:solidFill>
                <a:latin typeface="Söhne"/>
              </a:rPr>
              <a:t>V</a:t>
            </a:r>
            <a:r>
              <a:rPr lang="en-US" b="0" i="0" dirty="0">
                <a:solidFill>
                  <a:schemeClr val="accent2"/>
                </a:solidFill>
                <a:effectLst/>
                <a:latin typeface="Söhne"/>
              </a:rPr>
              <a:t>isualizing the relationship between Human Development Index (HDI), Cumulative Export Trade, and Carbon Footprint for different regions where each color represents a country . </a:t>
            </a:r>
          </a:p>
          <a:p>
            <a:endParaRPr lang="en-US" dirty="0">
              <a:solidFill>
                <a:schemeClr val="accent2"/>
              </a:solidFill>
              <a:latin typeface="Söhne"/>
            </a:endParaRPr>
          </a:p>
          <a:p>
            <a:endParaRPr lang="en-US" dirty="0">
              <a:solidFill>
                <a:schemeClr val="accent2"/>
              </a:solidFill>
            </a:endParaRPr>
          </a:p>
        </p:txBody>
      </p:sp>
      <p:pic>
        <p:nvPicPr>
          <p:cNvPr id="5" name="Picture 4">
            <a:extLst>
              <a:ext uri="{FF2B5EF4-FFF2-40B4-BE49-F238E27FC236}">
                <a16:creationId xmlns:a16="http://schemas.microsoft.com/office/drawing/2014/main" id="{0A10D0D0-173E-DE42-E216-ACE8F6700866}"/>
              </a:ext>
            </a:extLst>
          </p:cNvPr>
          <p:cNvPicPr>
            <a:picLocks noChangeAspect="1"/>
          </p:cNvPicPr>
          <p:nvPr/>
        </p:nvPicPr>
        <p:blipFill>
          <a:blip r:embed="rId2"/>
          <a:stretch>
            <a:fillRect/>
          </a:stretch>
        </p:blipFill>
        <p:spPr>
          <a:xfrm>
            <a:off x="4109615" y="2420436"/>
            <a:ext cx="5375043" cy="3852348"/>
          </a:xfrm>
          <a:prstGeom prst="rect">
            <a:avLst/>
          </a:prstGeom>
        </p:spPr>
      </p:pic>
    </p:spTree>
    <p:extLst>
      <p:ext uri="{BB962C8B-B14F-4D97-AF65-F5344CB8AC3E}">
        <p14:creationId xmlns:p14="http://schemas.microsoft.com/office/powerpoint/2010/main" val="141842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8D66-AF64-5F91-E700-E6B2B21FB6DF}"/>
              </a:ext>
            </a:extLst>
          </p:cNvPr>
          <p:cNvSpPr>
            <a:spLocks noGrp="1"/>
          </p:cNvSpPr>
          <p:nvPr>
            <p:ph type="title"/>
          </p:nvPr>
        </p:nvSpPr>
        <p:spPr/>
        <p:txBody>
          <a:bodyPr>
            <a:noAutofit/>
          </a:bodyPr>
          <a:lstStyle/>
          <a:p>
            <a:br>
              <a:rPr lang="en-US" sz="2800" b="1" i="0" dirty="0">
                <a:solidFill>
                  <a:schemeClr val="tx1"/>
                </a:solidFill>
                <a:effectLst/>
                <a:latin typeface="Söhne"/>
              </a:rPr>
            </a:br>
            <a:br>
              <a:rPr lang="en-US" sz="2800" b="1" i="0" dirty="0">
                <a:solidFill>
                  <a:schemeClr val="tx1"/>
                </a:solidFill>
                <a:effectLst/>
                <a:latin typeface="Söhne"/>
              </a:rPr>
            </a:br>
            <a:r>
              <a:rPr lang="en-US" sz="2800" b="0" i="0" dirty="0">
                <a:solidFill>
                  <a:srgbClr val="000000"/>
                </a:solidFill>
                <a:effectLst/>
                <a:latin typeface="Inter"/>
              </a:rPr>
              <a:t>More a country trades, the more carbon footprint </a:t>
            </a:r>
            <a:br>
              <a:rPr lang="en-US" sz="2800" b="0" i="0" dirty="0">
                <a:solidFill>
                  <a:srgbClr val="000000"/>
                </a:solidFill>
                <a:effectLst/>
                <a:latin typeface="Inter"/>
              </a:rPr>
            </a:br>
            <a:br>
              <a:rPr lang="en-US" sz="2800" b="1" dirty="0">
                <a:solidFill>
                  <a:schemeClr val="tx1"/>
                </a:solidFill>
              </a:rPr>
            </a:br>
            <a:endParaRPr lang="en-US" sz="2800" b="1" dirty="0">
              <a:solidFill>
                <a:schemeClr val="tx1"/>
              </a:solidFill>
            </a:endParaRPr>
          </a:p>
        </p:txBody>
      </p:sp>
      <p:pic>
        <p:nvPicPr>
          <p:cNvPr id="6" name="Picture 5">
            <a:extLst>
              <a:ext uri="{FF2B5EF4-FFF2-40B4-BE49-F238E27FC236}">
                <a16:creationId xmlns:a16="http://schemas.microsoft.com/office/drawing/2014/main" id="{F410CE9F-26E8-52AD-48D7-2F64BDEFCA48}"/>
              </a:ext>
            </a:extLst>
          </p:cNvPr>
          <p:cNvPicPr>
            <a:picLocks noChangeAspect="1"/>
          </p:cNvPicPr>
          <p:nvPr/>
        </p:nvPicPr>
        <p:blipFill>
          <a:blip r:embed="rId2"/>
          <a:stretch>
            <a:fillRect/>
          </a:stretch>
        </p:blipFill>
        <p:spPr>
          <a:xfrm>
            <a:off x="803959" y="2084832"/>
            <a:ext cx="5587462" cy="4256773"/>
          </a:xfrm>
          <a:prstGeom prst="rect">
            <a:avLst/>
          </a:prstGeom>
        </p:spPr>
      </p:pic>
      <p:sp>
        <p:nvSpPr>
          <p:cNvPr id="8" name="TextBox 7">
            <a:extLst>
              <a:ext uri="{FF2B5EF4-FFF2-40B4-BE49-F238E27FC236}">
                <a16:creationId xmlns:a16="http://schemas.microsoft.com/office/drawing/2014/main" id="{2351646D-6EC3-E135-F450-D1954857DA1C}"/>
              </a:ext>
            </a:extLst>
          </p:cNvPr>
          <p:cNvSpPr txBox="1"/>
          <p:nvPr/>
        </p:nvSpPr>
        <p:spPr>
          <a:xfrm>
            <a:off x="6391421" y="3437965"/>
            <a:ext cx="6096000" cy="923330"/>
          </a:xfrm>
          <a:prstGeom prst="rect">
            <a:avLst/>
          </a:prstGeom>
          <a:noFill/>
        </p:spPr>
        <p:txBody>
          <a:bodyPr wrap="square">
            <a:spAutoFit/>
          </a:bodyPr>
          <a:lstStyle/>
          <a:p>
            <a:pPr algn="l"/>
            <a:r>
              <a:rPr lang="en-US" b="1" dirty="0">
                <a:latin typeface="Söhne"/>
              </a:rPr>
              <a:t>B</a:t>
            </a:r>
            <a:r>
              <a:rPr lang="en-US" sz="1800" b="1" i="0" dirty="0">
                <a:solidFill>
                  <a:schemeClr val="tx1"/>
                </a:solidFill>
                <a:effectLst/>
                <a:latin typeface="Söhne"/>
              </a:rPr>
              <a:t>ubble chart that visualizes the relationship between Cumulative Export Trade and Carbon Footprint for different regions.</a:t>
            </a:r>
            <a:endParaRPr lang="en-US" b="0" i="0" dirty="0">
              <a:solidFill>
                <a:srgbClr val="000000"/>
              </a:solidFill>
              <a:effectLst/>
              <a:latin typeface="Inter"/>
            </a:endParaRPr>
          </a:p>
        </p:txBody>
      </p:sp>
    </p:spTree>
    <p:extLst>
      <p:ext uri="{BB962C8B-B14F-4D97-AF65-F5344CB8AC3E}">
        <p14:creationId xmlns:p14="http://schemas.microsoft.com/office/powerpoint/2010/main" val="313453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F390-360A-C6E9-9770-CF14348CA67A}"/>
              </a:ext>
            </a:extLst>
          </p:cNvPr>
          <p:cNvSpPr>
            <a:spLocks noGrp="1"/>
          </p:cNvSpPr>
          <p:nvPr>
            <p:ph type="title"/>
          </p:nvPr>
        </p:nvSpPr>
        <p:spPr/>
        <p:txBody>
          <a:bodyPr>
            <a:normAutofit/>
          </a:bodyPr>
          <a:lstStyle/>
          <a:p>
            <a:r>
              <a:rPr lang="en-US" sz="2800" b="0" i="0" dirty="0">
                <a:solidFill>
                  <a:schemeClr val="tx1"/>
                </a:solidFill>
                <a:effectLst/>
                <a:latin typeface="Inter"/>
              </a:rPr>
              <a:t>More Poverty a country has, the more carbon footprint </a:t>
            </a:r>
            <a:br>
              <a:rPr lang="en-US" sz="2800" b="0" i="0" dirty="0">
                <a:solidFill>
                  <a:schemeClr val="tx1"/>
                </a:solidFill>
                <a:effectLst/>
                <a:latin typeface="Inter"/>
              </a:rPr>
            </a:br>
            <a:endParaRPr lang="en-US" sz="2800" dirty="0">
              <a:solidFill>
                <a:schemeClr val="tx1"/>
              </a:solidFill>
            </a:endParaRPr>
          </a:p>
        </p:txBody>
      </p:sp>
      <p:pic>
        <p:nvPicPr>
          <p:cNvPr id="4" name="Content Placeholder 3">
            <a:extLst>
              <a:ext uri="{FF2B5EF4-FFF2-40B4-BE49-F238E27FC236}">
                <a16:creationId xmlns:a16="http://schemas.microsoft.com/office/drawing/2014/main" id="{1A64BBE9-A0FA-C2AE-56C6-E0DD8DFA20F0}"/>
              </a:ext>
            </a:extLst>
          </p:cNvPr>
          <p:cNvPicPr>
            <a:picLocks noGrp="1" noChangeAspect="1"/>
          </p:cNvPicPr>
          <p:nvPr>
            <p:ph idx="1"/>
          </p:nvPr>
        </p:nvPicPr>
        <p:blipFill>
          <a:blip r:embed="rId2"/>
          <a:stretch>
            <a:fillRect/>
          </a:stretch>
        </p:blipFill>
        <p:spPr>
          <a:xfrm>
            <a:off x="2217618" y="2160495"/>
            <a:ext cx="6777090" cy="4022725"/>
          </a:xfrm>
          <a:prstGeom prst="rect">
            <a:avLst/>
          </a:prstGeom>
        </p:spPr>
      </p:pic>
    </p:spTree>
    <p:extLst>
      <p:ext uri="{BB962C8B-B14F-4D97-AF65-F5344CB8AC3E}">
        <p14:creationId xmlns:p14="http://schemas.microsoft.com/office/powerpoint/2010/main" val="299588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CFE0-EFE6-E85A-E66A-3E4C399D1058}"/>
              </a:ext>
            </a:extLst>
          </p:cNvPr>
          <p:cNvSpPr>
            <a:spLocks noGrp="1"/>
          </p:cNvSpPr>
          <p:nvPr>
            <p:ph type="title"/>
          </p:nvPr>
        </p:nvSpPr>
        <p:spPr/>
        <p:txBody>
          <a:bodyPr/>
          <a:lstStyle/>
          <a:p>
            <a:r>
              <a:rPr lang="en-US" dirty="0"/>
              <a:t>CO2 EMISSION IN SECTORS</a:t>
            </a:r>
          </a:p>
        </p:txBody>
      </p:sp>
      <p:sp>
        <p:nvSpPr>
          <p:cNvPr id="3" name="Content Placeholder 2">
            <a:extLst>
              <a:ext uri="{FF2B5EF4-FFF2-40B4-BE49-F238E27FC236}">
                <a16:creationId xmlns:a16="http://schemas.microsoft.com/office/drawing/2014/main" id="{0F783822-8018-38C6-094E-41E60FA56E51}"/>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CO2 emissions, primarily from the energy sector, transportation, and industry, are a major driver of global climate change. These emissions result from burning fossil fuels, industrial processes, and land-use changes. Mitigating CO2 emissions is crucial to combatting climate change, with efforts focused on renewable energy adoption, efficiency improvements, and sustainable practices.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effectLst/>
                <a:latin typeface="Söhne"/>
              </a:rPr>
            </a:br>
            <a:r>
              <a:rPr lang="en-US" sz="2000" dirty="0"/>
              <a:t>Now that we have seen the relationship between the carbon footprint and that of poverty and trade. We will now measure the carbon footprint of every sector, that being Industry, Ground Transport , Domestic Aviation , International Aviation and </a:t>
            </a:r>
            <a:r>
              <a:rPr lang="en-US" sz="2000" dirty="0" err="1"/>
              <a:t>etc</a:t>
            </a:r>
            <a:r>
              <a:rPr lang="en-US" sz="2000" dirty="0"/>
              <a:t> for every major country that contributes to the emission. </a:t>
            </a:r>
          </a:p>
        </p:txBody>
      </p:sp>
    </p:spTree>
    <p:extLst>
      <p:ext uri="{BB962C8B-B14F-4D97-AF65-F5344CB8AC3E}">
        <p14:creationId xmlns:p14="http://schemas.microsoft.com/office/powerpoint/2010/main" val="123557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9F12-FAD8-E828-081D-69CBA4575719}"/>
              </a:ext>
            </a:extLst>
          </p:cNvPr>
          <p:cNvSpPr>
            <a:spLocks noGrp="1"/>
          </p:cNvSpPr>
          <p:nvPr>
            <p:ph type="title"/>
          </p:nvPr>
        </p:nvSpPr>
        <p:spPr/>
        <p:txBody>
          <a:bodyPr/>
          <a:lstStyle/>
          <a:p>
            <a:r>
              <a:rPr lang="en-US" dirty="0"/>
              <a:t>Analysis </a:t>
            </a:r>
          </a:p>
        </p:txBody>
      </p:sp>
      <p:pic>
        <p:nvPicPr>
          <p:cNvPr id="5" name="Content Placeholder 4">
            <a:extLst>
              <a:ext uri="{FF2B5EF4-FFF2-40B4-BE49-F238E27FC236}">
                <a16:creationId xmlns:a16="http://schemas.microsoft.com/office/drawing/2014/main" id="{D9D925C2-D03E-49C5-999B-288C3FC873D0}"/>
              </a:ext>
            </a:extLst>
          </p:cNvPr>
          <p:cNvPicPr>
            <a:picLocks noGrp="1" noChangeAspect="1"/>
          </p:cNvPicPr>
          <p:nvPr>
            <p:ph idx="1"/>
          </p:nvPr>
        </p:nvPicPr>
        <p:blipFill>
          <a:blip r:embed="rId2"/>
          <a:stretch>
            <a:fillRect/>
          </a:stretch>
        </p:blipFill>
        <p:spPr>
          <a:xfrm>
            <a:off x="2362200" y="1828801"/>
            <a:ext cx="6826624" cy="4602144"/>
          </a:xfrm>
        </p:spPr>
      </p:pic>
    </p:spTree>
    <p:extLst>
      <p:ext uri="{BB962C8B-B14F-4D97-AF65-F5344CB8AC3E}">
        <p14:creationId xmlns:p14="http://schemas.microsoft.com/office/powerpoint/2010/main" val="40204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1DA2-699F-3448-3FC3-91B3A96A815B}"/>
              </a:ext>
            </a:extLst>
          </p:cNvPr>
          <p:cNvSpPr>
            <a:spLocks noGrp="1"/>
          </p:cNvSpPr>
          <p:nvPr>
            <p:ph type="title"/>
          </p:nvPr>
        </p:nvSpPr>
        <p:spPr/>
        <p:txBody>
          <a:bodyPr/>
          <a:lstStyle/>
          <a:p>
            <a:r>
              <a:rPr lang="en-US" dirty="0"/>
              <a:t>Total emission by sectors </a:t>
            </a:r>
          </a:p>
        </p:txBody>
      </p:sp>
      <p:pic>
        <p:nvPicPr>
          <p:cNvPr id="5" name="Content Placeholder 4">
            <a:extLst>
              <a:ext uri="{FF2B5EF4-FFF2-40B4-BE49-F238E27FC236}">
                <a16:creationId xmlns:a16="http://schemas.microsoft.com/office/drawing/2014/main" id="{00FEE8C0-8FB4-A782-6FF8-A3D5C2B5F905}"/>
              </a:ext>
            </a:extLst>
          </p:cNvPr>
          <p:cNvPicPr>
            <a:picLocks noGrp="1" noChangeAspect="1"/>
          </p:cNvPicPr>
          <p:nvPr>
            <p:ph idx="1"/>
          </p:nvPr>
        </p:nvPicPr>
        <p:blipFill>
          <a:blip r:embed="rId2"/>
          <a:stretch>
            <a:fillRect/>
          </a:stretch>
        </p:blipFill>
        <p:spPr>
          <a:xfrm>
            <a:off x="1610773" y="1792942"/>
            <a:ext cx="6851909" cy="4734896"/>
          </a:xfrm>
        </p:spPr>
      </p:pic>
    </p:spTree>
    <p:extLst>
      <p:ext uri="{BB962C8B-B14F-4D97-AF65-F5344CB8AC3E}">
        <p14:creationId xmlns:p14="http://schemas.microsoft.com/office/powerpoint/2010/main" val="221194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AF34-3224-392C-7803-4EFB0A902152}"/>
              </a:ext>
            </a:extLst>
          </p:cNvPr>
          <p:cNvSpPr>
            <a:spLocks noGrp="1"/>
          </p:cNvSpPr>
          <p:nvPr>
            <p:ph type="title"/>
          </p:nvPr>
        </p:nvSpPr>
        <p:spPr/>
        <p:txBody>
          <a:bodyPr/>
          <a:lstStyle/>
          <a:p>
            <a:r>
              <a:rPr lang="en-US" dirty="0"/>
              <a:t>By year and sector for top emitting countries</a:t>
            </a:r>
          </a:p>
        </p:txBody>
      </p:sp>
      <p:pic>
        <p:nvPicPr>
          <p:cNvPr id="5" name="Content Placeholder 4">
            <a:extLst>
              <a:ext uri="{FF2B5EF4-FFF2-40B4-BE49-F238E27FC236}">
                <a16:creationId xmlns:a16="http://schemas.microsoft.com/office/drawing/2014/main" id="{D5E525E5-755A-337A-4BE8-C2AB4A162E54}"/>
              </a:ext>
            </a:extLst>
          </p:cNvPr>
          <p:cNvPicPr>
            <a:picLocks noGrp="1" noChangeAspect="1"/>
          </p:cNvPicPr>
          <p:nvPr>
            <p:ph idx="1"/>
          </p:nvPr>
        </p:nvPicPr>
        <p:blipFill>
          <a:blip r:embed="rId2"/>
          <a:stretch>
            <a:fillRect/>
          </a:stretch>
        </p:blipFill>
        <p:spPr>
          <a:xfrm>
            <a:off x="1333583" y="2008094"/>
            <a:ext cx="6851194" cy="4434981"/>
          </a:xfrm>
        </p:spPr>
      </p:pic>
    </p:spTree>
    <p:extLst>
      <p:ext uri="{BB962C8B-B14F-4D97-AF65-F5344CB8AC3E}">
        <p14:creationId xmlns:p14="http://schemas.microsoft.com/office/powerpoint/2010/main" val="1443057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141</TotalTime>
  <Words>848</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Inter</vt:lpstr>
      <vt:lpstr>Söhne</vt:lpstr>
      <vt:lpstr>Tw Cen MT</vt:lpstr>
      <vt:lpstr>Tw Cen MT Condensed</vt:lpstr>
      <vt:lpstr>Wingdings 3</vt:lpstr>
      <vt:lpstr>Integral</vt:lpstr>
      <vt:lpstr>Open Innovation – Climate Change </vt:lpstr>
      <vt:lpstr>How Poverty and Trade Impact Carbon Footprint </vt:lpstr>
      <vt:lpstr>Analysis </vt:lpstr>
      <vt:lpstr>  More a country trades, the more carbon footprint   </vt:lpstr>
      <vt:lpstr>More Poverty a country has, the more carbon footprint  </vt:lpstr>
      <vt:lpstr>CO2 EMISSION IN SECTORS</vt:lpstr>
      <vt:lpstr>Analysis </vt:lpstr>
      <vt:lpstr>Total emission by sectors </vt:lpstr>
      <vt:lpstr>By year and sector for top emitting countries</vt:lpstr>
      <vt:lpstr>By year and sector </vt:lpstr>
      <vt:lpstr>By Month for each year</vt:lpstr>
      <vt:lpstr>By day of the week</vt:lpstr>
      <vt:lpstr>Analysis of the impact of esg funds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Innovation – Climate Change</dc:title>
  <dc:creator>Ishan Praveen</dc:creator>
  <cp:lastModifiedBy>Sahil Khandelwal</cp:lastModifiedBy>
  <cp:revision>3</cp:revision>
  <dcterms:created xsi:type="dcterms:W3CDTF">2023-10-08T09:47:08Z</dcterms:created>
  <dcterms:modified xsi:type="dcterms:W3CDTF">2023-10-08T18:21:39Z</dcterms:modified>
</cp:coreProperties>
</file>