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314"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F0318-B549-4C13-A808-07E37843905A}"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85814-B354-46D8-ADBD-32A7A369D6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66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F0318-B549-4C13-A808-07E37843905A}"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85814-B354-46D8-ADBD-32A7A369D627}" type="slidenum">
              <a:rPr lang="en-US" smtClean="0"/>
              <a:t>‹#›</a:t>
            </a:fld>
            <a:endParaRPr lang="en-US"/>
          </a:p>
        </p:txBody>
      </p:sp>
    </p:spTree>
    <p:extLst>
      <p:ext uri="{BB962C8B-B14F-4D97-AF65-F5344CB8AC3E}">
        <p14:creationId xmlns:p14="http://schemas.microsoft.com/office/powerpoint/2010/main" val="240862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F0318-B549-4C13-A808-07E37843905A}"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85814-B354-46D8-ADBD-32A7A369D627}" type="slidenum">
              <a:rPr lang="en-US" smtClean="0"/>
              <a:t>‹#›</a:t>
            </a:fld>
            <a:endParaRPr lang="en-US"/>
          </a:p>
        </p:txBody>
      </p:sp>
    </p:spTree>
    <p:extLst>
      <p:ext uri="{BB962C8B-B14F-4D97-AF65-F5344CB8AC3E}">
        <p14:creationId xmlns:p14="http://schemas.microsoft.com/office/powerpoint/2010/main" val="304039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F0318-B549-4C13-A808-07E37843905A}"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85814-B354-46D8-ADBD-32A7A369D627}" type="slidenum">
              <a:rPr lang="en-US" smtClean="0"/>
              <a:t>‹#›</a:t>
            </a:fld>
            <a:endParaRPr lang="en-US"/>
          </a:p>
        </p:txBody>
      </p:sp>
    </p:spTree>
    <p:extLst>
      <p:ext uri="{BB962C8B-B14F-4D97-AF65-F5344CB8AC3E}">
        <p14:creationId xmlns:p14="http://schemas.microsoft.com/office/powerpoint/2010/main" val="381220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F0318-B549-4C13-A808-07E37843905A}"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85814-B354-46D8-ADBD-32A7A369D6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22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F0318-B549-4C13-A808-07E37843905A}"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85814-B354-46D8-ADBD-32A7A369D627}" type="slidenum">
              <a:rPr lang="en-US" smtClean="0"/>
              <a:t>‹#›</a:t>
            </a:fld>
            <a:endParaRPr lang="en-US"/>
          </a:p>
        </p:txBody>
      </p:sp>
    </p:spTree>
    <p:extLst>
      <p:ext uri="{BB962C8B-B14F-4D97-AF65-F5344CB8AC3E}">
        <p14:creationId xmlns:p14="http://schemas.microsoft.com/office/powerpoint/2010/main" val="17556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F0318-B549-4C13-A808-07E37843905A}" type="datetimeFigureOut">
              <a:rPr lang="en-US" smtClean="0"/>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85814-B354-46D8-ADBD-32A7A369D627}" type="slidenum">
              <a:rPr lang="en-US" smtClean="0"/>
              <a:t>‹#›</a:t>
            </a:fld>
            <a:endParaRPr lang="en-US"/>
          </a:p>
        </p:txBody>
      </p:sp>
    </p:spTree>
    <p:extLst>
      <p:ext uri="{BB962C8B-B14F-4D97-AF65-F5344CB8AC3E}">
        <p14:creationId xmlns:p14="http://schemas.microsoft.com/office/powerpoint/2010/main" val="263178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3F0318-B549-4C13-A808-07E37843905A}" type="datetimeFigureOut">
              <a:rPr lang="en-US" smtClean="0"/>
              <a:t>2/22/2025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85814-B354-46D8-ADBD-32A7A369D627}" type="slidenum">
              <a:rPr lang="en-US" smtClean="0"/>
              <a:t>‹#›</a:t>
            </a:fld>
            <a:endParaRPr lang="en-US"/>
          </a:p>
        </p:txBody>
      </p:sp>
    </p:spTree>
    <p:extLst>
      <p:ext uri="{BB962C8B-B14F-4D97-AF65-F5344CB8AC3E}">
        <p14:creationId xmlns:p14="http://schemas.microsoft.com/office/powerpoint/2010/main" val="27362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3F0318-B549-4C13-A808-07E37843905A}" type="datetimeFigureOut">
              <a:rPr lang="en-US" smtClean="0"/>
              <a:t>2/22/2025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A885814-B354-46D8-ADBD-32A7A369D627}" type="slidenum">
              <a:rPr lang="en-US" smtClean="0"/>
              <a:t>‹#›</a:t>
            </a:fld>
            <a:endParaRPr lang="en-US"/>
          </a:p>
        </p:txBody>
      </p:sp>
    </p:spTree>
    <p:extLst>
      <p:ext uri="{BB962C8B-B14F-4D97-AF65-F5344CB8AC3E}">
        <p14:creationId xmlns:p14="http://schemas.microsoft.com/office/powerpoint/2010/main" val="253537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3F0318-B549-4C13-A808-07E37843905A}" type="datetimeFigureOut">
              <a:rPr lang="en-US" smtClean="0"/>
              <a:t>2/22/2025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885814-B354-46D8-ADBD-32A7A369D627}" type="slidenum">
              <a:rPr lang="en-US" smtClean="0"/>
              <a:t>‹#›</a:t>
            </a:fld>
            <a:endParaRPr lang="en-US"/>
          </a:p>
        </p:txBody>
      </p:sp>
    </p:spTree>
    <p:extLst>
      <p:ext uri="{BB962C8B-B14F-4D97-AF65-F5344CB8AC3E}">
        <p14:creationId xmlns:p14="http://schemas.microsoft.com/office/powerpoint/2010/main" val="341271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3F0318-B549-4C13-A808-07E37843905A}"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85814-B354-46D8-ADBD-32A7A369D627}" type="slidenum">
              <a:rPr lang="en-US" smtClean="0"/>
              <a:t>‹#›</a:t>
            </a:fld>
            <a:endParaRPr lang="en-US"/>
          </a:p>
        </p:txBody>
      </p:sp>
    </p:spTree>
    <p:extLst>
      <p:ext uri="{BB962C8B-B14F-4D97-AF65-F5344CB8AC3E}">
        <p14:creationId xmlns:p14="http://schemas.microsoft.com/office/powerpoint/2010/main" val="188674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3F0318-B549-4C13-A808-07E37843905A}" type="datetimeFigureOut">
              <a:rPr lang="en-US" smtClean="0"/>
              <a:t>2/22/2025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A885814-B354-46D8-ADBD-32A7A369D62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0773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ACCA59-4441-6131-07CE-8BCDD157E7F8}"/>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105388"/>
            <a:ext cx="12192000" cy="6447194"/>
          </a:xfrm>
          <a:prstGeom prst="rect">
            <a:avLst/>
          </a:prstGeom>
        </p:spPr>
      </p:pic>
      <p:sp>
        <p:nvSpPr>
          <p:cNvPr id="2" name="Title 1">
            <a:extLst>
              <a:ext uri="{FF2B5EF4-FFF2-40B4-BE49-F238E27FC236}">
                <a16:creationId xmlns:a16="http://schemas.microsoft.com/office/drawing/2014/main" id="{78050007-42A3-E187-BEC5-6DC946BDDF35}"/>
              </a:ext>
            </a:extLst>
          </p:cNvPr>
          <p:cNvSpPr>
            <a:spLocks noGrp="1"/>
          </p:cNvSpPr>
          <p:nvPr>
            <p:ph type="ctrTitle"/>
          </p:nvPr>
        </p:nvSpPr>
        <p:spPr/>
        <p:txBody>
          <a:bodyPr/>
          <a:lstStyle/>
          <a:p>
            <a:r>
              <a:rPr lang="en-US" b="1" dirty="0">
                <a:latin typeface="Comic Sans MS" panose="030F0702030302020204" pitchFamily="66" charset="0"/>
              </a:rPr>
              <a:t>MYNTRA FASHION </a:t>
            </a:r>
          </a:p>
        </p:txBody>
      </p:sp>
      <p:sp>
        <p:nvSpPr>
          <p:cNvPr id="4" name="TextBox 3">
            <a:extLst>
              <a:ext uri="{FF2B5EF4-FFF2-40B4-BE49-F238E27FC236}">
                <a16:creationId xmlns:a16="http://schemas.microsoft.com/office/drawing/2014/main" id="{BE936D9C-915D-E978-DA67-2F3BBDC16B90}"/>
              </a:ext>
            </a:extLst>
          </p:cNvPr>
          <p:cNvSpPr txBox="1"/>
          <p:nvPr/>
        </p:nvSpPr>
        <p:spPr>
          <a:xfrm>
            <a:off x="2335161" y="4428351"/>
            <a:ext cx="6351639" cy="646331"/>
          </a:xfrm>
          <a:prstGeom prst="rect">
            <a:avLst/>
          </a:prstGeom>
          <a:noFill/>
        </p:spPr>
        <p:txBody>
          <a:bodyPr wrap="square" rtlCol="0">
            <a:spAutoFit/>
          </a:bodyPr>
          <a:lstStyle/>
          <a:p>
            <a:pPr algn="ctr"/>
            <a:r>
              <a:rPr lang="en-US" sz="3600" dirty="0"/>
              <a:t>By : SAHIL JAGTAP</a:t>
            </a:r>
          </a:p>
        </p:txBody>
      </p:sp>
    </p:spTree>
    <p:extLst>
      <p:ext uri="{BB962C8B-B14F-4D97-AF65-F5344CB8AC3E}">
        <p14:creationId xmlns:p14="http://schemas.microsoft.com/office/powerpoint/2010/main" val="391253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56FC112-2D7B-7F66-7A6A-A0D38F11A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712" y="1091381"/>
            <a:ext cx="9802576" cy="4999703"/>
          </a:xfrm>
          <a:prstGeom prst="rect">
            <a:avLst/>
          </a:prstGeom>
        </p:spPr>
      </p:pic>
      <p:sp>
        <p:nvSpPr>
          <p:cNvPr id="21" name="Rectangle: Rounded Corners 20">
            <a:extLst>
              <a:ext uri="{FF2B5EF4-FFF2-40B4-BE49-F238E27FC236}">
                <a16:creationId xmlns:a16="http://schemas.microsoft.com/office/drawing/2014/main" id="{9ACF72C6-9C67-5D64-380C-1121CEC2EA17}"/>
              </a:ext>
            </a:extLst>
          </p:cNvPr>
          <p:cNvSpPr/>
          <p:nvPr/>
        </p:nvSpPr>
        <p:spPr>
          <a:xfrm>
            <a:off x="2949677" y="110301"/>
            <a:ext cx="5751871" cy="76944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579ED780-9D2B-ACD7-0E6A-66AF33740860}"/>
              </a:ext>
            </a:extLst>
          </p:cNvPr>
          <p:cNvSpPr txBox="1"/>
          <p:nvPr/>
        </p:nvSpPr>
        <p:spPr>
          <a:xfrm>
            <a:off x="2783758" y="110301"/>
            <a:ext cx="6098458" cy="769441"/>
          </a:xfrm>
          <a:prstGeom prst="rect">
            <a:avLst/>
          </a:prstGeom>
          <a:noFill/>
        </p:spPr>
        <p:txBody>
          <a:bodyPr wrap="square">
            <a:spAutoFit/>
          </a:bodyPr>
          <a:lstStyle/>
          <a:p>
            <a:pPr algn="ctr"/>
            <a:r>
              <a:rPr lang="en-US" sz="4400" dirty="0"/>
              <a:t>Top 10 Products by Sales</a:t>
            </a:r>
          </a:p>
        </p:txBody>
      </p:sp>
    </p:spTree>
    <p:extLst>
      <p:ext uri="{BB962C8B-B14F-4D97-AF65-F5344CB8AC3E}">
        <p14:creationId xmlns:p14="http://schemas.microsoft.com/office/powerpoint/2010/main" val="185079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26FAF5-0A6E-32F3-0C11-A8C56A2D9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93" y="1262282"/>
            <a:ext cx="8916061" cy="5035279"/>
          </a:xfrm>
          <a:prstGeom prst="rect">
            <a:avLst/>
          </a:prstGeom>
        </p:spPr>
      </p:pic>
      <p:sp>
        <p:nvSpPr>
          <p:cNvPr id="10" name="Rectangle: Rounded Corners 9">
            <a:extLst>
              <a:ext uri="{FF2B5EF4-FFF2-40B4-BE49-F238E27FC236}">
                <a16:creationId xmlns:a16="http://schemas.microsoft.com/office/drawing/2014/main" id="{025341AE-DDF9-676C-33C3-200D97255670}"/>
              </a:ext>
            </a:extLst>
          </p:cNvPr>
          <p:cNvSpPr/>
          <p:nvPr/>
        </p:nvSpPr>
        <p:spPr>
          <a:xfrm>
            <a:off x="1972597" y="134025"/>
            <a:ext cx="7554861" cy="8528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928FB9DA-B221-290B-548E-FEDAAE740778}"/>
              </a:ext>
            </a:extLst>
          </p:cNvPr>
          <p:cNvSpPr txBox="1"/>
          <p:nvPr/>
        </p:nvSpPr>
        <p:spPr>
          <a:xfrm>
            <a:off x="2164326" y="268051"/>
            <a:ext cx="7363132" cy="584775"/>
          </a:xfrm>
          <a:prstGeom prst="rect">
            <a:avLst/>
          </a:prstGeom>
          <a:noFill/>
        </p:spPr>
        <p:txBody>
          <a:bodyPr wrap="square">
            <a:spAutoFit/>
          </a:bodyPr>
          <a:lstStyle/>
          <a:p>
            <a:r>
              <a:rPr lang="en-US" sz="3200" dirty="0"/>
              <a:t>Total Sales by Category with Sales Category</a:t>
            </a:r>
          </a:p>
        </p:txBody>
      </p:sp>
    </p:spTree>
    <p:extLst>
      <p:ext uri="{BB962C8B-B14F-4D97-AF65-F5344CB8AC3E}">
        <p14:creationId xmlns:p14="http://schemas.microsoft.com/office/powerpoint/2010/main" val="290683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76CC1B-A69D-3430-0CC7-1A3995E26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679" y="1295894"/>
            <a:ext cx="8760661" cy="4939811"/>
          </a:xfrm>
          <a:prstGeom prst="rect">
            <a:avLst/>
          </a:prstGeom>
        </p:spPr>
      </p:pic>
      <p:sp>
        <p:nvSpPr>
          <p:cNvPr id="6" name="Rectangle: Rounded Corners 5">
            <a:extLst>
              <a:ext uri="{FF2B5EF4-FFF2-40B4-BE49-F238E27FC236}">
                <a16:creationId xmlns:a16="http://schemas.microsoft.com/office/drawing/2014/main" id="{89DCAA00-12F4-C98B-D815-D62E8444CD2E}"/>
              </a:ext>
            </a:extLst>
          </p:cNvPr>
          <p:cNvSpPr/>
          <p:nvPr/>
        </p:nvSpPr>
        <p:spPr>
          <a:xfrm>
            <a:off x="2418736" y="84961"/>
            <a:ext cx="7816643" cy="107466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a:t>Gender wise sum of Original price and Sum of Discount Price</a:t>
            </a:r>
          </a:p>
        </p:txBody>
      </p:sp>
    </p:spTree>
    <p:extLst>
      <p:ext uri="{BB962C8B-B14F-4D97-AF65-F5344CB8AC3E}">
        <p14:creationId xmlns:p14="http://schemas.microsoft.com/office/powerpoint/2010/main" val="157308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AEAAE3-60EC-F082-395B-1AC644B47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223" y="1232327"/>
            <a:ext cx="9016607" cy="5057752"/>
          </a:xfrm>
          <a:prstGeom prst="rect">
            <a:avLst/>
          </a:prstGeom>
        </p:spPr>
      </p:pic>
      <p:sp>
        <p:nvSpPr>
          <p:cNvPr id="8" name="Rectangle: Rounded Corners 7">
            <a:extLst>
              <a:ext uri="{FF2B5EF4-FFF2-40B4-BE49-F238E27FC236}">
                <a16:creationId xmlns:a16="http://schemas.microsoft.com/office/drawing/2014/main" id="{F97F46E1-61D7-22EA-9016-3B54FBC386C7}"/>
              </a:ext>
            </a:extLst>
          </p:cNvPr>
          <p:cNvSpPr/>
          <p:nvPr/>
        </p:nvSpPr>
        <p:spPr>
          <a:xfrm>
            <a:off x="3023419" y="29312"/>
            <a:ext cx="6105833" cy="10772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17BF069B-D8BB-A404-BAD6-C10346050001}"/>
              </a:ext>
            </a:extLst>
          </p:cNvPr>
          <p:cNvSpPr txBox="1"/>
          <p:nvPr/>
        </p:nvSpPr>
        <p:spPr>
          <a:xfrm>
            <a:off x="2458465" y="29312"/>
            <a:ext cx="7215649" cy="1077218"/>
          </a:xfrm>
          <a:prstGeom prst="rect">
            <a:avLst/>
          </a:prstGeom>
          <a:noFill/>
        </p:spPr>
        <p:txBody>
          <a:bodyPr wrap="square">
            <a:spAutoFit/>
          </a:bodyPr>
          <a:lstStyle/>
          <a:p>
            <a:pPr algn="ctr"/>
            <a:r>
              <a:rPr lang="en-US" sz="3200" dirty="0"/>
              <a:t>Products with Discount Price Above Average for Each Category</a:t>
            </a:r>
          </a:p>
        </p:txBody>
      </p:sp>
    </p:spTree>
    <p:extLst>
      <p:ext uri="{BB962C8B-B14F-4D97-AF65-F5344CB8AC3E}">
        <p14:creationId xmlns:p14="http://schemas.microsoft.com/office/powerpoint/2010/main" val="395678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4709D-706B-6A51-0D65-1D9CEFBCC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792" y="1123865"/>
            <a:ext cx="8982415" cy="5040961"/>
          </a:xfrm>
          <a:prstGeom prst="rect">
            <a:avLst/>
          </a:prstGeom>
        </p:spPr>
      </p:pic>
      <p:sp>
        <p:nvSpPr>
          <p:cNvPr id="7" name="Rectangle: Rounded Corners 6">
            <a:extLst>
              <a:ext uri="{FF2B5EF4-FFF2-40B4-BE49-F238E27FC236}">
                <a16:creationId xmlns:a16="http://schemas.microsoft.com/office/drawing/2014/main" id="{9ED1D455-3988-3043-F5A3-70B3FE58D1D1}"/>
              </a:ext>
            </a:extLst>
          </p:cNvPr>
          <p:cNvSpPr/>
          <p:nvPr/>
        </p:nvSpPr>
        <p:spPr>
          <a:xfrm>
            <a:off x="2241755" y="265471"/>
            <a:ext cx="8174131" cy="6341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A4F341D0-063B-2440-4ADB-1BF4AD0FE520}"/>
              </a:ext>
            </a:extLst>
          </p:cNvPr>
          <p:cNvSpPr txBox="1"/>
          <p:nvPr/>
        </p:nvSpPr>
        <p:spPr>
          <a:xfrm>
            <a:off x="2360347" y="339212"/>
            <a:ext cx="8055539" cy="523220"/>
          </a:xfrm>
          <a:prstGeom prst="rect">
            <a:avLst/>
          </a:prstGeom>
          <a:noFill/>
        </p:spPr>
        <p:txBody>
          <a:bodyPr wrap="none" rtlCol="0">
            <a:spAutoFit/>
          </a:bodyPr>
          <a:lstStyle/>
          <a:p>
            <a:r>
              <a:rPr lang="en-US" sz="2800" dirty="0"/>
              <a:t>Category-wise  sum of Avg Review and </a:t>
            </a:r>
            <a:r>
              <a:rPr lang="en-US" sz="2800" dirty="0" err="1"/>
              <a:t>Product_Count</a:t>
            </a:r>
            <a:endParaRPr lang="en-US" sz="2800" dirty="0"/>
          </a:p>
        </p:txBody>
      </p:sp>
    </p:spTree>
    <p:extLst>
      <p:ext uri="{BB962C8B-B14F-4D97-AF65-F5344CB8AC3E}">
        <p14:creationId xmlns:p14="http://schemas.microsoft.com/office/powerpoint/2010/main" val="347263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D1A8-C286-CAA6-FA02-A743AC5DDE1B}"/>
              </a:ext>
            </a:extLst>
          </p:cNvPr>
          <p:cNvSpPr>
            <a:spLocks noGrp="1"/>
          </p:cNvSpPr>
          <p:nvPr>
            <p:ph type="title"/>
          </p:nvPr>
        </p:nvSpPr>
        <p:spPr/>
        <p:txBody>
          <a:bodyPr>
            <a:normAutofit/>
          </a:bodyPr>
          <a:lstStyle/>
          <a:p>
            <a:pPr algn="ctr"/>
            <a:r>
              <a:rPr lang="en-US" sz="6000" b="1" dirty="0"/>
              <a:t>CONCLUSION</a:t>
            </a:r>
          </a:p>
        </p:txBody>
      </p:sp>
      <p:sp>
        <p:nvSpPr>
          <p:cNvPr id="3" name="Content Placeholder 2">
            <a:extLst>
              <a:ext uri="{FF2B5EF4-FFF2-40B4-BE49-F238E27FC236}">
                <a16:creationId xmlns:a16="http://schemas.microsoft.com/office/drawing/2014/main" id="{13075F80-DA8E-FD5D-3AE6-8DEBE18FC480}"/>
              </a:ext>
            </a:extLst>
          </p:cNvPr>
          <p:cNvSpPr>
            <a:spLocks noGrp="1"/>
          </p:cNvSpPr>
          <p:nvPr>
            <p:ph idx="1"/>
          </p:nvPr>
        </p:nvSpPr>
        <p:spPr/>
        <p:txBody>
          <a:bodyPr>
            <a:normAutofit/>
          </a:bodyPr>
          <a:lstStyle/>
          <a:p>
            <a:r>
              <a:rPr lang="en-US" sz="2800" dirty="0"/>
              <a:t>The analysis of Myntra's fashion data provides valuable insights into sales trends, brand performance, and customer preferences. The identification of top-selling brands, high-performing categories, and products with significant customer engagement can guide strategic decisions. Additionally, the assessment of discounts and their impact highlights areas for optimizing promotional campaigns. Overall, this study emphasizes the importance of data-driven approaches to enhance business outcomes and customer satisfaction in the competitive e-commerce fashion market.</a:t>
            </a:r>
          </a:p>
        </p:txBody>
      </p:sp>
      <p:pic>
        <p:nvPicPr>
          <p:cNvPr id="5" name="Picture 4">
            <a:extLst>
              <a:ext uri="{FF2B5EF4-FFF2-40B4-BE49-F238E27FC236}">
                <a16:creationId xmlns:a16="http://schemas.microsoft.com/office/drawing/2014/main" id="{8C845C22-EE1E-BF21-F44D-2CEB7DBB5D3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9231409" y="4074216"/>
            <a:ext cx="2766628" cy="2092850"/>
          </a:xfrm>
          <a:prstGeom prst="rect">
            <a:avLst/>
          </a:prstGeom>
        </p:spPr>
      </p:pic>
      <p:pic>
        <p:nvPicPr>
          <p:cNvPr id="7" name="Picture 6">
            <a:extLst>
              <a:ext uri="{FF2B5EF4-FFF2-40B4-BE49-F238E27FC236}">
                <a16:creationId xmlns:a16="http://schemas.microsoft.com/office/drawing/2014/main" id="{CFDB11D2-F750-5879-2C46-B6B3785526D6}"/>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33700" y="0"/>
            <a:ext cx="2143125" cy="2143125"/>
          </a:xfrm>
          <a:prstGeom prst="rect">
            <a:avLst/>
          </a:prstGeom>
        </p:spPr>
      </p:pic>
    </p:spTree>
    <p:extLst>
      <p:ext uri="{BB962C8B-B14F-4D97-AF65-F5344CB8AC3E}">
        <p14:creationId xmlns:p14="http://schemas.microsoft.com/office/powerpoint/2010/main" val="70580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F21007-C321-EE43-EA70-BD014EA48CC7}"/>
              </a:ext>
            </a:extLst>
          </p:cNvPr>
          <p:cNvPicPr>
            <a:picLocks noChangeAspect="1"/>
          </p:cNvPicPr>
          <p:nvPr/>
        </p:nvPicPr>
        <p:blipFill>
          <a:blip r:embed="rId2">
            <a:extLst>
              <a:ext uri="{28A0092B-C50C-407E-A947-70E740481C1C}">
                <a14:useLocalDpi xmlns:a14="http://schemas.microsoft.com/office/drawing/2010/main" val="0"/>
              </a:ext>
            </a:extLst>
          </a:blip>
          <a:srcRect l="1814" t="8532" r="-1814" b="10730"/>
          <a:stretch/>
        </p:blipFill>
        <p:spPr>
          <a:xfrm>
            <a:off x="3087048" y="2475441"/>
            <a:ext cx="3281865" cy="3830767"/>
          </a:xfrm>
          <a:prstGeom prst="rect">
            <a:avLst/>
          </a:prstGeom>
        </p:spPr>
      </p:pic>
      <p:pic>
        <p:nvPicPr>
          <p:cNvPr id="8" name="Picture 7">
            <a:extLst>
              <a:ext uri="{FF2B5EF4-FFF2-40B4-BE49-F238E27FC236}">
                <a16:creationId xmlns:a16="http://schemas.microsoft.com/office/drawing/2014/main" id="{B4E1F5BF-F2FF-0455-83E6-0441ADF62538}"/>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5948" b="10507"/>
          <a:stretch/>
        </p:blipFill>
        <p:spPr>
          <a:xfrm>
            <a:off x="4981899" y="4516953"/>
            <a:ext cx="1549031" cy="1473948"/>
          </a:xfrm>
          <a:prstGeom prst="rect">
            <a:avLst/>
          </a:prstGeom>
        </p:spPr>
      </p:pic>
      <p:pic>
        <p:nvPicPr>
          <p:cNvPr id="10" name="Picture 9">
            <a:extLst>
              <a:ext uri="{FF2B5EF4-FFF2-40B4-BE49-F238E27FC236}">
                <a16:creationId xmlns:a16="http://schemas.microsoft.com/office/drawing/2014/main" id="{FB146072-2C12-91E7-D8C1-BFE1B5B3F731}"/>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79158" y="1503476"/>
            <a:ext cx="4487425" cy="4487425"/>
          </a:xfrm>
          <a:prstGeom prst="rect">
            <a:avLst/>
          </a:prstGeom>
        </p:spPr>
      </p:pic>
      <p:pic>
        <p:nvPicPr>
          <p:cNvPr id="11" name="Picture 10">
            <a:extLst>
              <a:ext uri="{FF2B5EF4-FFF2-40B4-BE49-F238E27FC236}">
                <a16:creationId xmlns:a16="http://schemas.microsoft.com/office/drawing/2014/main" id="{9095E767-14D9-8784-8A3C-89A4E999FC75}"/>
              </a:ext>
            </a:extLst>
          </p:cNvPr>
          <p:cNvPicPr>
            <a:picLocks noChangeAspect="1"/>
          </p:cNvPicPr>
          <p:nvPr/>
        </p:nvPicPr>
        <p:blipFill>
          <a:blip r:embed="rId4">
            <a:alphaModFix amt="5000"/>
            <a:extLst>
              <a:ext uri="{28A0092B-C50C-407E-A947-70E740481C1C}">
                <a14:useLocalDpi xmlns:a14="http://schemas.microsoft.com/office/drawing/2010/main" val="0"/>
              </a:ext>
            </a:extLst>
          </a:blip>
          <a:stretch>
            <a:fillRect/>
          </a:stretch>
        </p:blipFill>
        <p:spPr>
          <a:xfrm>
            <a:off x="7291406" y="1810900"/>
            <a:ext cx="4487425" cy="4487425"/>
          </a:xfrm>
          <a:prstGeom prst="rect">
            <a:avLst/>
          </a:prstGeom>
        </p:spPr>
      </p:pic>
      <p:sp>
        <p:nvSpPr>
          <p:cNvPr id="4" name="Speech Bubble: Oval 3">
            <a:extLst>
              <a:ext uri="{FF2B5EF4-FFF2-40B4-BE49-F238E27FC236}">
                <a16:creationId xmlns:a16="http://schemas.microsoft.com/office/drawing/2014/main" id="{45C0262E-5009-6A81-1062-2B6E9DE541E8}"/>
              </a:ext>
            </a:extLst>
          </p:cNvPr>
          <p:cNvSpPr/>
          <p:nvPr/>
        </p:nvSpPr>
        <p:spPr>
          <a:xfrm>
            <a:off x="4234312" y="142145"/>
            <a:ext cx="4011054" cy="2648352"/>
          </a:xfrm>
          <a:prstGeom prst="wedgeEllipse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6000" dirty="0"/>
              <a:t>THANK </a:t>
            </a:r>
          </a:p>
          <a:p>
            <a:pPr algn="ctr"/>
            <a:r>
              <a:rPr lang="en-US" sz="6000" dirty="0"/>
              <a:t>YOU</a:t>
            </a:r>
          </a:p>
        </p:txBody>
      </p:sp>
    </p:spTree>
    <p:extLst>
      <p:ext uri="{BB962C8B-B14F-4D97-AF65-F5344CB8AC3E}">
        <p14:creationId xmlns:p14="http://schemas.microsoft.com/office/powerpoint/2010/main" val="352410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2290622-B0C9-B7A1-FDD8-0103D49D0FE1}"/>
              </a:ext>
            </a:extLst>
          </p:cNvPr>
          <p:cNvSpPr/>
          <p:nvPr/>
        </p:nvSpPr>
        <p:spPr>
          <a:xfrm>
            <a:off x="3715118" y="397877"/>
            <a:ext cx="4822723" cy="118205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062467-ADB7-1CD8-31C8-C8A2C31C4444}"/>
              </a:ext>
            </a:extLst>
          </p:cNvPr>
          <p:cNvSpPr>
            <a:spLocks noGrp="1"/>
          </p:cNvSpPr>
          <p:nvPr>
            <p:ph idx="1"/>
          </p:nvPr>
        </p:nvSpPr>
        <p:spPr/>
        <p:txBody>
          <a:bodyPr>
            <a:normAutofit/>
          </a:bodyPr>
          <a:lstStyle/>
          <a:p>
            <a:r>
              <a:rPr lang="en-US" sz="2800" dirty="0"/>
              <a:t>The project focuses on analyzing sales, discounts, and customer engagement metrics in the Myntra Fashion segment. Key insights include identifying top-performing brands by sales, categorizing sales performance by category using conditional formatting, and highlighting products with the highest reviews. Additional analyses reveal category-wise product counts, average reviews, and products offering discounts above the average for their category. This data-driven approach helps understand consumer trends and optimize inventory, pricing, and promotional strategies.</a:t>
            </a:r>
          </a:p>
        </p:txBody>
      </p:sp>
      <p:sp>
        <p:nvSpPr>
          <p:cNvPr id="5" name="TextBox 4">
            <a:extLst>
              <a:ext uri="{FF2B5EF4-FFF2-40B4-BE49-F238E27FC236}">
                <a16:creationId xmlns:a16="http://schemas.microsoft.com/office/drawing/2014/main" id="{D23B9744-C062-13CC-A074-16326022332A}"/>
              </a:ext>
            </a:extLst>
          </p:cNvPr>
          <p:cNvSpPr txBox="1"/>
          <p:nvPr/>
        </p:nvSpPr>
        <p:spPr>
          <a:xfrm>
            <a:off x="4277032" y="678426"/>
            <a:ext cx="3539613" cy="830997"/>
          </a:xfrm>
          <a:prstGeom prst="rect">
            <a:avLst/>
          </a:prstGeom>
          <a:noFill/>
        </p:spPr>
        <p:txBody>
          <a:bodyPr wrap="square" rtlCol="0">
            <a:spAutoFit/>
          </a:bodyPr>
          <a:lstStyle/>
          <a:p>
            <a:pPr algn="ctr"/>
            <a:r>
              <a:rPr lang="en-US" sz="4800" dirty="0">
                <a:solidFill>
                  <a:schemeClr val="bg1"/>
                </a:solidFill>
              </a:rPr>
              <a:t>SUMMARY</a:t>
            </a:r>
          </a:p>
        </p:txBody>
      </p:sp>
      <p:pic>
        <p:nvPicPr>
          <p:cNvPr id="6" name="Picture 5">
            <a:extLst>
              <a:ext uri="{FF2B5EF4-FFF2-40B4-BE49-F238E27FC236}">
                <a16:creationId xmlns:a16="http://schemas.microsoft.com/office/drawing/2014/main" id="{21CD0C9F-F121-59D3-DD6B-504E82FB762A}"/>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9714424" y="41503"/>
            <a:ext cx="1671331" cy="1671331"/>
          </a:xfrm>
          <a:prstGeom prst="rect">
            <a:avLst/>
          </a:prstGeom>
        </p:spPr>
      </p:pic>
      <p:pic>
        <p:nvPicPr>
          <p:cNvPr id="7" name="Picture 6">
            <a:extLst>
              <a:ext uri="{FF2B5EF4-FFF2-40B4-BE49-F238E27FC236}">
                <a16:creationId xmlns:a16="http://schemas.microsoft.com/office/drawing/2014/main" id="{1703E3F9-EF6D-7C60-D2D3-CE560DD1C539}"/>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927165" y="41503"/>
            <a:ext cx="1671331" cy="1671331"/>
          </a:xfrm>
          <a:prstGeom prst="rect">
            <a:avLst/>
          </a:prstGeom>
        </p:spPr>
      </p:pic>
    </p:spTree>
    <p:extLst>
      <p:ext uri="{BB962C8B-B14F-4D97-AF65-F5344CB8AC3E}">
        <p14:creationId xmlns:p14="http://schemas.microsoft.com/office/powerpoint/2010/main" val="281882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7DA9-A415-BA0E-F62A-7C89A0DECCED}"/>
              </a:ext>
            </a:extLst>
          </p:cNvPr>
          <p:cNvSpPr>
            <a:spLocks noGrp="1"/>
          </p:cNvSpPr>
          <p:nvPr>
            <p:ph type="title"/>
          </p:nvPr>
        </p:nvSpPr>
        <p:spPr/>
        <p:txBody>
          <a:bodyPr/>
          <a:lstStyle/>
          <a:p>
            <a:pPr algn="ctr"/>
            <a:r>
              <a:rPr lang="en-US" dirty="0">
                <a:latin typeface="Comic Sans MS" panose="030F0702030302020204" pitchFamily="66" charset="0"/>
              </a:rPr>
              <a:t>TOOLS USED</a:t>
            </a:r>
          </a:p>
        </p:txBody>
      </p:sp>
      <p:sp>
        <p:nvSpPr>
          <p:cNvPr id="6" name="Rectangle: Rounded Corners 5">
            <a:extLst>
              <a:ext uri="{FF2B5EF4-FFF2-40B4-BE49-F238E27FC236}">
                <a16:creationId xmlns:a16="http://schemas.microsoft.com/office/drawing/2014/main" id="{4A400B06-534B-DF0C-0714-7E03D9AA6EE6}"/>
              </a:ext>
            </a:extLst>
          </p:cNvPr>
          <p:cNvSpPr/>
          <p:nvPr/>
        </p:nvSpPr>
        <p:spPr>
          <a:xfrm>
            <a:off x="943896" y="1873045"/>
            <a:ext cx="1386349" cy="4866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Comic Sans MS" panose="030F0702030302020204" pitchFamily="66" charset="0"/>
              </a:rPr>
              <a:t>SQL</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lang="en-US" dirty="0"/>
          </a:p>
        </p:txBody>
      </p:sp>
      <p:sp>
        <p:nvSpPr>
          <p:cNvPr id="7" name="TextBox 6">
            <a:extLst>
              <a:ext uri="{FF2B5EF4-FFF2-40B4-BE49-F238E27FC236}">
                <a16:creationId xmlns:a16="http://schemas.microsoft.com/office/drawing/2014/main" id="{A9A3A436-4CB9-15AC-7AF8-79E427BDF6AB}"/>
              </a:ext>
            </a:extLst>
          </p:cNvPr>
          <p:cNvSpPr txBox="1"/>
          <p:nvPr/>
        </p:nvSpPr>
        <p:spPr>
          <a:xfrm>
            <a:off x="943896" y="2495427"/>
            <a:ext cx="10058400" cy="646331"/>
          </a:xfrm>
          <a:prstGeom prst="rect">
            <a:avLst/>
          </a:prstGeom>
          <a:noFill/>
        </p:spPr>
        <p:txBody>
          <a:bodyPr wrap="square" rtlCol="0">
            <a:spAutoFit/>
          </a:bodyPr>
          <a:lstStyle/>
          <a:p>
            <a:r>
              <a:rPr kumimoji="0" lang="en-US" altLang="en-US" sz="1800" i="0" u="none" strike="noStrike" cap="none" normalizeH="0" baseline="0" dirty="0">
                <a:ln>
                  <a:noFill/>
                </a:ln>
                <a:solidFill>
                  <a:schemeClr val="tx1"/>
                </a:solidFill>
                <a:effectLst/>
                <a:latin typeface="Arial" panose="020B0604020202020204" pitchFamily="34" charset="0"/>
              </a:rPr>
              <a:t>SQL</a:t>
            </a:r>
            <a:r>
              <a:rPr kumimoji="0" lang="en-US" altLang="en-US" sz="1800" b="0" i="0" u="none" strike="noStrike" cap="none" normalizeH="0" baseline="0" dirty="0">
                <a:ln>
                  <a:noFill/>
                </a:ln>
                <a:solidFill>
                  <a:schemeClr val="tx1"/>
                </a:solidFill>
                <a:effectLst/>
                <a:latin typeface="Arial" panose="020B0604020202020204" pitchFamily="34" charset="0"/>
              </a:rPr>
              <a:t> for data extraction, transformation, and aggregation, enabling efficient querying and analysis of large datasets</a:t>
            </a:r>
            <a:endParaRPr lang="en-US" dirty="0"/>
          </a:p>
        </p:txBody>
      </p:sp>
      <p:sp>
        <p:nvSpPr>
          <p:cNvPr id="8" name="Rectangle: Rounded Corners 7">
            <a:extLst>
              <a:ext uri="{FF2B5EF4-FFF2-40B4-BE49-F238E27FC236}">
                <a16:creationId xmlns:a16="http://schemas.microsoft.com/office/drawing/2014/main" id="{E29128EA-BF33-1AB2-0672-61063E845A73}"/>
              </a:ext>
            </a:extLst>
          </p:cNvPr>
          <p:cNvSpPr/>
          <p:nvPr/>
        </p:nvSpPr>
        <p:spPr>
          <a:xfrm>
            <a:off x="943895" y="3274142"/>
            <a:ext cx="2064775" cy="44210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0" lang="en-US" altLang="en-US" sz="2800" b="1" i="0" u="none" strike="noStrike" cap="none" normalizeH="0" baseline="0" dirty="0">
                <a:ln>
                  <a:noFill/>
                </a:ln>
                <a:solidFill>
                  <a:schemeClr val="tx1"/>
                </a:solidFill>
                <a:effectLst/>
                <a:latin typeface="Arial" panose="020B0604020202020204" pitchFamily="34" charset="0"/>
              </a:rPr>
              <a:t>Power BI</a:t>
            </a:r>
            <a:endParaRPr lang="en-US" sz="2800" dirty="0"/>
          </a:p>
        </p:txBody>
      </p:sp>
      <p:sp>
        <p:nvSpPr>
          <p:cNvPr id="9" name="Content Placeholder 8">
            <a:extLst>
              <a:ext uri="{FF2B5EF4-FFF2-40B4-BE49-F238E27FC236}">
                <a16:creationId xmlns:a16="http://schemas.microsoft.com/office/drawing/2014/main" id="{B2734537-793E-7DB7-F3BF-18D01B35FA30}"/>
              </a:ext>
            </a:extLst>
          </p:cNvPr>
          <p:cNvSpPr>
            <a:spLocks noGrp="1"/>
          </p:cNvSpPr>
          <p:nvPr>
            <p:ph idx="1"/>
          </p:nvPr>
        </p:nvSpPr>
        <p:spPr>
          <a:xfrm>
            <a:off x="1066800" y="1916940"/>
            <a:ext cx="10058400" cy="4023360"/>
          </a:xfrm>
        </p:spPr>
        <p:txBody>
          <a:bodyPr/>
          <a:lstStyle/>
          <a:p>
            <a:endParaRPr lang="en-US" dirty="0"/>
          </a:p>
          <a:p>
            <a:endParaRPr lang="en-US" dirty="0"/>
          </a:p>
          <a:p>
            <a:endParaRPr lang="en-US" dirty="0"/>
          </a:p>
          <a:p>
            <a:endParaRPr lang="en-US" dirty="0"/>
          </a:p>
          <a:p>
            <a:pPr marL="0" indent="0">
              <a:buNone/>
            </a:pPr>
            <a:r>
              <a:rPr kumimoji="0" lang="en-US" altLang="en-US" sz="2000" i="0" u="none" strike="noStrike" cap="none" normalizeH="0" baseline="0" dirty="0">
                <a:ln>
                  <a:noFill/>
                </a:ln>
                <a:solidFill>
                  <a:schemeClr val="tx1"/>
                </a:solidFill>
                <a:effectLst/>
                <a:latin typeface="Arial" panose="020B0604020202020204" pitchFamily="34" charset="0"/>
              </a:rPr>
              <a:t>Power BI </a:t>
            </a:r>
            <a:r>
              <a:rPr kumimoji="0" lang="en-US" altLang="en-US" sz="2000" b="0" i="0" u="none" strike="noStrike" cap="none" normalizeH="0" baseline="0" dirty="0">
                <a:ln>
                  <a:noFill/>
                </a:ln>
                <a:solidFill>
                  <a:schemeClr val="tx1"/>
                </a:solidFill>
                <a:effectLst/>
                <a:latin typeface="Arial" panose="020B0604020202020204" pitchFamily="34" charset="0"/>
              </a:rPr>
              <a:t>was employed to visualize the insights through interactive dashboards and charts, facilitating a deeper understanding of trends and patterns.</a:t>
            </a:r>
            <a:endParaRPr lang="en-US" dirty="0"/>
          </a:p>
        </p:txBody>
      </p:sp>
      <p:sp>
        <p:nvSpPr>
          <p:cNvPr id="10" name="TextBox 9">
            <a:extLst>
              <a:ext uri="{FF2B5EF4-FFF2-40B4-BE49-F238E27FC236}">
                <a16:creationId xmlns:a16="http://schemas.microsoft.com/office/drawing/2014/main" id="{91F28AF4-1585-6828-FFA6-6DD09195F67E}"/>
              </a:ext>
            </a:extLst>
          </p:cNvPr>
          <p:cNvSpPr txBox="1"/>
          <p:nvPr/>
        </p:nvSpPr>
        <p:spPr>
          <a:xfrm>
            <a:off x="1066800" y="5293969"/>
            <a:ext cx="1090889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combination of these tools allowed for robust data analysis and intuitive representation, empowering stakeholders to make informed decisions based on actionable insights.</a:t>
            </a:r>
          </a:p>
        </p:txBody>
      </p:sp>
      <p:sp>
        <p:nvSpPr>
          <p:cNvPr id="11" name="Rectangle: Rounded Corners 10">
            <a:extLst>
              <a:ext uri="{FF2B5EF4-FFF2-40B4-BE49-F238E27FC236}">
                <a16:creationId xmlns:a16="http://schemas.microsoft.com/office/drawing/2014/main" id="{5BC0774A-2C90-F084-A344-39322BCBBCC3}"/>
              </a:ext>
            </a:extLst>
          </p:cNvPr>
          <p:cNvSpPr/>
          <p:nvPr/>
        </p:nvSpPr>
        <p:spPr>
          <a:xfrm>
            <a:off x="943895" y="4675239"/>
            <a:ext cx="2064775" cy="44210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a:t>ADVANTAGE</a:t>
            </a:r>
          </a:p>
        </p:txBody>
      </p:sp>
    </p:spTree>
    <p:extLst>
      <p:ext uri="{BB962C8B-B14F-4D97-AF65-F5344CB8AC3E}">
        <p14:creationId xmlns:p14="http://schemas.microsoft.com/office/powerpoint/2010/main" val="409831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15FC-3602-5DD7-90D9-AE964EFDF3CC}"/>
              </a:ext>
            </a:extLst>
          </p:cNvPr>
          <p:cNvSpPr>
            <a:spLocks noGrp="1"/>
          </p:cNvSpPr>
          <p:nvPr>
            <p:ph type="title"/>
          </p:nvPr>
        </p:nvSpPr>
        <p:spPr/>
        <p:txBody>
          <a:bodyPr/>
          <a:lstStyle/>
          <a:p>
            <a:pPr algn="ctr"/>
            <a:r>
              <a:rPr lang="en-US" dirty="0"/>
              <a:t>Top 10 Products by Sales</a:t>
            </a:r>
          </a:p>
        </p:txBody>
      </p:sp>
      <p:pic>
        <p:nvPicPr>
          <p:cNvPr id="5" name="Picture 4">
            <a:extLst>
              <a:ext uri="{FF2B5EF4-FFF2-40B4-BE49-F238E27FC236}">
                <a16:creationId xmlns:a16="http://schemas.microsoft.com/office/drawing/2014/main" id="{87F4AAEE-34F3-5FF7-44FA-258FC1578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82" y="1894266"/>
            <a:ext cx="9478208" cy="1127224"/>
          </a:xfrm>
          <a:prstGeom prst="rect">
            <a:avLst/>
          </a:prstGeom>
        </p:spPr>
      </p:pic>
      <p:pic>
        <p:nvPicPr>
          <p:cNvPr id="7" name="Picture 6">
            <a:extLst>
              <a:ext uri="{FF2B5EF4-FFF2-40B4-BE49-F238E27FC236}">
                <a16:creationId xmlns:a16="http://schemas.microsoft.com/office/drawing/2014/main" id="{0F762982-72F9-E7CE-56E9-33BCF30B1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028" y="3178397"/>
            <a:ext cx="8704317" cy="3094554"/>
          </a:xfrm>
          <a:prstGeom prst="rect">
            <a:avLst/>
          </a:prstGeom>
        </p:spPr>
      </p:pic>
    </p:spTree>
    <p:extLst>
      <p:ext uri="{BB962C8B-B14F-4D97-AF65-F5344CB8AC3E}">
        <p14:creationId xmlns:p14="http://schemas.microsoft.com/office/powerpoint/2010/main" val="309541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4E4D-B88B-AF48-5D4A-6692948BDE25}"/>
              </a:ext>
            </a:extLst>
          </p:cNvPr>
          <p:cNvSpPr>
            <a:spLocks noGrp="1"/>
          </p:cNvSpPr>
          <p:nvPr>
            <p:ph type="title"/>
          </p:nvPr>
        </p:nvSpPr>
        <p:spPr/>
        <p:txBody>
          <a:bodyPr/>
          <a:lstStyle/>
          <a:p>
            <a:pPr algn="ctr"/>
            <a:r>
              <a:rPr lang="en-US" dirty="0"/>
              <a:t>Total Sales by Category with Conditional Formatting (Using CASE)</a:t>
            </a:r>
          </a:p>
        </p:txBody>
      </p:sp>
      <p:pic>
        <p:nvPicPr>
          <p:cNvPr id="5" name="Picture 4">
            <a:extLst>
              <a:ext uri="{FF2B5EF4-FFF2-40B4-BE49-F238E27FC236}">
                <a16:creationId xmlns:a16="http://schemas.microsoft.com/office/drawing/2014/main" id="{F0FE2956-FFB7-84F8-27E4-5BE25F4EF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906" y="1904503"/>
            <a:ext cx="6277851" cy="1362265"/>
          </a:xfrm>
          <a:prstGeom prst="rect">
            <a:avLst/>
          </a:prstGeom>
        </p:spPr>
      </p:pic>
      <p:pic>
        <p:nvPicPr>
          <p:cNvPr id="7" name="Picture 6">
            <a:extLst>
              <a:ext uri="{FF2B5EF4-FFF2-40B4-BE49-F238E27FC236}">
                <a16:creationId xmlns:a16="http://schemas.microsoft.com/office/drawing/2014/main" id="{3153BC3E-4715-7FCB-A7ED-18BF0ACB8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332" y="3465596"/>
            <a:ext cx="6975694" cy="2723980"/>
          </a:xfrm>
          <a:prstGeom prst="rect">
            <a:avLst/>
          </a:prstGeom>
        </p:spPr>
      </p:pic>
    </p:spTree>
    <p:extLst>
      <p:ext uri="{BB962C8B-B14F-4D97-AF65-F5344CB8AC3E}">
        <p14:creationId xmlns:p14="http://schemas.microsoft.com/office/powerpoint/2010/main" val="354569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21BF-BDD0-1B39-28EE-E41B76423C8C}"/>
              </a:ext>
            </a:extLst>
          </p:cNvPr>
          <p:cNvSpPr>
            <a:spLocks noGrp="1"/>
          </p:cNvSpPr>
          <p:nvPr>
            <p:ph type="title"/>
          </p:nvPr>
        </p:nvSpPr>
        <p:spPr/>
        <p:txBody>
          <a:bodyPr/>
          <a:lstStyle/>
          <a:p>
            <a:r>
              <a:rPr lang="en-US" dirty="0"/>
              <a:t>Products with the most reviews (Top 5)</a:t>
            </a:r>
          </a:p>
        </p:txBody>
      </p:sp>
      <p:pic>
        <p:nvPicPr>
          <p:cNvPr id="7" name="Picture 6">
            <a:extLst>
              <a:ext uri="{FF2B5EF4-FFF2-40B4-BE49-F238E27FC236}">
                <a16:creationId xmlns:a16="http://schemas.microsoft.com/office/drawing/2014/main" id="{98AA5A61-B803-E4DB-B54F-F34C889EA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544" y="1909108"/>
            <a:ext cx="9380896" cy="1217550"/>
          </a:xfrm>
          <a:prstGeom prst="rect">
            <a:avLst/>
          </a:prstGeom>
        </p:spPr>
      </p:pic>
      <p:pic>
        <p:nvPicPr>
          <p:cNvPr id="9" name="Picture 8">
            <a:extLst>
              <a:ext uri="{FF2B5EF4-FFF2-40B4-BE49-F238E27FC236}">
                <a16:creationId xmlns:a16="http://schemas.microsoft.com/office/drawing/2014/main" id="{6811B76E-0BE2-2352-DC73-6A8C0872C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545" y="3298406"/>
            <a:ext cx="9380896" cy="2816809"/>
          </a:xfrm>
          <a:prstGeom prst="rect">
            <a:avLst/>
          </a:prstGeom>
        </p:spPr>
      </p:pic>
    </p:spTree>
    <p:extLst>
      <p:ext uri="{BB962C8B-B14F-4D97-AF65-F5344CB8AC3E}">
        <p14:creationId xmlns:p14="http://schemas.microsoft.com/office/powerpoint/2010/main" val="236079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E680-6979-1933-990A-C101D5882C75}"/>
              </a:ext>
            </a:extLst>
          </p:cNvPr>
          <p:cNvSpPr>
            <a:spLocks noGrp="1"/>
          </p:cNvSpPr>
          <p:nvPr>
            <p:ph type="title"/>
          </p:nvPr>
        </p:nvSpPr>
        <p:spPr/>
        <p:txBody>
          <a:bodyPr/>
          <a:lstStyle/>
          <a:p>
            <a:pPr algn="ctr"/>
            <a:r>
              <a:rPr lang="en-US" dirty="0"/>
              <a:t>Discount offers by Category</a:t>
            </a:r>
          </a:p>
        </p:txBody>
      </p:sp>
      <p:pic>
        <p:nvPicPr>
          <p:cNvPr id="5" name="Picture 4">
            <a:extLst>
              <a:ext uri="{FF2B5EF4-FFF2-40B4-BE49-F238E27FC236}">
                <a16:creationId xmlns:a16="http://schemas.microsoft.com/office/drawing/2014/main" id="{FA1A0C58-D4A7-A8C1-44A6-F34E6D871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04" y="1886879"/>
            <a:ext cx="10058400" cy="971358"/>
          </a:xfrm>
          <a:prstGeom prst="rect">
            <a:avLst/>
          </a:prstGeom>
        </p:spPr>
      </p:pic>
      <p:pic>
        <p:nvPicPr>
          <p:cNvPr id="7" name="Picture 6">
            <a:extLst>
              <a:ext uri="{FF2B5EF4-FFF2-40B4-BE49-F238E27FC236}">
                <a16:creationId xmlns:a16="http://schemas.microsoft.com/office/drawing/2014/main" id="{49B129FA-6EF2-1332-3E50-21806F4A6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42" y="3007756"/>
            <a:ext cx="7938074" cy="3157070"/>
          </a:xfrm>
          <a:prstGeom prst="rect">
            <a:avLst/>
          </a:prstGeom>
        </p:spPr>
      </p:pic>
    </p:spTree>
    <p:extLst>
      <p:ext uri="{BB962C8B-B14F-4D97-AF65-F5344CB8AC3E}">
        <p14:creationId xmlns:p14="http://schemas.microsoft.com/office/powerpoint/2010/main" val="255324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D371-F9AC-56F8-BCF9-22C1CB725722}"/>
              </a:ext>
            </a:extLst>
          </p:cNvPr>
          <p:cNvSpPr>
            <a:spLocks noGrp="1"/>
          </p:cNvSpPr>
          <p:nvPr>
            <p:ph type="title"/>
          </p:nvPr>
        </p:nvSpPr>
        <p:spPr/>
        <p:txBody>
          <a:bodyPr/>
          <a:lstStyle/>
          <a:p>
            <a:pPr algn="ctr"/>
            <a:r>
              <a:rPr lang="en-US" dirty="0"/>
              <a:t>Category-wise Product Count and Average Reviews</a:t>
            </a:r>
          </a:p>
        </p:txBody>
      </p:sp>
      <p:pic>
        <p:nvPicPr>
          <p:cNvPr id="5" name="Picture 4">
            <a:extLst>
              <a:ext uri="{FF2B5EF4-FFF2-40B4-BE49-F238E27FC236}">
                <a16:creationId xmlns:a16="http://schemas.microsoft.com/office/drawing/2014/main" id="{4D47F5BB-B609-B090-E087-2C478A6D9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504" y="3429000"/>
            <a:ext cx="6801013" cy="2661872"/>
          </a:xfrm>
          <a:prstGeom prst="rect">
            <a:avLst/>
          </a:prstGeom>
        </p:spPr>
      </p:pic>
      <p:pic>
        <p:nvPicPr>
          <p:cNvPr id="7" name="Picture 6">
            <a:extLst>
              <a:ext uri="{FF2B5EF4-FFF2-40B4-BE49-F238E27FC236}">
                <a16:creationId xmlns:a16="http://schemas.microsoft.com/office/drawing/2014/main" id="{CE96C7C8-0BEA-2377-E9CB-71FEFEFEB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494" y="1929148"/>
            <a:ext cx="9121183" cy="1079523"/>
          </a:xfrm>
          <a:prstGeom prst="rect">
            <a:avLst/>
          </a:prstGeom>
        </p:spPr>
      </p:pic>
    </p:spTree>
    <p:extLst>
      <p:ext uri="{BB962C8B-B14F-4D97-AF65-F5344CB8AC3E}">
        <p14:creationId xmlns:p14="http://schemas.microsoft.com/office/powerpoint/2010/main" val="360966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D53F-4440-CAE5-7904-4242E616044E}"/>
              </a:ext>
            </a:extLst>
          </p:cNvPr>
          <p:cNvSpPr>
            <a:spLocks noGrp="1"/>
          </p:cNvSpPr>
          <p:nvPr>
            <p:ph type="title"/>
          </p:nvPr>
        </p:nvSpPr>
        <p:spPr>
          <a:xfrm>
            <a:off x="889818" y="90423"/>
            <a:ext cx="10058400" cy="1450757"/>
          </a:xfrm>
        </p:spPr>
        <p:txBody>
          <a:bodyPr/>
          <a:lstStyle/>
          <a:p>
            <a:pPr algn="ctr"/>
            <a:r>
              <a:rPr lang="en-US" dirty="0"/>
              <a:t>Products with Discount Price Above Average for Each Category</a:t>
            </a:r>
          </a:p>
        </p:txBody>
      </p:sp>
      <p:pic>
        <p:nvPicPr>
          <p:cNvPr id="5" name="Picture 4">
            <a:extLst>
              <a:ext uri="{FF2B5EF4-FFF2-40B4-BE49-F238E27FC236}">
                <a16:creationId xmlns:a16="http://schemas.microsoft.com/office/drawing/2014/main" id="{BD1DB5E4-819F-F9BD-3983-BD8D8448A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35404"/>
            <a:ext cx="5117693" cy="1907313"/>
          </a:xfrm>
          <a:prstGeom prst="rect">
            <a:avLst/>
          </a:prstGeom>
        </p:spPr>
      </p:pic>
      <p:pic>
        <p:nvPicPr>
          <p:cNvPr id="13" name="Picture 12">
            <a:extLst>
              <a:ext uri="{FF2B5EF4-FFF2-40B4-BE49-F238E27FC236}">
                <a16:creationId xmlns:a16="http://schemas.microsoft.com/office/drawing/2014/main" id="{95D06AD4-B6C7-E044-E4AB-DCDFEE394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779" y="2479908"/>
            <a:ext cx="5117693" cy="1960850"/>
          </a:xfrm>
          <a:prstGeom prst="rect">
            <a:avLst/>
          </a:prstGeom>
        </p:spPr>
      </p:pic>
      <p:pic>
        <p:nvPicPr>
          <p:cNvPr id="17" name="Picture 16">
            <a:extLst>
              <a:ext uri="{FF2B5EF4-FFF2-40B4-BE49-F238E27FC236}">
                <a16:creationId xmlns:a16="http://schemas.microsoft.com/office/drawing/2014/main" id="{679C190F-1F5B-684F-F43D-77E0A0C47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779" y="4509693"/>
            <a:ext cx="5242924" cy="1797288"/>
          </a:xfrm>
          <a:prstGeom prst="rect">
            <a:avLst/>
          </a:prstGeom>
        </p:spPr>
      </p:pic>
      <p:pic>
        <p:nvPicPr>
          <p:cNvPr id="19" name="Picture 18">
            <a:extLst>
              <a:ext uri="{FF2B5EF4-FFF2-40B4-BE49-F238E27FC236}">
                <a16:creationId xmlns:a16="http://schemas.microsoft.com/office/drawing/2014/main" id="{F02D671B-C648-0E27-6EA1-C7B941B860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46" y="1470883"/>
            <a:ext cx="10213896" cy="940090"/>
          </a:xfrm>
          <a:prstGeom prst="rect">
            <a:avLst/>
          </a:prstGeom>
        </p:spPr>
      </p:pic>
    </p:spTree>
    <p:extLst>
      <p:ext uri="{BB962C8B-B14F-4D97-AF65-F5344CB8AC3E}">
        <p14:creationId xmlns:p14="http://schemas.microsoft.com/office/powerpoint/2010/main" val="10181667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159</TotalTime>
  <Words>331</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Comic Sans MS</vt:lpstr>
      <vt:lpstr>Retrospect</vt:lpstr>
      <vt:lpstr>MYNTRA FASHION </vt:lpstr>
      <vt:lpstr>PowerPoint Presentation</vt:lpstr>
      <vt:lpstr>TOOLS USED</vt:lpstr>
      <vt:lpstr>Top 10 Products by Sales</vt:lpstr>
      <vt:lpstr>Total Sales by Category with Conditional Formatting (Using CASE)</vt:lpstr>
      <vt:lpstr>Products with the most reviews (Top 5)</vt:lpstr>
      <vt:lpstr>Discount offers by Category</vt:lpstr>
      <vt:lpstr>Category-wise Product Count and Average Reviews</vt:lpstr>
      <vt:lpstr>Products with Discount Price Above Average for Each Category</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Netizens</dc:creator>
  <cp:lastModifiedBy>Netizens</cp:lastModifiedBy>
  <cp:revision>2</cp:revision>
  <dcterms:created xsi:type="dcterms:W3CDTF">2025-02-21T15:45:39Z</dcterms:created>
  <dcterms:modified xsi:type="dcterms:W3CDTF">2025-02-22T09:56:07Z</dcterms:modified>
</cp:coreProperties>
</file>