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Matrix Reduction in Persistent Homology: Theory, Examples, and Applications</a:t>
            </a:r>
          </a:p>
        </p:txBody>
      </p:sp>
      <p:sp>
        <p:nvSpPr>
          <p:cNvPr id="3" name="Subtitle 2"/>
          <p:cNvSpPr>
            <a:spLocks noGrp="1"/>
          </p:cNvSpPr>
          <p:nvPr>
            <p:ph type="subTitle" idx="1"/>
          </p:nvPr>
        </p:nvSpPr>
        <p:spPr/>
        <p:txBody>
          <a:bodyPr/>
          <a:lstStyle/>
          <a:p>
            <a:r>
              <a:t>Sahil Kumar, PhD in Mathematics and AI</a:t>
            </a:r>
          </a:p>
          <a:p>
            <a:r>
              <a:t>Yeshiva University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Applications of Matrix Reduction</a:t>
            </a:r>
          </a:p>
        </p:txBody>
      </p:sp>
      <p:sp>
        <p:nvSpPr>
          <p:cNvPr id="3" name="Content Placeholder 2"/>
          <p:cNvSpPr>
            <a:spLocks noGrp="1"/>
          </p:cNvSpPr>
          <p:nvPr>
            <p:ph idx="1"/>
          </p:nvPr>
        </p:nvSpPr>
        <p:spPr/>
        <p:txBody>
          <a:bodyPr/>
          <a:lstStyle/>
          <a:p>
            <a:r>
              <a:t>Matrix reduction is applied in:</a:t>
            </a:r>
          </a:p>
          <a:p>
            <a:r>
              <a:t>- Point cloud analysis for clustering and void detection.</a:t>
            </a:r>
          </a:p>
          <a:p>
            <a:r>
              <a:t>- Time-series analysis for trend identification.</a:t>
            </a:r>
          </a:p>
          <a:p>
            <a:r>
              <a:t>- Image processing for structural feature extraction.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Matrix reduction bridges algebraic theory and practical applications in TDA. It enables efficient computation of topological invariants, offering insights across diverse domains.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Q&amp;A</a:t>
            </a:r>
          </a:p>
        </p:txBody>
      </p:sp>
      <p:sp>
        <p:nvSpPr>
          <p:cNvPr id="3" name="Content Placeholder 2"/>
          <p:cNvSpPr>
            <a:spLocks noGrp="1"/>
          </p:cNvSpPr>
          <p:nvPr>
            <p:ph idx="1"/>
          </p:nvPr>
        </p:nvSpPr>
        <p:spPr/>
        <p:txBody>
          <a:bodyPr/>
          <a:lstStyle/>
          <a:p>
            <a:r>
              <a:t>Thank you! Questions are welcome.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Abstract</a:t>
            </a:r>
          </a:p>
        </p:txBody>
      </p:sp>
      <p:sp>
        <p:nvSpPr>
          <p:cNvPr id="3" name="Content Placeholder 2"/>
          <p:cNvSpPr>
            <a:spLocks noGrp="1"/>
          </p:cNvSpPr>
          <p:nvPr>
            <p:ph idx="1"/>
          </p:nvPr>
        </p:nvSpPr>
        <p:spPr/>
        <p:txBody>
          <a:bodyPr/>
          <a:lstStyle/>
          <a:p>
            <a:r>
              <a:t>Matrix reduction is a fundamental computational process in persistent homology, a key method in topological data analysis (TDA) for studying the shape of data. It simplifies boundary matrices to reveal topological features such as connected components, loops, and voids. Applications span biology, image processing, and network science.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Persistent Homology</a:t>
            </a:r>
          </a:p>
        </p:txBody>
      </p:sp>
      <p:sp>
        <p:nvSpPr>
          <p:cNvPr id="3" name="Content Placeholder 2"/>
          <p:cNvSpPr>
            <a:spLocks noGrp="1"/>
          </p:cNvSpPr>
          <p:nvPr>
            <p:ph idx="1"/>
          </p:nvPr>
        </p:nvSpPr>
        <p:spPr/>
        <p:txBody>
          <a:bodyPr/>
          <a:lstStyle/>
          <a:p>
            <a:r>
              <a:t>Persistent homology applies simplicial complexes to analyze data topology. It quantifies features such as connected components, loops, and voids.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Matrix Reduction and Its Role</a:t>
            </a:r>
          </a:p>
        </p:txBody>
      </p:sp>
      <p:sp>
        <p:nvSpPr>
          <p:cNvPr id="3" name="Content Placeholder 2"/>
          <p:cNvSpPr>
            <a:spLocks noGrp="1"/>
          </p:cNvSpPr>
          <p:nvPr>
            <p:ph idx="1"/>
          </p:nvPr>
        </p:nvSpPr>
        <p:spPr/>
        <p:txBody>
          <a:bodyPr/>
          <a:lstStyle/>
          <a:p>
            <a:r>
              <a:t>Matrix reduction simplifies boundary matrices, revealing topological features and enabling efficient computation of Betti numbers.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Euler-Poincaré Formula</a:t>
            </a:r>
          </a:p>
        </p:txBody>
      </p:sp>
      <p:sp>
        <p:nvSpPr>
          <p:cNvPr id="3" name="Content Placeholder 2"/>
          <p:cNvSpPr>
            <a:spLocks noGrp="1"/>
          </p:cNvSpPr>
          <p:nvPr>
            <p:ph idx="1"/>
          </p:nvPr>
        </p:nvSpPr>
        <p:spPr/>
        <p:txBody>
          <a:bodyPr/>
          <a:lstStyle/>
          <a:p>
            <a:r>
              <a:t>The Euler characteristic is defined as the alternating sum of Betti numbers:</a:t>
            </a:r>
          </a:p>
          <a:p>
            <a:r>
              <a:t>χ = ∑(-1)^p β_p</a:t>
            </a:r>
          </a:p>
          <a:p>
            <a:r>
              <a:t>It is invariant under homotopy equivalence, summarizing the topology of the space.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Boundary Matrices</a:t>
            </a:r>
          </a:p>
        </p:txBody>
      </p:sp>
      <p:sp>
        <p:nvSpPr>
          <p:cNvPr id="3" name="Content Placeholder 2"/>
          <p:cNvSpPr>
            <a:spLocks noGrp="1"/>
          </p:cNvSpPr>
          <p:nvPr>
            <p:ph idx="1"/>
          </p:nvPr>
        </p:nvSpPr>
        <p:spPr/>
        <p:txBody>
          <a:bodyPr/>
          <a:lstStyle/>
          <a:p>
            <a:r>
              <a:t>Boundary matrices encode relationships between simplices. Rows represent (p-1)-simplices, and columns represent p-simplices.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Reduction Algorithm</a:t>
            </a:r>
          </a:p>
        </p:txBody>
      </p:sp>
      <p:sp>
        <p:nvSpPr>
          <p:cNvPr id="3" name="Content Placeholder 2"/>
          <p:cNvSpPr>
            <a:spLocks noGrp="1"/>
          </p:cNvSpPr>
          <p:nvPr>
            <p:ph idx="1"/>
          </p:nvPr>
        </p:nvSpPr>
        <p:spPr/>
        <p:txBody>
          <a:bodyPr/>
          <a:lstStyle/>
          <a:p>
            <a:r>
              <a:t>Steps of the reduction algorithm:</a:t>
            </a:r>
          </a:p>
          <a:p>
            <a:r>
              <a:t>1. Row and column swaps.</a:t>
            </a:r>
          </a:p>
          <a:p>
            <a:r>
              <a:t>2. Eliminate non-diagonal entries.</a:t>
            </a:r>
          </a:p>
          <a:p>
            <a:r>
              <a:t>3. Recursive simplification.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Worked Example: Tetrahedron</a:t>
            </a:r>
          </a:p>
        </p:txBody>
      </p:sp>
      <p:sp>
        <p:nvSpPr>
          <p:cNvPr id="3" name="Content Placeholder 2"/>
          <p:cNvSpPr>
            <a:spLocks noGrp="1"/>
          </p:cNvSpPr>
          <p:nvPr>
            <p:ph idx="1"/>
          </p:nvPr>
        </p:nvSpPr>
        <p:spPr/>
        <p:txBody>
          <a:bodyPr/>
          <a:lstStyle/>
          <a:p>
            <a:r>
              <a:t>For the tetrahedron:</a:t>
            </a:r>
          </a:p>
          <a:p>
            <a:r>
              <a:t>- β_0 = 1: One connected component.</a:t>
            </a:r>
          </a:p>
          <a:p>
            <a:r>
              <a:t>- β_1 = 0: No independent loops.</a:t>
            </a:r>
          </a:p>
          <a:p>
            <a:r>
              <a:t>- β_2 = 0: No voids.</a:t>
            </a:r>
          </a:p>
          <a:p>
            <a:r>
              <a:t>- β_3 = 0: No higher-dimensional voids.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Python Implementation</a:t>
            </a:r>
          </a:p>
        </p:txBody>
      </p:sp>
      <p:sp>
        <p:nvSpPr>
          <p:cNvPr id="3" name="Content Placeholder 2"/>
          <p:cNvSpPr>
            <a:spLocks noGrp="1"/>
          </p:cNvSpPr>
          <p:nvPr>
            <p:ph idx="1"/>
          </p:nvPr>
        </p:nvSpPr>
        <p:spPr/>
        <p:txBody>
          <a:bodyPr/>
          <a:lstStyle/>
          <a:p>
            <a:r>
              <a:t>The matrix reduction algorithm is implemented in Python. Boundary matrices are reduced, and Betti numbers are computed. The complete implementation is available on GitHub:</a:t>
            </a:r>
          </a:p>
          <a:p>
            <a:r>
              <a:t>https://github.com/sahilkumar15/computational_topology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