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2" r:id="rId7"/>
    <p:sldId id="261" r:id="rId8"/>
    <p:sldId id="262" r:id="rId9"/>
    <p:sldId id="263" r:id="rId10"/>
    <p:sldId id="274" r:id="rId11"/>
    <p:sldId id="275" r:id="rId12"/>
    <p:sldId id="273" r:id="rId13"/>
    <p:sldId id="276" r:id="rId14"/>
    <p:sldId id="277" r:id="rId15"/>
    <p:sldId id="278" r:id="rId16"/>
    <p:sldId id="279" r:id="rId17"/>
    <p:sldId id="280" r:id="rId18"/>
    <p:sldId id="265" r:id="rId19"/>
    <p:sldId id="270"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9B82A4-1B80-4AB3-BE26-D36CF5A2600C}" v="2" dt="2022-11-10T17:06:39.3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96" d="100"/>
          <a:sy n="96" d="100"/>
        </p:scale>
        <p:origin x="168"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l Kumar Dhala" userId="9c4071c8a24b384e" providerId="LiveId" clId="{7E9B82A4-1B80-4AB3-BE26-D36CF5A2600C}"/>
    <pc:docChg chg="undo custSel addSld modSld">
      <pc:chgData name="Sahil Kumar Dhala" userId="9c4071c8a24b384e" providerId="LiveId" clId="{7E9B82A4-1B80-4AB3-BE26-D36CF5A2600C}" dt="2022-12-07T15:03:38.569" v="701" actId="20577"/>
      <pc:docMkLst>
        <pc:docMk/>
      </pc:docMkLst>
      <pc:sldChg chg="modSp mod">
        <pc:chgData name="Sahil Kumar Dhala" userId="9c4071c8a24b384e" providerId="LiveId" clId="{7E9B82A4-1B80-4AB3-BE26-D36CF5A2600C}" dt="2022-11-08T05:23:59.511" v="0" actId="20577"/>
        <pc:sldMkLst>
          <pc:docMk/>
          <pc:sldMk cId="156834927" sldId="256"/>
        </pc:sldMkLst>
        <pc:spChg chg="mod">
          <ac:chgData name="Sahil Kumar Dhala" userId="9c4071c8a24b384e" providerId="LiveId" clId="{7E9B82A4-1B80-4AB3-BE26-D36CF5A2600C}" dt="2022-11-08T05:23:59.511" v="0" actId="20577"/>
          <ac:spMkLst>
            <pc:docMk/>
            <pc:sldMk cId="156834927" sldId="256"/>
            <ac:spMk id="4" creationId="{394BD1D9-6B7E-6E59-2DAE-F343FBDA1CCD}"/>
          </ac:spMkLst>
        </pc:spChg>
      </pc:sldChg>
      <pc:sldChg chg="modSp mod">
        <pc:chgData name="Sahil Kumar Dhala" userId="9c4071c8a24b384e" providerId="LiveId" clId="{7E9B82A4-1B80-4AB3-BE26-D36CF5A2600C}" dt="2022-12-07T07:47:59.677" v="457" actId="20577"/>
        <pc:sldMkLst>
          <pc:docMk/>
          <pc:sldMk cId="846203927" sldId="258"/>
        </pc:sldMkLst>
        <pc:spChg chg="mod">
          <ac:chgData name="Sahil Kumar Dhala" userId="9c4071c8a24b384e" providerId="LiveId" clId="{7E9B82A4-1B80-4AB3-BE26-D36CF5A2600C}" dt="2022-12-07T07:47:59.677" v="457" actId="20577"/>
          <ac:spMkLst>
            <pc:docMk/>
            <pc:sldMk cId="846203927" sldId="258"/>
            <ac:spMk id="3" creationId="{26ADD36B-62B3-B79D-AA35-C95B78ED0A9F}"/>
          </ac:spMkLst>
        </pc:spChg>
      </pc:sldChg>
      <pc:sldChg chg="modSp mod">
        <pc:chgData name="Sahil Kumar Dhala" userId="9c4071c8a24b384e" providerId="LiveId" clId="{7E9B82A4-1B80-4AB3-BE26-D36CF5A2600C}" dt="2022-12-07T14:36:32.414" v="487" actId="20577"/>
        <pc:sldMkLst>
          <pc:docMk/>
          <pc:sldMk cId="3667856523" sldId="259"/>
        </pc:sldMkLst>
        <pc:graphicFrameChg chg="modGraphic">
          <ac:chgData name="Sahil Kumar Dhala" userId="9c4071c8a24b384e" providerId="LiveId" clId="{7E9B82A4-1B80-4AB3-BE26-D36CF5A2600C}" dt="2022-12-07T14:36:32.414" v="487" actId="20577"/>
          <ac:graphicFrameMkLst>
            <pc:docMk/>
            <pc:sldMk cId="3667856523" sldId="259"/>
            <ac:graphicFrameMk id="5" creationId="{E67F8CE4-1FC9-BE3A-3FAB-C312D2AD8A15}"/>
          </ac:graphicFrameMkLst>
        </pc:graphicFrameChg>
      </pc:sldChg>
      <pc:sldChg chg="modSp mod">
        <pc:chgData name="Sahil Kumar Dhala" userId="9c4071c8a24b384e" providerId="LiveId" clId="{7E9B82A4-1B80-4AB3-BE26-D36CF5A2600C}" dt="2022-12-07T07:45:03.326" v="379" actId="20577"/>
        <pc:sldMkLst>
          <pc:docMk/>
          <pc:sldMk cId="519078038" sldId="261"/>
        </pc:sldMkLst>
        <pc:spChg chg="mod">
          <ac:chgData name="Sahil Kumar Dhala" userId="9c4071c8a24b384e" providerId="LiveId" clId="{7E9B82A4-1B80-4AB3-BE26-D36CF5A2600C}" dt="2022-12-07T07:45:03.326" v="379" actId="20577"/>
          <ac:spMkLst>
            <pc:docMk/>
            <pc:sldMk cId="519078038" sldId="261"/>
            <ac:spMk id="3" creationId="{4ABF8FF2-C4D0-03B2-BD10-13F902C82963}"/>
          </ac:spMkLst>
        </pc:spChg>
      </pc:sldChg>
      <pc:sldChg chg="modSp mod">
        <pc:chgData name="Sahil Kumar Dhala" userId="9c4071c8a24b384e" providerId="LiveId" clId="{7E9B82A4-1B80-4AB3-BE26-D36CF5A2600C}" dt="2022-12-07T15:03:38.569" v="701" actId="20577"/>
        <pc:sldMkLst>
          <pc:docMk/>
          <pc:sldMk cId="2543623380" sldId="265"/>
        </pc:sldMkLst>
        <pc:spChg chg="mod">
          <ac:chgData name="Sahil Kumar Dhala" userId="9c4071c8a24b384e" providerId="LiveId" clId="{7E9B82A4-1B80-4AB3-BE26-D36CF5A2600C}" dt="2022-12-07T15:03:38.569" v="701" actId="20577"/>
          <ac:spMkLst>
            <pc:docMk/>
            <pc:sldMk cId="2543623380" sldId="265"/>
            <ac:spMk id="3" creationId="{B429215D-C109-2F4F-B202-890E906D09DB}"/>
          </ac:spMkLst>
        </pc:spChg>
      </pc:sldChg>
      <pc:sldChg chg="addSp delSp modSp mod">
        <pc:chgData name="Sahil Kumar Dhala" userId="9c4071c8a24b384e" providerId="LiveId" clId="{7E9B82A4-1B80-4AB3-BE26-D36CF5A2600C}" dt="2022-12-07T06:43:22.526" v="67" actId="20577"/>
        <pc:sldMkLst>
          <pc:docMk/>
          <pc:sldMk cId="1464710791" sldId="270"/>
        </pc:sldMkLst>
        <pc:spChg chg="mod">
          <ac:chgData name="Sahil Kumar Dhala" userId="9c4071c8a24b384e" providerId="LiveId" clId="{7E9B82A4-1B80-4AB3-BE26-D36CF5A2600C}" dt="2022-12-07T06:43:22.526" v="67" actId="20577"/>
          <ac:spMkLst>
            <pc:docMk/>
            <pc:sldMk cId="1464710791" sldId="270"/>
            <ac:spMk id="3" creationId="{B429215D-C109-2F4F-B202-890E906D09DB}"/>
          </ac:spMkLst>
        </pc:spChg>
        <pc:spChg chg="add del mod">
          <ac:chgData name="Sahil Kumar Dhala" userId="9c4071c8a24b384e" providerId="LiveId" clId="{7E9B82A4-1B80-4AB3-BE26-D36CF5A2600C}" dt="2022-12-07T06:39:24.006" v="59"/>
          <ac:spMkLst>
            <pc:docMk/>
            <pc:sldMk cId="1464710791" sldId="270"/>
            <ac:spMk id="5" creationId="{8218C2EB-EE3C-4056-BBFE-707424ACF161}"/>
          </ac:spMkLst>
        </pc:spChg>
        <pc:spChg chg="mod">
          <ac:chgData name="Sahil Kumar Dhala" userId="9c4071c8a24b384e" providerId="LiveId" clId="{7E9B82A4-1B80-4AB3-BE26-D36CF5A2600C}" dt="2022-11-10T17:06:42.877" v="20" actId="115"/>
          <ac:spMkLst>
            <pc:docMk/>
            <pc:sldMk cId="1464710791" sldId="270"/>
            <ac:spMk id="6" creationId="{F0602044-1134-C888-6903-C13C80C1811A}"/>
          </ac:spMkLst>
        </pc:spChg>
        <pc:graphicFrameChg chg="add del mod">
          <ac:chgData name="Sahil Kumar Dhala" userId="9c4071c8a24b384e" providerId="LiveId" clId="{7E9B82A4-1B80-4AB3-BE26-D36CF5A2600C}" dt="2022-12-07T06:39:24.006" v="59"/>
          <ac:graphicFrameMkLst>
            <pc:docMk/>
            <pc:sldMk cId="1464710791" sldId="270"/>
            <ac:graphicFrameMk id="2" creationId="{BAE186E0-F425-F13A-C091-581413D29B14}"/>
          </ac:graphicFrameMkLst>
        </pc:graphicFrameChg>
        <pc:graphicFrameChg chg="add del mod">
          <ac:chgData name="Sahil Kumar Dhala" userId="9c4071c8a24b384e" providerId="LiveId" clId="{7E9B82A4-1B80-4AB3-BE26-D36CF5A2600C}" dt="2022-12-07T06:40:35.803" v="63"/>
          <ac:graphicFrameMkLst>
            <pc:docMk/>
            <pc:sldMk cId="1464710791" sldId="270"/>
            <ac:graphicFrameMk id="7" creationId="{DB700427-726F-1D6D-D955-B32AE269A384}"/>
          </ac:graphicFrameMkLst>
        </pc:graphicFrameChg>
      </pc:sldChg>
      <pc:sldChg chg="addSp delSp modSp new mod">
        <pc:chgData name="Sahil Kumar Dhala" userId="9c4071c8a24b384e" providerId="LiveId" clId="{7E9B82A4-1B80-4AB3-BE26-D36CF5A2600C}" dt="2022-11-10T16:16:18.351" v="6"/>
        <pc:sldMkLst>
          <pc:docMk/>
          <pc:sldMk cId="187182643" sldId="271"/>
        </pc:sldMkLst>
        <pc:spChg chg="del mod">
          <ac:chgData name="Sahil Kumar Dhala" userId="9c4071c8a24b384e" providerId="LiveId" clId="{7E9B82A4-1B80-4AB3-BE26-D36CF5A2600C}" dt="2022-11-10T16:16:12.766" v="3" actId="478"/>
          <ac:spMkLst>
            <pc:docMk/>
            <pc:sldMk cId="187182643" sldId="271"/>
            <ac:spMk id="2" creationId="{CCEB4563-3F63-494A-95B3-28905DB7CB14}"/>
          </ac:spMkLst>
        </pc:spChg>
        <pc:spChg chg="del mod">
          <ac:chgData name="Sahil Kumar Dhala" userId="9c4071c8a24b384e" providerId="LiveId" clId="{7E9B82A4-1B80-4AB3-BE26-D36CF5A2600C}" dt="2022-11-10T16:16:16.639" v="5" actId="478"/>
          <ac:spMkLst>
            <pc:docMk/>
            <pc:sldMk cId="187182643" sldId="271"/>
            <ac:spMk id="3" creationId="{4D1BF5C5-7F3E-1EB9-A0F3-60B9554B6219}"/>
          </ac:spMkLst>
        </pc:spChg>
        <pc:picChg chg="add mod">
          <ac:chgData name="Sahil Kumar Dhala" userId="9c4071c8a24b384e" providerId="LiveId" clId="{7E9B82A4-1B80-4AB3-BE26-D36CF5A2600C}" dt="2022-11-10T16:16:18.351" v="6"/>
          <ac:picMkLst>
            <pc:docMk/>
            <pc:sldMk cId="187182643" sldId="271"/>
            <ac:picMk id="4" creationId="{6B534FDC-D8DA-3CB9-011B-178D3A8AB1A4}"/>
          </ac:picMkLst>
        </pc:picChg>
      </pc:sldChg>
      <pc:sldChg chg="modSp add mod">
        <pc:chgData name="Sahil Kumar Dhala" userId="9c4071c8a24b384e" providerId="LiveId" clId="{7E9B82A4-1B80-4AB3-BE26-D36CF5A2600C}" dt="2022-12-07T14:52:18.576" v="488" actId="20577"/>
        <pc:sldMkLst>
          <pc:docMk/>
          <pc:sldMk cId="2801721816" sldId="272"/>
        </pc:sldMkLst>
        <pc:graphicFrameChg chg="mod modGraphic">
          <ac:chgData name="Sahil Kumar Dhala" userId="9c4071c8a24b384e" providerId="LiveId" clId="{7E9B82A4-1B80-4AB3-BE26-D36CF5A2600C}" dt="2022-12-07T14:52:18.576" v="488" actId="20577"/>
          <ac:graphicFrameMkLst>
            <pc:docMk/>
            <pc:sldMk cId="2801721816" sldId="272"/>
            <ac:graphicFrameMk id="5" creationId="{E29BB32D-D182-F305-3DB3-150462C8B815}"/>
          </ac:graphicFrameMkLst>
        </pc:graphicFrameChg>
      </pc:sldChg>
      <pc:sldChg chg="addSp delSp modSp add">
        <pc:chgData name="Sahil Kumar Dhala" userId="9c4071c8a24b384e" providerId="LiveId" clId="{7E9B82A4-1B80-4AB3-BE26-D36CF5A2600C}" dt="2022-12-07T08:15:41.771" v="461" actId="478"/>
        <pc:sldMkLst>
          <pc:docMk/>
          <pc:sldMk cId="428199705" sldId="273"/>
        </pc:sldMkLst>
        <pc:picChg chg="add del mod">
          <ac:chgData name="Sahil Kumar Dhala" userId="9c4071c8a24b384e" providerId="LiveId" clId="{7E9B82A4-1B80-4AB3-BE26-D36CF5A2600C}" dt="2022-12-07T08:15:41.771" v="461" actId="478"/>
          <ac:picMkLst>
            <pc:docMk/>
            <pc:sldMk cId="428199705" sldId="273"/>
            <ac:picMk id="1029" creationId="{3EE540BE-0501-1D49-1861-81AF8F71C29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8354-147C-B29F-066B-95C82BDDF0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B462FD-BC72-B095-8B55-129901B8AB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79C57C-AD64-62EB-EECC-44C44FD84E1D}"/>
              </a:ext>
            </a:extLst>
          </p:cNvPr>
          <p:cNvSpPr>
            <a:spLocks noGrp="1"/>
          </p:cNvSpPr>
          <p:nvPr>
            <p:ph type="dt" sz="half" idx="10"/>
          </p:nvPr>
        </p:nvSpPr>
        <p:spPr/>
        <p:txBody>
          <a:bodyPr/>
          <a:lstStyle/>
          <a:p>
            <a:fld id="{91AA37D7-A197-491A-B687-0F768E6BF6B0}" type="datetimeFigureOut">
              <a:rPr lang="en-IN" smtClean="0"/>
              <a:t>03-03-2023</a:t>
            </a:fld>
            <a:endParaRPr lang="en-IN"/>
          </a:p>
        </p:txBody>
      </p:sp>
      <p:sp>
        <p:nvSpPr>
          <p:cNvPr id="5" name="Footer Placeholder 4">
            <a:extLst>
              <a:ext uri="{FF2B5EF4-FFF2-40B4-BE49-F238E27FC236}">
                <a16:creationId xmlns:a16="http://schemas.microsoft.com/office/drawing/2014/main" id="{15FBB65F-B0C6-0DDC-BCBE-B31602CE43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A28F82-AF00-B95D-CEB3-2D739836B5C9}"/>
              </a:ext>
            </a:extLst>
          </p:cNvPr>
          <p:cNvSpPr>
            <a:spLocks noGrp="1"/>
          </p:cNvSpPr>
          <p:nvPr>
            <p:ph type="sldNum" sz="quarter" idx="12"/>
          </p:nvPr>
        </p:nvSpPr>
        <p:spPr/>
        <p:txBody>
          <a:bodyPr/>
          <a:lstStyle/>
          <a:p>
            <a:fld id="{FE6FCFB6-36A6-46F0-8CBD-21D7690E11B5}" type="slidenum">
              <a:rPr lang="en-IN" smtClean="0"/>
              <a:t>‹#›</a:t>
            </a:fld>
            <a:endParaRPr lang="en-IN"/>
          </a:p>
        </p:txBody>
      </p:sp>
    </p:spTree>
    <p:extLst>
      <p:ext uri="{BB962C8B-B14F-4D97-AF65-F5344CB8AC3E}">
        <p14:creationId xmlns:p14="http://schemas.microsoft.com/office/powerpoint/2010/main" val="2299790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7B4AD-8F54-2912-5565-CA6062396A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9ED9D2-A4B6-865B-B3C5-EEFE626FCD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5D5F4F-A59E-9578-838F-AC18B871BB57}"/>
              </a:ext>
            </a:extLst>
          </p:cNvPr>
          <p:cNvSpPr>
            <a:spLocks noGrp="1"/>
          </p:cNvSpPr>
          <p:nvPr>
            <p:ph type="dt" sz="half" idx="10"/>
          </p:nvPr>
        </p:nvSpPr>
        <p:spPr/>
        <p:txBody>
          <a:bodyPr/>
          <a:lstStyle/>
          <a:p>
            <a:fld id="{91AA37D7-A197-491A-B687-0F768E6BF6B0}" type="datetimeFigureOut">
              <a:rPr lang="en-IN" smtClean="0"/>
              <a:t>03-03-2023</a:t>
            </a:fld>
            <a:endParaRPr lang="en-IN"/>
          </a:p>
        </p:txBody>
      </p:sp>
      <p:sp>
        <p:nvSpPr>
          <p:cNvPr id="5" name="Footer Placeholder 4">
            <a:extLst>
              <a:ext uri="{FF2B5EF4-FFF2-40B4-BE49-F238E27FC236}">
                <a16:creationId xmlns:a16="http://schemas.microsoft.com/office/drawing/2014/main" id="{4B3293AA-5414-3DAD-7164-9C7D863202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3CD554-14E0-1DF8-5A67-BF8207F62753}"/>
              </a:ext>
            </a:extLst>
          </p:cNvPr>
          <p:cNvSpPr>
            <a:spLocks noGrp="1"/>
          </p:cNvSpPr>
          <p:nvPr>
            <p:ph type="sldNum" sz="quarter" idx="12"/>
          </p:nvPr>
        </p:nvSpPr>
        <p:spPr/>
        <p:txBody>
          <a:bodyPr/>
          <a:lstStyle/>
          <a:p>
            <a:fld id="{FE6FCFB6-36A6-46F0-8CBD-21D7690E11B5}" type="slidenum">
              <a:rPr lang="en-IN" smtClean="0"/>
              <a:t>‹#›</a:t>
            </a:fld>
            <a:endParaRPr lang="en-IN"/>
          </a:p>
        </p:txBody>
      </p:sp>
    </p:spTree>
    <p:extLst>
      <p:ext uri="{BB962C8B-B14F-4D97-AF65-F5344CB8AC3E}">
        <p14:creationId xmlns:p14="http://schemas.microsoft.com/office/powerpoint/2010/main" val="3935728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063867-516D-D9A7-C73E-124C4C5023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3261D4-75ED-A161-5F0E-6318409B11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AF64C7-1B46-B1E7-197A-A4E21E32A8F4}"/>
              </a:ext>
            </a:extLst>
          </p:cNvPr>
          <p:cNvSpPr>
            <a:spLocks noGrp="1"/>
          </p:cNvSpPr>
          <p:nvPr>
            <p:ph type="dt" sz="half" idx="10"/>
          </p:nvPr>
        </p:nvSpPr>
        <p:spPr/>
        <p:txBody>
          <a:bodyPr/>
          <a:lstStyle/>
          <a:p>
            <a:fld id="{91AA37D7-A197-491A-B687-0F768E6BF6B0}" type="datetimeFigureOut">
              <a:rPr lang="en-IN" smtClean="0"/>
              <a:t>03-03-2023</a:t>
            </a:fld>
            <a:endParaRPr lang="en-IN"/>
          </a:p>
        </p:txBody>
      </p:sp>
      <p:sp>
        <p:nvSpPr>
          <p:cNvPr id="5" name="Footer Placeholder 4">
            <a:extLst>
              <a:ext uri="{FF2B5EF4-FFF2-40B4-BE49-F238E27FC236}">
                <a16:creationId xmlns:a16="http://schemas.microsoft.com/office/drawing/2014/main" id="{C2359F11-AE8E-44D9-A1DD-B6EE7217F5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0E5284-004E-8F8B-CD47-34D343A2F58F}"/>
              </a:ext>
            </a:extLst>
          </p:cNvPr>
          <p:cNvSpPr>
            <a:spLocks noGrp="1"/>
          </p:cNvSpPr>
          <p:nvPr>
            <p:ph type="sldNum" sz="quarter" idx="12"/>
          </p:nvPr>
        </p:nvSpPr>
        <p:spPr/>
        <p:txBody>
          <a:bodyPr/>
          <a:lstStyle/>
          <a:p>
            <a:fld id="{FE6FCFB6-36A6-46F0-8CBD-21D7690E11B5}" type="slidenum">
              <a:rPr lang="en-IN" smtClean="0"/>
              <a:t>‹#›</a:t>
            </a:fld>
            <a:endParaRPr lang="en-IN"/>
          </a:p>
        </p:txBody>
      </p:sp>
    </p:spTree>
    <p:extLst>
      <p:ext uri="{BB962C8B-B14F-4D97-AF65-F5344CB8AC3E}">
        <p14:creationId xmlns:p14="http://schemas.microsoft.com/office/powerpoint/2010/main" val="2761665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15688-F557-29AC-B727-A7AD48D9ED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0A98D5-F432-A453-C45A-3A33369447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627209-FF47-2367-794D-0F1AAAD99070}"/>
              </a:ext>
            </a:extLst>
          </p:cNvPr>
          <p:cNvSpPr>
            <a:spLocks noGrp="1"/>
          </p:cNvSpPr>
          <p:nvPr>
            <p:ph type="dt" sz="half" idx="10"/>
          </p:nvPr>
        </p:nvSpPr>
        <p:spPr/>
        <p:txBody>
          <a:bodyPr/>
          <a:lstStyle/>
          <a:p>
            <a:fld id="{91AA37D7-A197-491A-B687-0F768E6BF6B0}" type="datetimeFigureOut">
              <a:rPr lang="en-IN" smtClean="0"/>
              <a:t>03-03-2023</a:t>
            </a:fld>
            <a:endParaRPr lang="en-IN"/>
          </a:p>
        </p:txBody>
      </p:sp>
      <p:sp>
        <p:nvSpPr>
          <p:cNvPr id="5" name="Footer Placeholder 4">
            <a:extLst>
              <a:ext uri="{FF2B5EF4-FFF2-40B4-BE49-F238E27FC236}">
                <a16:creationId xmlns:a16="http://schemas.microsoft.com/office/drawing/2014/main" id="{70DAC153-2BAE-B0B1-6176-16079C3AB9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5DD377-FCAB-B0C5-2C23-911D058801FF}"/>
              </a:ext>
            </a:extLst>
          </p:cNvPr>
          <p:cNvSpPr>
            <a:spLocks noGrp="1"/>
          </p:cNvSpPr>
          <p:nvPr>
            <p:ph type="sldNum" sz="quarter" idx="12"/>
          </p:nvPr>
        </p:nvSpPr>
        <p:spPr/>
        <p:txBody>
          <a:bodyPr/>
          <a:lstStyle/>
          <a:p>
            <a:fld id="{FE6FCFB6-36A6-46F0-8CBD-21D7690E11B5}" type="slidenum">
              <a:rPr lang="en-IN" smtClean="0"/>
              <a:t>‹#›</a:t>
            </a:fld>
            <a:endParaRPr lang="en-IN"/>
          </a:p>
        </p:txBody>
      </p:sp>
    </p:spTree>
    <p:extLst>
      <p:ext uri="{BB962C8B-B14F-4D97-AF65-F5344CB8AC3E}">
        <p14:creationId xmlns:p14="http://schemas.microsoft.com/office/powerpoint/2010/main" val="2849562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1B0D-B8BA-54D8-F9BE-2F8BD273E6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FA9CCB-E929-2182-1491-7B22CA19A9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7F22DE-263B-1AF1-D9CA-2F229D163031}"/>
              </a:ext>
            </a:extLst>
          </p:cNvPr>
          <p:cNvSpPr>
            <a:spLocks noGrp="1"/>
          </p:cNvSpPr>
          <p:nvPr>
            <p:ph type="dt" sz="half" idx="10"/>
          </p:nvPr>
        </p:nvSpPr>
        <p:spPr/>
        <p:txBody>
          <a:bodyPr/>
          <a:lstStyle/>
          <a:p>
            <a:fld id="{91AA37D7-A197-491A-B687-0F768E6BF6B0}" type="datetimeFigureOut">
              <a:rPr lang="en-IN" smtClean="0"/>
              <a:t>03-03-2023</a:t>
            </a:fld>
            <a:endParaRPr lang="en-IN"/>
          </a:p>
        </p:txBody>
      </p:sp>
      <p:sp>
        <p:nvSpPr>
          <p:cNvPr id="5" name="Footer Placeholder 4">
            <a:extLst>
              <a:ext uri="{FF2B5EF4-FFF2-40B4-BE49-F238E27FC236}">
                <a16:creationId xmlns:a16="http://schemas.microsoft.com/office/drawing/2014/main" id="{D3FE5CFA-8343-39BD-A284-32ED901611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37AA36-64BC-E97C-C1E7-5EDA5E5B7BBA}"/>
              </a:ext>
            </a:extLst>
          </p:cNvPr>
          <p:cNvSpPr>
            <a:spLocks noGrp="1"/>
          </p:cNvSpPr>
          <p:nvPr>
            <p:ph type="sldNum" sz="quarter" idx="12"/>
          </p:nvPr>
        </p:nvSpPr>
        <p:spPr/>
        <p:txBody>
          <a:bodyPr/>
          <a:lstStyle/>
          <a:p>
            <a:fld id="{FE6FCFB6-36A6-46F0-8CBD-21D7690E11B5}" type="slidenum">
              <a:rPr lang="en-IN" smtClean="0"/>
              <a:t>‹#›</a:t>
            </a:fld>
            <a:endParaRPr lang="en-IN"/>
          </a:p>
        </p:txBody>
      </p:sp>
    </p:spTree>
    <p:extLst>
      <p:ext uri="{BB962C8B-B14F-4D97-AF65-F5344CB8AC3E}">
        <p14:creationId xmlns:p14="http://schemas.microsoft.com/office/powerpoint/2010/main" val="1837992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4372C-3E36-5651-6E3B-552FA412AB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86DFE9-A36C-A539-5991-A304001CE7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621E84-D108-D5EA-D5E2-D1F1C121DC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36DDB0-63F7-6A7B-55BF-C35531EE17D1}"/>
              </a:ext>
            </a:extLst>
          </p:cNvPr>
          <p:cNvSpPr>
            <a:spLocks noGrp="1"/>
          </p:cNvSpPr>
          <p:nvPr>
            <p:ph type="dt" sz="half" idx="10"/>
          </p:nvPr>
        </p:nvSpPr>
        <p:spPr/>
        <p:txBody>
          <a:bodyPr/>
          <a:lstStyle/>
          <a:p>
            <a:fld id="{91AA37D7-A197-491A-B687-0F768E6BF6B0}" type="datetimeFigureOut">
              <a:rPr lang="en-IN" smtClean="0"/>
              <a:t>03-03-2023</a:t>
            </a:fld>
            <a:endParaRPr lang="en-IN"/>
          </a:p>
        </p:txBody>
      </p:sp>
      <p:sp>
        <p:nvSpPr>
          <p:cNvPr id="6" name="Footer Placeholder 5">
            <a:extLst>
              <a:ext uri="{FF2B5EF4-FFF2-40B4-BE49-F238E27FC236}">
                <a16:creationId xmlns:a16="http://schemas.microsoft.com/office/drawing/2014/main" id="{4CC1FCB7-6993-83DB-9480-A5E0F99189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A59A1A-21D0-BC49-E138-6F643D04C1CF}"/>
              </a:ext>
            </a:extLst>
          </p:cNvPr>
          <p:cNvSpPr>
            <a:spLocks noGrp="1"/>
          </p:cNvSpPr>
          <p:nvPr>
            <p:ph type="sldNum" sz="quarter" idx="12"/>
          </p:nvPr>
        </p:nvSpPr>
        <p:spPr/>
        <p:txBody>
          <a:bodyPr/>
          <a:lstStyle/>
          <a:p>
            <a:fld id="{FE6FCFB6-36A6-46F0-8CBD-21D7690E11B5}" type="slidenum">
              <a:rPr lang="en-IN" smtClean="0"/>
              <a:t>‹#›</a:t>
            </a:fld>
            <a:endParaRPr lang="en-IN"/>
          </a:p>
        </p:txBody>
      </p:sp>
    </p:spTree>
    <p:extLst>
      <p:ext uri="{BB962C8B-B14F-4D97-AF65-F5344CB8AC3E}">
        <p14:creationId xmlns:p14="http://schemas.microsoft.com/office/powerpoint/2010/main" val="2558664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0964-14EF-D179-32FD-DB8110DE36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D1F3E0-D911-EB87-E9B8-51ADF8010D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594E93-0BE2-5D12-5961-19C763F288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F81ADC-6868-08FC-510D-CCA80F3438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90ECDC-211F-4FC4-73C9-21E25EAFB5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EE1D6B-64F1-FA8B-984B-48E44EF65924}"/>
              </a:ext>
            </a:extLst>
          </p:cNvPr>
          <p:cNvSpPr>
            <a:spLocks noGrp="1"/>
          </p:cNvSpPr>
          <p:nvPr>
            <p:ph type="dt" sz="half" idx="10"/>
          </p:nvPr>
        </p:nvSpPr>
        <p:spPr/>
        <p:txBody>
          <a:bodyPr/>
          <a:lstStyle/>
          <a:p>
            <a:fld id="{91AA37D7-A197-491A-B687-0F768E6BF6B0}" type="datetimeFigureOut">
              <a:rPr lang="en-IN" smtClean="0"/>
              <a:t>03-03-2023</a:t>
            </a:fld>
            <a:endParaRPr lang="en-IN"/>
          </a:p>
        </p:txBody>
      </p:sp>
      <p:sp>
        <p:nvSpPr>
          <p:cNvPr id="8" name="Footer Placeholder 7">
            <a:extLst>
              <a:ext uri="{FF2B5EF4-FFF2-40B4-BE49-F238E27FC236}">
                <a16:creationId xmlns:a16="http://schemas.microsoft.com/office/drawing/2014/main" id="{8381A850-7DA5-8D28-5740-DE50D58F36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CDD778-072C-A845-CA89-A97B2ECE0FA2}"/>
              </a:ext>
            </a:extLst>
          </p:cNvPr>
          <p:cNvSpPr>
            <a:spLocks noGrp="1"/>
          </p:cNvSpPr>
          <p:nvPr>
            <p:ph type="sldNum" sz="quarter" idx="12"/>
          </p:nvPr>
        </p:nvSpPr>
        <p:spPr/>
        <p:txBody>
          <a:bodyPr/>
          <a:lstStyle/>
          <a:p>
            <a:fld id="{FE6FCFB6-36A6-46F0-8CBD-21D7690E11B5}" type="slidenum">
              <a:rPr lang="en-IN" smtClean="0"/>
              <a:t>‹#›</a:t>
            </a:fld>
            <a:endParaRPr lang="en-IN"/>
          </a:p>
        </p:txBody>
      </p:sp>
    </p:spTree>
    <p:extLst>
      <p:ext uri="{BB962C8B-B14F-4D97-AF65-F5344CB8AC3E}">
        <p14:creationId xmlns:p14="http://schemas.microsoft.com/office/powerpoint/2010/main" val="913073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E99D8-E6F8-3C9F-985E-0B9BBCB806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C4A5BF-AC26-F310-E7A8-FFD7E163E8BA}"/>
              </a:ext>
            </a:extLst>
          </p:cNvPr>
          <p:cNvSpPr>
            <a:spLocks noGrp="1"/>
          </p:cNvSpPr>
          <p:nvPr>
            <p:ph type="dt" sz="half" idx="10"/>
          </p:nvPr>
        </p:nvSpPr>
        <p:spPr/>
        <p:txBody>
          <a:bodyPr/>
          <a:lstStyle/>
          <a:p>
            <a:fld id="{91AA37D7-A197-491A-B687-0F768E6BF6B0}" type="datetimeFigureOut">
              <a:rPr lang="en-IN" smtClean="0"/>
              <a:t>03-03-2023</a:t>
            </a:fld>
            <a:endParaRPr lang="en-IN"/>
          </a:p>
        </p:txBody>
      </p:sp>
      <p:sp>
        <p:nvSpPr>
          <p:cNvPr id="4" name="Footer Placeholder 3">
            <a:extLst>
              <a:ext uri="{FF2B5EF4-FFF2-40B4-BE49-F238E27FC236}">
                <a16:creationId xmlns:a16="http://schemas.microsoft.com/office/drawing/2014/main" id="{C90435CC-7DBA-375C-681B-C075623F81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D6BA33-4D27-D5B8-1016-67186C21137A}"/>
              </a:ext>
            </a:extLst>
          </p:cNvPr>
          <p:cNvSpPr>
            <a:spLocks noGrp="1"/>
          </p:cNvSpPr>
          <p:nvPr>
            <p:ph type="sldNum" sz="quarter" idx="12"/>
          </p:nvPr>
        </p:nvSpPr>
        <p:spPr/>
        <p:txBody>
          <a:bodyPr/>
          <a:lstStyle/>
          <a:p>
            <a:fld id="{FE6FCFB6-36A6-46F0-8CBD-21D7690E11B5}" type="slidenum">
              <a:rPr lang="en-IN" smtClean="0"/>
              <a:t>‹#›</a:t>
            </a:fld>
            <a:endParaRPr lang="en-IN"/>
          </a:p>
        </p:txBody>
      </p:sp>
    </p:spTree>
    <p:extLst>
      <p:ext uri="{BB962C8B-B14F-4D97-AF65-F5344CB8AC3E}">
        <p14:creationId xmlns:p14="http://schemas.microsoft.com/office/powerpoint/2010/main" val="1314258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609A82-1A1A-6E05-84D1-B4D736546581}"/>
              </a:ext>
            </a:extLst>
          </p:cNvPr>
          <p:cNvSpPr>
            <a:spLocks noGrp="1"/>
          </p:cNvSpPr>
          <p:nvPr>
            <p:ph type="dt" sz="half" idx="10"/>
          </p:nvPr>
        </p:nvSpPr>
        <p:spPr/>
        <p:txBody>
          <a:bodyPr/>
          <a:lstStyle/>
          <a:p>
            <a:fld id="{91AA37D7-A197-491A-B687-0F768E6BF6B0}" type="datetimeFigureOut">
              <a:rPr lang="en-IN" smtClean="0"/>
              <a:t>03-03-2023</a:t>
            </a:fld>
            <a:endParaRPr lang="en-IN"/>
          </a:p>
        </p:txBody>
      </p:sp>
      <p:sp>
        <p:nvSpPr>
          <p:cNvPr id="3" name="Footer Placeholder 2">
            <a:extLst>
              <a:ext uri="{FF2B5EF4-FFF2-40B4-BE49-F238E27FC236}">
                <a16:creationId xmlns:a16="http://schemas.microsoft.com/office/drawing/2014/main" id="{B998752D-9686-2AAC-FF4E-CCD8461A66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4FA688-B3E7-55F8-B1C6-8299DD437BD5}"/>
              </a:ext>
            </a:extLst>
          </p:cNvPr>
          <p:cNvSpPr>
            <a:spLocks noGrp="1"/>
          </p:cNvSpPr>
          <p:nvPr>
            <p:ph type="sldNum" sz="quarter" idx="12"/>
          </p:nvPr>
        </p:nvSpPr>
        <p:spPr/>
        <p:txBody>
          <a:bodyPr/>
          <a:lstStyle/>
          <a:p>
            <a:fld id="{FE6FCFB6-36A6-46F0-8CBD-21D7690E11B5}" type="slidenum">
              <a:rPr lang="en-IN" smtClean="0"/>
              <a:t>‹#›</a:t>
            </a:fld>
            <a:endParaRPr lang="en-IN"/>
          </a:p>
        </p:txBody>
      </p:sp>
    </p:spTree>
    <p:extLst>
      <p:ext uri="{BB962C8B-B14F-4D97-AF65-F5344CB8AC3E}">
        <p14:creationId xmlns:p14="http://schemas.microsoft.com/office/powerpoint/2010/main" val="2436044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E1507-6556-8E9B-A87F-C562C27FAA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5B22DA-A780-AC9C-56E5-4D94246E07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37CA9D-27B6-0232-2CEE-6B0F5CE68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1900BD-8188-F55B-01A6-6CC0B8C6C853}"/>
              </a:ext>
            </a:extLst>
          </p:cNvPr>
          <p:cNvSpPr>
            <a:spLocks noGrp="1"/>
          </p:cNvSpPr>
          <p:nvPr>
            <p:ph type="dt" sz="half" idx="10"/>
          </p:nvPr>
        </p:nvSpPr>
        <p:spPr/>
        <p:txBody>
          <a:bodyPr/>
          <a:lstStyle/>
          <a:p>
            <a:fld id="{91AA37D7-A197-491A-B687-0F768E6BF6B0}" type="datetimeFigureOut">
              <a:rPr lang="en-IN" smtClean="0"/>
              <a:t>03-03-2023</a:t>
            </a:fld>
            <a:endParaRPr lang="en-IN"/>
          </a:p>
        </p:txBody>
      </p:sp>
      <p:sp>
        <p:nvSpPr>
          <p:cNvPr id="6" name="Footer Placeholder 5">
            <a:extLst>
              <a:ext uri="{FF2B5EF4-FFF2-40B4-BE49-F238E27FC236}">
                <a16:creationId xmlns:a16="http://schemas.microsoft.com/office/drawing/2014/main" id="{C95F7F2E-2BF1-AB04-43DA-E758F3F185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1E10FD-5421-7AC5-5178-8D53F7EE3420}"/>
              </a:ext>
            </a:extLst>
          </p:cNvPr>
          <p:cNvSpPr>
            <a:spLocks noGrp="1"/>
          </p:cNvSpPr>
          <p:nvPr>
            <p:ph type="sldNum" sz="quarter" idx="12"/>
          </p:nvPr>
        </p:nvSpPr>
        <p:spPr/>
        <p:txBody>
          <a:bodyPr/>
          <a:lstStyle/>
          <a:p>
            <a:fld id="{FE6FCFB6-36A6-46F0-8CBD-21D7690E11B5}" type="slidenum">
              <a:rPr lang="en-IN" smtClean="0"/>
              <a:t>‹#›</a:t>
            </a:fld>
            <a:endParaRPr lang="en-IN"/>
          </a:p>
        </p:txBody>
      </p:sp>
    </p:spTree>
    <p:extLst>
      <p:ext uri="{BB962C8B-B14F-4D97-AF65-F5344CB8AC3E}">
        <p14:creationId xmlns:p14="http://schemas.microsoft.com/office/powerpoint/2010/main" val="463767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CB14-38C0-F092-556D-691D3AF3AC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0EE961-6154-4EA0-0244-730B8D2755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DC3D02-3E3E-A976-7A88-5A7C211DF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B423D5-8357-E63C-ED72-445E462CFB53}"/>
              </a:ext>
            </a:extLst>
          </p:cNvPr>
          <p:cNvSpPr>
            <a:spLocks noGrp="1"/>
          </p:cNvSpPr>
          <p:nvPr>
            <p:ph type="dt" sz="half" idx="10"/>
          </p:nvPr>
        </p:nvSpPr>
        <p:spPr/>
        <p:txBody>
          <a:bodyPr/>
          <a:lstStyle/>
          <a:p>
            <a:fld id="{91AA37D7-A197-491A-B687-0F768E6BF6B0}" type="datetimeFigureOut">
              <a:rPr lang="en-IN" smtClean="0"/>
              <a:t>03-03-2023</a:t>
            </a:fld>
            <a:endParaRPr lang="en-IN"/>
          </a:p>
        </p:txBody>
      </p:sp>
      <p:sp>
        <p:nvSpPr>
          <p:cNvPr id="6" name="Footer Placeholder 5">
            <a:extLst>
              <a:ext uri="{FF2B5EF4-FFF2-40B4-BE49-F238E27FC236}">
                <a16:creationId xmlns:a16="http://schemas.microsoft.com/office/drawing/2014/main" id="{3549CB1B-E27F-68CB-5D30-C3CFF944E9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F17307-2EE5-EBD6-B707-9B9B225CD435}"/>
              </a:ext>
            </a:extLst>
          </p:cNvPr>
          <p:cNvSpPr>
            <a:spLocks noGrp="1"/>
          </p:cNvSpPr>
          <p:nvPr>
            <p:ph type="sldNum" sz="quarter" idx="12"/>
          </p:nvPr>
        </p:nvSpPr>
        <p:spPr/>
        <p:txBody>
          <a:bodyPr/>
          <a:lstStyle/>
          <a:p>
            <a:fld id="{FE6FCFB6-36A6-46F0-8CBD-21D7690E11B5}" type="slidenum">
              <a:rPr lang="en-IN" smtClean="0"/>
              <a:t>‹#›</a:t>
            </a:fld>
            <a:endParaRPr lang="en-IN"/>
          </a:p>
        </p:txBody>
      </p:sp>
    </p:spTree>
    <p:extLst>
      <p:ext uri="{BB962C8B-B14F-4D97-AF65-F5344CB8AC3E}">
        <p14:creationId xmlns:p14="http://schemas.microsoft.com/office/powerpoint/2010/main" val="3102019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DAD843-47DB-B655-6352-165B949AD4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CBDD61-1902-F073-2D73-F0CD446E0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56FC5E-2E6D-C2C7-C42E-045E540AFC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A37D7-A197-491A-B687-0F768E6BF6B0}" type="datetimeFigureOut">
              <a:rPr lang="en-IN" smtClean="0"/>
              <a:t>03-03-2023</a:t>
            </a:fld>
            <a:endParaRPr lang="en-IN"/>
          </a:p>
        </p:txBody>
      </p:sp>
      <p:sp>
        <p:nvSpPr>
          <p:cNvPr id="5" name="Footer Placeholder 4">
            <a:extLst>
              <a:ext uri="{FF2B5EF4-FFF2-40B4-BE49-F238E27FC236}">
                <a16:creationId xmlns:a16="http://schemas.microsoft.com/office/drawing/2014/main" id="{1CE7A4D2-BB4C-D297-2F9E-43E3D2CF7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E05A7D-BEFD-48FF-C6B3-5061BF61D6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6FCFB6-36A6-46F0-8CBD-21D7690E11B5}" type="slidenum">
              <a:rPr lang="en-IN" smtClean="0"/>
              <a:t>‹#›</a:t>
            </a:fld>
            <a:endParaRPr lang="en-IN"/>
          </a:p>
        </p:txBody>
      </p:sp>
    </p:spTree>
    <p:extLst>
      <p:ext uri="{BB962C8B-B14F-4D97-AF65-F5344CB8AC3E}">
        <p14:creationId xmlns:p14="http://schemas.microsoft.com/office/powerpoint/2010/main" val="2681152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4BD1D9-6B7E-6E59-2DAE-F343FBDA1CCD}"/>
              </a:ext>
            </a:extLst>
          </p:cNvPr>
          <p:cNvSpPr>
            <a:spLocks noGrp="1"/>
          </p:cNvSpPr>
          <p:nvPr>
            <p:ph type="ctrTitle"/>
          </p:nvPr>
        </p:nvSpPr>
        <p:spPr>
          <a:xfrm>
            <a:off x="1524000" y="743452"/>
            <a:ext cx="9144000" cy="2387600"/>
          </a:xfrm>
        </p:spPr>
        <p:txBody>
          <a:bodyPr>
            <a:noAutofit/>
          </a:bodyPr>
          <a:lstStyle/>
          <a:p>
            <a:r>
              <a:rPr lang="en-US" sz="4800" b="1" dirty="0">
                <a:latin typeface="Aparajita" panose="02020603050405020304" pitchFamily="18" charset="0"/>
                <a:cs typeface="Aparajita" panose="02020603050405020304" pitchFamily="18" charset="0"/>
              </a:rPr>
              <a:t>A </a:t>
            </a:r>
            <a:br>
              <a:rPr lang="en-US" sz="4800" b="1" dirty="0">
                <a:latin typeface="Aparajita" panose="02020603050405020304" pitchFamily="18" charset="0"/>
                <a:cs typeface="Aparajita" panose="02020603050405020304" pitchFamily="18" charset="0"/>
              </a:rPr>
            </a:br>
            <a:r>
              <a:rPr lang="en-US" sz="4800" b="1" dirty="0">
                <a:latin typeface="Aparajita" panose="02020603050405020304" pitchFamily="18" charset="0"/>
                <a:cs typeface="Aparajita" panose="02020603050405020304" pitchFamily="18" charset="0"/>
              </a:rPr>
              <a:t>PRESENTATION</a:t>
            </a:r>
            <a:br>
              <a:rPr lang="en-US" sz="4800" b="1" dirty="0">
                <a:latin typeface="Aparajita" panose="02020603050405020304" pitchFamily="18" charset="0"/>
                <a:cs typeface="Aparajita" panose="02020603050405020304" pitchFamily="18" charset="0"/>
              </a:rPr>
            </a:br>
            <a:r>
              <a:rPr lang="en-US" sz="4800" b="1" dirty="0">
                <a:latin typeface="Aparajita" panose="02020603050405020304" pitchFamily="18" charset="0"/>
                <a:cs typeface="Aparajita" panose="02020603050405020304" pitchFamily="18" charset="0"/>
              </a:rPr>
              <a:t> ON </a:t>
            </a:r>
            <a:br>
              <a:rPr lang="en-US" sz="4800" b="1" dirty="0">
                <a:latin typeface="Aparajita" panose="02020603050405020304" pitchFamily="18" charset="0"/>
                <a:cs typeface="Aparajita" panose="02020603050405020304" pitchFamily="18" charset="0"/>
              </a:rPr>
            </a:br>
            <a:r>
              <a:rPr lang="en-US" sz="4800" b="1" dirty="0">
                <a:latin typeface="Aparajita" panose="02020603050405020304" pitchFamily="18" charset="0"/>
                <a:cs typeface="Aparajita" panose="02020603050405020304" pitchFamily="18" charset="0"/>
              </a:rPr>
              <a:t>“ONLINE CAR RENTAL SYSTEM ”</a:t>
            </a:r>
            <a:endParaRPr lang="en-IN" sz="4800" b="1" dirty="0">
              <a:latin typeface="Aparajita" panose="02020603050405020304" pitchFamily="18" charset="0"/>
              <a:cs typeface="Aparajita" panose="02020603050405020304" pitchFamily="18" charset="0"/>
            </a:endParaRPr>
          </a:p>
        </p:txBody>
      </p:sp>
      <p:sp>
        <p:nvSpPr>
          <p:cNvPr id="5" name="Subtitle 2">
            <a:extLst>
              <a:ext uri="{FF2B5EF4-FFF2-40B4-BE49-F238E27FC236}">
                <a16:creationId xmlns:a16="http://schemas.microsoft.com/office/drawing/2014/main" id="{74CFF7B5-6798-C92F-091C-CEFDC3EB4C3E}"/>
              </a:ext>
            </a:extLst>
          </p:cNvPr>
          <p:cNvSpPr>
            <a:spLocks noGrp="1"/>
          </p:cNvSpPr>
          <p:nvPr>
            <p:ph type="subTitle" idx="1"/>
          </p:nvPr>
        </p:nvSpPr>
        <p:spPr>
          <a:xfrm>
            <a:off x="740228" y="4488234"/>
            <a:ext cx="5260611" cy="1986999"/>
          </a:xfrm>
          <a:noFill/>
          <a:ln>
            <a:noFill/>
          </a:ln>
        </p:spPr>
        <p:style>
          <a:lnRef idx="0">
            <a:scrgbClr r="0" g="0" b="0"/>
          </a:lnRef>
          <a:fillRef idx="0">
            <a:scrgbClr r="0" g="0" b="0"/>
          </a:fillRef>
          <a:effectRef idx="0">
            <a:scrgbClr r="0" g="0" b="0"/>
          </a:effectRef>
          <a:fontRef idx="minor">
            <a:schemeClr val="dk1"/>
          </a:fontRef>
        </p:style>
        <p:txBody>
          <a:bodyPr>
            <a:normAutofit/>
          </a:bodyPr>
          <a:lstStyle/>
          <a:p>
            <a:pPr algn="l"/>
            <a:r>
              <a:rPr lang="en-US" sz="2800" b="1" dirty="0">
                <a:latin typeface="Aparajita" panose="02020603050405020304" pitchFamily="18" charset="0"/>
                <a:cs typeface="Aparajita" panose="02020603050405020304" pitchFamily="18" charset="0"/>
              </a:rPr>
              <a:t>GUIDED BY:</a:t>
            </a:r>
          </a:p>
          <a:p>
            <a:pPr algn="l"/>
            <a:r>
              <a:rPr lang="en-US" dirty="0">
                <a:latin typeface="Aparajita" panose="02020603050405020304" pitchFamily="18" charset="0"/>
                <a:cs typeface="Aparajita" panose="02020603050405020304" pitchFamily="18" charset="0"/>
              </a:rPr>
              <a:t>PRIYABRATA NAYAK</a:t>
            </a:r>
          </a:p>
          <a:p>
            <a:pPr algn="l"/>
            <a:r>
              <a:rPr lang="en-US" dirty="0">
                <a:latin typeface="Aparajita" panose="02020603050405020304" pitchFamily="18" charset="0"/>
                <a:cs typeface="Aparajita" panose="02020603050405020304" pitchFamily="18" charset="0"/>
              </a:rPr>
              <a:t>Asst.Prof. Dept of Software Development </a:t>
            </a:r>
            <a:endParaRPr lang="en-IN" dirty="0">
              <a:latin typeface="Aparajita" panose="02020603050405020304" pitchFamily="18" charset="0"/>
              <a:cs typeface="Aparajita" panose="02020603050405020304" pitchFamily="18" charset="0"/>
            </a:endParaRPr>
          </a:p>
        </p:txBody>
      </p:sp>
      <p:sp>
        <p:nvSpPr>
          <p:cNvPr id="6" name="Subtitle 2">
            <a:extLst>
              <a:ext uri="{FF2B5EF4-FFF2-40B4-BE49-F238E27FC236}">
                <a16:creationId xmlns:a16="http://schemas.microsoft.com/office/drawing/2014/main" id="{70AA8039-2526-66E4-BF00-C8C0A214C673}"/>
              </a:ext>
            </a:extLst>
          </p:cNvPr>
          <p:cNvSpPr txBox="1">
            <a:spLocks/>
          </p:cNvSpPr>
          <p:nvPr/>
        </p:nvSpPr>
        <p:spPr>
          <a:xfrm>
            <a:off x="7195934" y="4521313"/>
            <a:ext cx="4255838" cy="1986999"/>
          </a:xfrm>
          <a:prstGeom prst="rect">
            <a:avLst/>
          </a:prstGeom>
        </p:spPr>
        <p:style>
          <a:lnRef idx="0">
            <a:scrgbClr r="0" g="0" b="0"/>
          </a:lnRef>
          <a:fillRef idx="0">
            <a:scrgbClr r="0" g="0" b="0"/>
          </a:fillRef>
          <a:effectRef idx="0">
            <a:scrgbClr r="0" g="0" b="0"/>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lgn="l"/>
            <a:r>
              <a:rPr lang="en-US" sz="2800" b="1" dirty="0">
                <a:latin typeface="Aparajita" panose="02020603050405020304" pitchFamily="18" charset="0"/>
                <a:cs typeface="Aparajita" panose="02020603050405020304" pitchFamily="18" charset="0"/>
              </a:rPr>
              <a:t>PRESENTED BY:</a:t>
            </a:r>
            <a:endParaRPr lang="en-IN" sz="2800" b="1" dirty="0">
              <a:latin typeface="Aparajita" panose="02020603050405020304" pitchFamily="18" charset="0"/>
              <a:cs typeface="Aparajita" panose="02020603050405020304" pitchFamily="18" charset="0"/>
            </a:endParaRPr>
          </a:p>
          <a:p>
            <a:pPr algn="l"/>
            <a:r>
              <a:rPr lang="en-IN" dirty="0">
                <a:latin typeface="Aparajita" panose="02020603050405020304" pitchFamily="18" charset="0"/>
                <a:cs typeface="Aparajita" panose="02020603050405020304" pitchFamily="18" charset="0"/>
              </a:rPr>
              <a:t>Sahil Kumar Dhala (1901298183)</a:t>
            </a:r>
          </a:p>
          <a:p>
            <a:pPr algn="l"/>
            <a:r>
              <a:rPr lang="en-IN" dirty="0">
                <a:latin typeface="Aparajita" panose="02020603050405020304" pitchFamily="18" charset="0"/>
                <a:cs typeface="Aparajita" panose="02020603050405020304" pitchFamily="18" charset="0"/>
              </a:rPr>
              <a:t>Bharadwaj Nayak (1901298095)</a:t>
            </a:r>
          </a:p>
          <a:p>
            <a:pPr algn="l"/>
            <a:r>
              <a:rPr lang="en-IN" dirty="0">
                <a:latin typeface="Aparajita" panose="02020603050405020304" pitchFamily="18" charset="0"/>
                <a:cs typeface="Aparajita" panose="02020603050405020304" pitchFamily="18" charset="0"/>
              </a:rPr>
              <a:t>Satya Sundar Moharana (1901298192)</a:t>
            </a:r>
          </a:p>
          <a:p>
            <a:pPr algn="l"/>
            <a:endParaRPr lang="en-IN" dirty="0">
              <a:latin typeface="Aparajita" panose="02020603050405020304" pitchFamily="18" charset="0"/>
              <a:cs typeface="Aparajita" panose="02020603050405020304" pitchFamily="18" charset="0"/>
            </a:endParaRPr>
          </a:p>
          <a:p>
            <a:pPr algn="l"/>
            <a:endParaRPr lang="en-IN" dirty="0">
              <a:latin typeface="Aparajita" panose="02020603050405020304" pitchFamily="18" charset="0"/>
              <a:cs typeface="Aparajita" panose="02020603050405020304" pitchFamily="18" charset="0"/>
            </a:endParaRPr>
          </a:p>
          <a:p>
            <a:pPr algn="l"/>
            <a:endParaRPr lang="en-IN" dirty="0">
              <a:latin typeface="Aparajita" panose="02020603050405020304" pitchFamily="18" charset="0"/>
              <a:cs typeface="Aparajita" panose="02020603050405020304" pitchFamily="18" charset="0"/>
            </a:endParaRPr>
          </a:p>
        </p:txBody>
      </p:sp>
      <p:cxnSp>
        <p:nvCxnSpPr>
          <p:cNvPr id="7" name="Straight Connector 6">
            <a:extLst>
              <a:ext uri="{FF2B5EF4-FFF2-40B4-BE49-F238E27FC236}">
                <a16:creationId xmlns:a16="http://schemas.microsoft.com/office/drawing/2014/main" id="{B8C9290A-B778-ACC2-9700-226548B56BCF}"/>
              </a:ext>
            </a:extLst>
          </p:cNvPr>
          <p:cNvCxnSpPr>
            <a:cxnSpLocks/>
          </p:cNvCxnSpPr>
          <p:nvPr/>
        </p:nvCxnSpPr>
        <p:spPr>
          <a:xfrm>
            <a:off x="6096000" y="4786604"/>
            <a:ext cx="0" cy="1390261"/>
          </a:xfrm>
          <a:prstGeom prst="line">
            <a:avLst/>
          </a:prstGeom>
          <a:ln w="38100">
            <a:prstDash val="sysDash"/>
          </a:ln>
        </p:spPr>
        <p:style>
          <a:lnRef idx="3">
            <a:schemeClr val="dk1"/>
          </a:lnRef>
          <a:fillRef idx="0">
            <a:schemeClr val="dk1"/>
          </a:fillRef>
          <a:effectRef idx="2">
            <a:schemeClr val="dk1"/>
          </a:effectRef>
          <a:fontRef idx="minor">
            <a:schemeClr val="tx1"/>
          </a:fontRef>
        </p:style>
      </p:cxnSp>
      <p:pic>
        <p:nvPicPr>
          <p:cNvPr id="8" name="Picture 7">
            <a:extLst>
              <a:ext uri="{FF2B5EF4-FFF2-40B4-BE49-F238E27FC236}">
                <a16:creationId xmlns:a16="http://schemas.microsoft.com/office/drawing/2014/main" id="{F96B5E46-5640-4A08-89BD-9BC9F7B2E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620" y="3131052"/>
            <a:ext cx="1216760" cy="1390261"/>
          </a:xfrm>
          <a:prstGeom prst="rect">
            <a:avLst/>
          </a:prstGeom>
        </p:spPr>
      </p:pic>
    </p:spTree>
    <p:extLst>
      <p:ext uri="{BB962C8B-B14F-4D97-AF65-F5344CB8AC3E}">
        <p14:creationId xmlns:p14="http://schemas.microsoft.com/office/powerpoint/2010/main" val="156834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41386-9062-2E87-55BF-7DDC9316E5B6}"/>
              </a:ext>
            </a:extLst>
          </p:cNvPr>
          <p:cNvSpPr>
            <a:spLocks noGrp="1"/>
          </p:cNvSpPr>
          <p:nvPr>
            <p:ph type="title"/>
          </p:nvPr>
        </p:nvSpPr>
        <p:spPr>
          <a:xfrm>
            <a:off x="426720" y="-89852"/>
            <a:ext cx="10515600" cy="1325563"/>
          </a:xfrm>
        </p:spPr>
        <p:txBody>
          <a:bodyPr/>
          <a:lstStyle/>
          <a:p>
            <a:r>
              <a:rPr lang="en-US" b="1" u="sng" dirty="0"/>
              <a:t>ER-model:- </a:t>
            </a:r>
            <a:endParaRPr lang="en-IN" b="1" u="sng" dirty="0"/>
          </a:p>
        </p:txBody>
      </p:sp>
      <p:pic>
        <p:nvPicPr>
          <p:cNvPr id="4" name="Picture 3">
            <a:extLst>
              <a:ext uri="{FF2B5EF4-FFF2-40B4-BE49-F238E27FC236}">
                <a16:creationId xmlns:a16="http://schemas.microsoft.com/office/drawing/2014/main" id="{1DB74646-4F23-C91D-08F2-632EB9936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5420" y="230188"/>
            <a:ext cx="1216760" cy="1390261"/>
          </a:xfrm>
          <a:prstGeom prst="rect">
            <a:avLst/>
          </a:prstGeom>
        </p:spPr>
      </p:pic>
      <p:pic>
        <p:nvPicPr>
          <p:cNvPr id="1026" name="Picture 2">
            <a:extLst>
              <a:ext uri="{FF2B5EF4-FFF2-40B4-BE49-F238E27FC236}">
                <a16:creationId xmlns:a16="http://schemas.microsoft.com/office/drawing/2014/main" id="{7BECB5D5-2C7E-04EE-B01A-E1F50B6E7F52}"/>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558456" y="925317"/>
            <a:ext cx="8794141" cy="57855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9390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41386-9062-2E87-55BF-7DDC9316E5B6}"/>
              </a:ext>
            </a:extLst>
          </p:cNvPr>
          <p:cNvSpPr>
            <a:spLocks noGrp="1"/>
          </p:cNvSpPr>
          <p:nvPr>
            <p:ph type="title"/>
          </p:nvPr>
        </p:nvSpPr>
        <p:spPr>
          <a:xfrm>
            <a:off x="426720" y="-89852"/>
            <a:ext cx="10515600" cy="1325563"/>
          </a:xfrm>
        </p:spPr>
        <p:txBody>
          <a:bodyPr/>
          <a:lstStyle/>
          <a:p>
            <a:r>
              <a:rPr lang="en-US" b="1" u="sng" dirty="0"/>
              <a:t>Flow Chart Diagram:- </a:t>
            </a:r>
            <a:endParaRPr lang="en-IN" b="1" u="sng" dirty="0"/>
          </a:p>
        </p:txBody>
      </p:sp>
      <p:pic>
        <p:nvPicPr>
          <p:cNvPr id="4" name="Picture 3">
            <a:extLst>
              <a:ext uri="{FF2B5EF4-FFF2-40B4-BE49-F238E27FC236}">
                <a16:creationId xmlns:a16="http://schemas.microsoft.com/office/drawing/2014/main" id="{1DB74646-4F23-C91D-08F2-632EB9936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5420" y="230188"/>
            <a:ext cx="1216760" cy="1390261"/>
          </a:xfrm>
          <a:prstGeom prst="rect">
            <a:avLst/>
          </a:prstGeom>
        </p:spPr>
      </p:pic>
      <p:pic>
        <p:nvPicPr>
          <p:cNvPr id="9" name="Picture 8">
            <a:extLst>
              <a:ext uri="{FF2B5EF4-FFF2-40B4-BE49-F238E27FC236}">
                <a16:creationId xmlns:a16="http://schemas.microsoft.com/office/drawing/2014/main" id="{1B2C15FC-6C9D-9D27-9164-590C38288772}"/>
              </a:ext>
            </a:extLst>
          </p:cNvPr>
          <p:cNvPicPr>
            <a:picLocks noChangeAspect="1"/>
          </p:cNvPicPr>
          <p:nvPr/>
        </p:nvPicPr>
        <p:blipFill>
          <a:blip r:embed="rId3"/>
          <a:stretch>
            <a:fillRect/>
          </a:stretch>
        </p:blipFill>
        <p:spPr>
          <a:xfrm>
            <a:off x="2870421" y="858742"/>
            <a:ext cx="5915770" cy="5977197"/>
          </a:xfrm>
          <a:prstGeom prst="rect">
            <a:avLst/>
          </a:prstGeom>
        </p:spPr>
      </p:pic>
    </p:spTree>
    <p:extLst>
      <p:ext uri="{BB962C8B-B14F-4D97-AF65-F5344CB8AC3E}">
        <p14:creationId xmlns:p14="http://schemas.microsoft.com/office/powerpoint/2010/main" val="3375281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41386-9062-2E87-55BF-7DDC9316E5B6}"/>
              </a:ext>
            </a:extLst>
          </p:cNvPr>
          <p:cNvSpPr>
            <a:spLocks noGrp="1"/>
          </p:cNvSpPr>
          <p:nvPr>
            <p:ph type="title"/>
          </p:nvPr>
        </p:nvSpPr>
        <p:spPr>
          <a:xfrm>
            <a:off x="426720" y="-89852"/>
            <a:ext cx="10515600" cy="1325563"/>
          </a:xfrm>
        </p:spPr>
        <p:txBody>
          <a:bodyPr/>
          <a:lstStyle/>
          <a:p>
            <a:r>
              <a:rPr lang="en-US" b="1" u="sng" dirty="0"/>
              <a:t>USER INTERFACE </a:t>
            </a:r>
            <a:endParaRPr lang="en-IN" b="1" u="sng" dirty="0"/>
          </a:p>
        </p:txBody>
      </p:sp>
      <p:pic>
        <p:nvPicPr>
          <p:cNvPr id="4" name="Picture 3">
            <a:extLst>
              <a:ext uri="{FF2B5EF4-FFF2-40B4-BE49-F238E27FC236}">
                <a16:creationId xmlns:a16="http://schemas.microsoft.com/office/drawing/2014/main" id="{1DB74646-4F23-C91D-08F2-632EB9936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2320" y="20976"/>
            <a:ext cx="1150289" cy="1103906"/>
          </a:xfrm>
          <a:prstGeom prst="rect">
            <a:avLst/>
          </a:prstGeom>
        </p:spPr>
      </p:pic>
      <p:pic>
        <p:nvPicPr>
          <p:cNvPr id="5" name="Picture 4">
            <a:extLst>
              <a:ext uri="{FF2B5EF4-FFF2-40B4-BE49-F238E27FC236}">
                <a16:creationId xmlns:a16="http://schemas.microsoft.com/office/drawing/2014/main" id="{E3A987AF-F08B-E001-F3DC-8A7ABCE29131}"/>
              </a:ext>
            </a:extLst>
          </p:cNvPr>
          <p:cNvPicPr>
            <a:picLocks noChangeAspect="1"/>
          </p:cNvPicPr>
          <p:nvPr/>
        </p:nvPicPr>
        <p:blipFill rotWithShape="1">
          <a:blip r:embed="rId3">
            <a:extLst>
              <a:ext uri="{28A0092B-C50C-407E-A947-70E740481C1C}">
                <a14:useLocalDpi xmlns:a14="http://schemas.microsoft.com/office/drawing/2010/main" val="0"/>
              </a:ext>
            </a:extLst>
          </a:blip>
          <a:srcRect b="9185"/>
          <a:stretch/>
        </p:blipFill>
        <p:spPr>
          <a:xfrm>
            <a:off x="913738" y="940905"/>
            <a:ext cx="10028582" cy="5515554"/>
          </a:xfrm>
          <a:prstGeom prst="rect">
            <a:avLst/>
          </a:prstGeom>
        </p:spPr>
      </p:pic>
    </p:spTree>
    <p:extLst>
      <p:ext uri="{BB962C8B-B14F-4D97-AF65-F5344CB8AC3E}">
        <p14:creationId xmlns:p14="http://schemas.microsoft.com/office/powerpoint/2010/main" val="428199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41386-9062-2E87-55BF-7DDC9316E5B6}"/>
              </a:ext>
            </a:extLst>
          </p:cNvPr>
          <p:cNvSpPr>
            <a:spLocks noGrp="1"/>
          </p:cNvSpPr>
          <p:nvPr>
            <p:ph type="title"/>
          </p:nvPr>
        </p:nvSpPr>
        <p:spPr>
          <a:xfrm>
            <a:off x="426720" y="-89852"/>
            <a:ext cx="10515600" cy="1325563"/>
          </a:xfrm>
        </p:spPr>
        <p:txBody>
          <a:bodyPr/>
          <a:lstStyle/>
          <a:p>
            <a:r>
              <a:rPr lang="en-US" b="1" u="sng" dirty="0"/>
              <a:t> </a:t>
            </a:r>
            <a:endParaRPr lang="en-IN" b="1" u="sng" dirty="0"/>
          </a:p>
        </p:txBody>
      </p:sp>
      <p:pic>
        <p:nvPicPr>
          <p:cNvPr id="4" name="Picture 3">
            <a:extLst>
              <a:ext uri="{FF2B5EF4-FFF2-40B4-BE49-F238E27FC236}">
                <a16:creationId xmlns:a16="http://schemas.microsoft.com/office/drawing/2014/main" id="{1DB74646-4F23-C91D-08F2-632EB9936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2320" y="20976"/>
            <a:ext cx="1150289" cy="1103906"/>
          </a:xfrm>
          <a:prstGeom prst="rect">
            <a:avLst/>
          </a:prstGeom>
        </p:spPr>
      </p:pic>
      <p:pic>
        <p:nvPicPr>
          <p:cNvPr id="5" name="Picture 4">
            <a:extLst>
              <a:ext uri="{FF2B5EF4-FFF2-40B4-BE49-F238E27FC236}">
                <a16:creationId xmlns:a16="http://schemas.microsoft.com/office/drawing/2014/main" id="{6DC17267-6843-9FD9-B4B8-07D3B166F3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87" y="410818"/>
            <a:ext cx="10230678" cy="5754756"/>
          </a:xfrm>
          <a:prstGeom prst="rect">
            <a:avLst/>
          </a:prstGeom>
        </p:spPr>
      </p:pic>
    </p:spTree>
    <p:extLst>
      <p:ext uri="{BB962C8B-B14F-4D97-AF65-F5344CB8AC3E}">
        <p14:creationId xmlns:p14="http://schemas.microsoft.com/office/powerpoint/2010/main" val="1369893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41386-9062-2E87-55BF-7DDC9316E5B6}"/>
              </a:ext>
            </a:extLst>
          </p:cNvPr>
          <p:cNvSpPr>
            <a:spLocks noGrp="1"/>
          </p:cNvSpPr>
          <p:nvPr>
            <p:ph type="title"/>
          </p:nvPr>
        </p:nvSpPr>
        <p:spPr>
          <a:xfrm>
            <a:off x="426720" y="-89852"/>
            <a:ext cx="10515600" cy="1325563"/>
          </a:xfrm>
        </p:spPr>
        <p:txBody>
          <a:bodyPr/>
          <a:lstStyle/>
          <a:p>
            <a:r>
              <a:rPr lang="en-US" b="1" u="sng" dirty="0"/>
              <a:t> </a:t>
            </a:r>
            <a:endParaRPr lang="en-IN" b="1" u="sng" dirty="0"/>
          </a:p>
        </p:txBody>
      </p:sp>
      <p:pic>
        <p:nvPicPr>
          <p:cNvPr id="4" name="Picture 3">
            <a:extLst>
              <a:ext uri="{FF2B5EF4-FFF2-40B4-BE49-F238E27FC236}">
                <a16:creationId xmlns:a16="http://schemas.microsoft.com/office/drawing/2014/main" id="{1DB74646-4F23-C91D-08F2-632EB9936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2320" y="20976"/>
            <a:ext cx="1150289" cy="1103906"/>
          </a:xfrm>
          <a:prstGeom prst="rect">
            <a:avLst/>
          </a:prstGeom>
        </p:spPr>
      </p:pic>
      <p:pic>
        <p:nvPicPr>
          <p:cNvPr id="5" name="Picture 4">
            <a:extLst>
              <a:ext uri="{FF2B5EF4-FFF2-40B4-BE49-F238E27FC236}">
                <a16:creationId xmlns:a16="http://schemas.microsoft.com/office/drawing/2014/main" id="{4A3B9CCC-95D6-28D9-8D14-2229C3BFD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011" y="572928"/>
            <a:ext cx="10515600" cy="5915025"/>
          </a:xfrm>
          <a:prstGeom prst="rect">
            <a:avLst/>
          </a:prstGeom>
        </p:spPr>
      </p:pic>
    </p:spTree>
    <p:extLst>
      <p:ext uri="{BB962C8B-B14F-4D97-AF65-F5344CB8AC3E}">
        <p14:creationId xmlns:p14="http://schemas.microsoft.com/office/powerpoint/2010/main" val="165040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41386-9062-2E87-55BF-7DDC9316E5B6}"/>
              </a:ext>
            </a:extLst>
          </p:cNvPr>
          <p:cNvSpPr>
            <a:spLocks noGrp="1"/>
          </p:cNvSpPr>
          <p:nvPr>
            <p:ph type="title"/>
          </p:nvPr>
        </p:nvSpPr>
        <p:spPr>
          <a:xfrm>
            <a:off x="426720" y="-89852"/>
            <a:ext cx="10515600" cy="1325563"/>
          </a:xfrm>
        </p:spPr>
        <p:txBody>
          <a:bodyPr/>
          <a:lstStyle/>
          <a:p>
            <a:r>
              <a:rPr lang="en-US" b="1" u="sng" dirty="0"/>
              <a:t> </a:t>
            </a:r>
            <a:endParaRPr lang="en-IN" b="1" u="sng" dirty="0"/>
          </a:p>
        </p:txBody>
      </p:sp>
      <p:pic>
        <p:nvPicPr>
          <p:cNvPr id="4" name="Picture 3">
            <a:extLst>
              <a:ext uri="{FF2B5EF4-FFF2-40B4-BE49-F238E27FC236}">
                <a16:creationId xmlns:a16="http://schemas.microsoft.com/office/drawing/2014/main" id="{1DB74646-4F23-C91D-08F2-632EB9936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2320" y="20976"/>
            <a:ext cx="1150289" cy="1103906"/>
          </a:xfrm>
          <a:prstGeom prst="rect">
            <a:avLst/>
          </a:prstGeom>
        </p:spPr>
      </p:pic>
      <p:pic>
        <p:nvPicPr>
          <p:cNvPr id="5" name="Picture 4">
            <a:extLst>
              <a:ext uri="{FF2B5EF4-FFF2-40B4-BE49-F238E27FC236}">
                <a16:creationId xmlns:a16="http://schemas.microsoft.com/office/drawing/2014/main" id="{5498563F-DB47-2CFF-DFF7-5AC40DEAB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48" y="265043"/>
            <a:ext cx="10515600" cy="5915025"/>
          </a:xfrm>
          <a:prstGeom prst="rect">
            <a:avLst/>
          </a:prstGeom>
        </p:spPr>
      </p:pic>
    </p:spTree>
    <p:extLst>
      <p:ext uri="{BB962C8B-B14F-4D97-AF65-F5344CB8AC3E}">
        <p14:creationId xmlns:p14="http://schemas.microsoft.com/office/powerpoint/2010/main" val="3984999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41386-9062-2E87-55BF-7DDC9316E5B6}"/>
              </a:ext>
            </a:extLst>
          </p:cNvPr>
          <p:cNvSpPr>
            <a:spLocks noGrp="1"/>
          </p:cNvSpPr>
          <p:nvPr>
            <p:ph type="title"/>
          </p:nvPr>
        </p:nvSpPr>
        <p:spPr>
          <a:xfrm>
            <a:off x="426720" y="-89852"/>
            <a:ext cx="10515600" cy="1325563"/>
          </a:xfrm>
        </p:spPr>
        <p:txBody>
          <a:bodyPr/>
          <a:lstStyle/>
          <a:p>
            <a:r>
              <a:rPr lang="en-US" b="1" u="sng" dirty="0"/>
              <a:t> </a:t>
            </a:r>
            <a:endParaRPr lang="en-IN" b="1" u="sng" dirty="0"/>
          </a:p>
        </p:txBody>
      </p:sp>
      <p:pic>
        <p:nvPicPr>
          <p:cNvPr id="4" name="Picture 3">
            <a:extLst>
              <a:ext uri="{FF2B5EF4-FFF2-40B4-BE49-F238E27FC236}">
                <a16:creationId xmlns:a16="http://schemas.microsoft.com/office/drawing/2014/main" id="{1DB74646-4F23-C91D-08F2-632EB9936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2320" y="20976"/>
            <a:ext cx="1150289" cy="1103906"/>
          </a:xfrm>
          <a:prstGeom prst="rect">
            <a:avLst/>
          </a:prstGeom>
        </p:spPr>
      </p:pic>
      <p:pic>
        <p:nvPicPr>
          <p:cNvPr id="5" name="Picture 4">
            <a:extLst>
              <a:ext uri="{FF2B5EF4-FFF2-40B4-BE49-F238E27FC236}">
                <a16:creationId xmlns:a16="http://schemas.microsoft.com/office/drawing/2014/main" id="{7CBD714F-B662-B216-6C24-F10356711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694" y="185303"/>
            <a:ext cx="10674626" cy="6004478"/>
          </a:xfrm>
          <a:prstGeom prst="rect">
            <a:avLst/>
          </a:prstGeom>
        </p:spPr>
      </p:pic>
    </p:spTree>
    <p:extLst>
      <p:ext uri="{BB962C8B-B14F-4D97-AF65-F5344CB8AC3E}">
        <p14:creationId xmlns:p14="http://schemas.microsoft.com/office/powerpoint/2010/main" val="802893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41386-9062-2E87-55BF-7DDC9316E5B6}"/>
              </a:ext>
            </a:extLst>
          </p:cNvPr>
          <p:cNvSpPr>
            <a:spLocks noGrp="1"/>
          </p:cNvSpPr>
          <p:nvPr>
            <p:ph type="title"/>
          </p:nvPr>
        </p:nvSpPr>
        <p:spPr>
          <a:xfrm>
            <a:off x="426720" y="-89852"/>
            <a:ext cx="10515600" cy="1325563"/>
          </a:xfrm>
        </p:spPr>
        <p:txBody>
          <a:bodyPr/>
          <a:lstStyle/>
          <a:p>
            <a:r>
              <a:rPr lang="en-US" b="1" u="sng" dirty="0"/>
              <a:t> </a:t>
            </a:r>
            <a:endParaRPr lang="en-IN" b="1" u="sng" dirty="0"/>
          </a:p>
        </p:txBody>
      </p:sp>
      <p:pic>
        <p:nvPicPr>
          <p:cNvPr id="4" name="Picture 3">
            <a:extLst>
              <a:ext uri="{FF2B5EF4-FFF2-40B4-BE49-F238E27FC236}">
                <a16:creationId xmlns:a16="http://schemas.microsoft.com/office/drawing/2014/main" id="{1DB74646-4F23-C91D-08F2-632EB9936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2320" y="20976"/>
            <a:ext cx="1150289" cy="1103906"/>
          </a:xfrm>
          <a:prstGeom prst="rect">
            <a:avLst/>
          </a:prstGeom>
        </p:spPr>
      </p:pic>
      <p:pic>
        <p:nvPicPr>
          <p:cNvPr id="3" name="Picture 2">
            <a:extLst>
              <a:ext uri="{FF2B5EF4-FFF2-40B4-BE49-F238E27FC236}">
                <a16:creationId xmlns:a16="http://schemas.microsoft.com/office/drawing/2014/main" id="{168C8D5C-4C7F-260F-5C40-4578119ADF19}"/>
              </a:ext>
            </a:extLst>
          </p:cNvPr>
          <p:cNvPicPr>
            <a:picLocks noChangeAspect="1"/>
          </p:cNvPicPr>
          <p:nvPr/>
        </p:nvPicPr>
        <p:blipFill rotWithShape="1">
          <a:blip r:embed="rId3">
            <a:extLst>
              <a:ext uri="{28A0092B-C50C-407E-A947-70E740481C1C}">
                <a14:useLocalDpi xmlns:a14="http://schemas.microsoft.com/office/drawing/2010/main" val="0"/>
              </a:ext>
            </a:extLst>
          </a:blip>
          <a:srcRect b="4572"/>
          <a:stretch/>
        </p:blipFill>
        <p:spPr>
          <a:xfrm>
            <a:off x="974035" y="954592"/>
            <a:ext cx="9968285" cy="5350793"/>
          </a:xfrm>
          <a:prstGeom prst="rect">
            <a:avLst/>
          </a:prstGeom>
        </p:spPr>
      </p:pic>
    </p:spTree>
    <p:extLst>
      <p:ext uri="{BB962C8B-B14F-4D97-AF65-F5344CB8AC3E}">
        <p14:creationId xmlns:p14="http://schemas.microsoft.com/office/powerpoint/2010/main" val="1598794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B72A-DFF5-0CCA-04AE-8EABF61F1953}"/>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Conclusion </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29215D-C109-2F4F-B202-890E906D09D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website will store any information the user may input when making a rental purchase request.</a:t>
            </a:r>
          </a:p>
          <a:p>
            <a:r>
              <a:rPr lang="en-US" sz="2000" dirty="0">
                <a:latin typeface="Times New Roman" panose="02020603050405020304" pitchFamily="18" charset="0"/>
                <a:cs typeface="Times New Roman" panose="02020603050405020304" pitchFamily="18" charset="0"/>
              </a:rPr>
              <a:t>This will appear in real time onto the software used by the employees.</a:t>
            </a:r>
          </a:p>
          <a:p>
            <a:r>
              <a:rPr lang="en-US" sz="2000" dirty="0">
                <a:latin typeface="Times New Roman" panose="02020603050405020304" pitchFamily="18" charset="0"/>
                <a:cs typeface="Times New Roman" panose="02020603050405020304" pitchFamily="18" charset="0"/>
              </a:rPr>
              <a:t>This software provides an easy-to-use interface to allow for simple access to rental requests and customer information..</a:t>
            </a:r>
          </a:p>
          <a:p>
            <a:r>
              <a:rPr lang="en-US" sz="2000" dirty="0">
                <a:latin typeface="Times New Roman" panose="02020603050405020304" pitchFamily="18" charset="0"/>
                <a:cs typeface="Times New Roman" panose="02020603050405020304" pitchFamily="18" charset="0"/>
              </a:rPr>
              <a:t>The website is designed to stay up to date by giving administrators the ability to change/add/remove any featured vehicles on the site.</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6335663-626D-2E75-3423-A3812D89BF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5420" y="230188"/>
            <a:ext cx="1216760" cy="1390261"/>
          </a:xfrm>
          <a:prstGeom prst="rect">
            <a:avLst/>
          </a:prstGeom>
        </p:spPr>
      </p:pic>
    </p:spTree>
    <p:extLst>
      <p:ext uri="{BB962C8B-B14F-4D97-AF65-F5344CB8AC3E}">
        <p14:creationId xmlns:p14="http://schemas.microsoft.com/office/powerpoint/2010/main" val="2543623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29215D-C109-2F4F-B202-890E906D09DB}"/>
              </a:ext>
            </a:extLst>
          </p:cNvPr>
          <p:cNvSpPr>
            <a:spLocks noGrp="1"/>
          </p:cNvSpPr>
          <p:nvPr>
            <p:ph idx="1"/>
          </p:nvPr>
        </p:nvSpPr>
        <p:spPr>
          <a:xfrm>
            <a:off x="534010" y="1436011"/>
            <a:ext cx="10515600" cy="4351338"/>
          </a:xfrm>
        </p:spPr>
        <p:txBody>
          <a:bodyPr>
            <a:normAutofit/>
          </a:bodyPr>
          <a:lstStyle/>
          <a:p>
            <a:pPr algn="just"/>
            <a:r>
              <a:rPr lang="en-US" sz="1800" b="0" i="0" dirty="0">
                <a:solidFill>
                  <a:srgbClr val="222222"/>
                </a:solidFill>
                <a:effectLst/>
                <a:latin typeface="Times New Roman" panose="02020603050405020304" pitchFamily="18" charset="0"/>
                <a:cs typeface="Times New Roman" panose="02020603050405020304" pitchFamily="18" charset="0"/>
              </a:rPr>
              <a:t>Marhayanie, M., Ismail, M., &amp; Muda, I. (2018, January). Impact of Smartphone Features on" </a:t>
            </a:r>
            <a:r>
              <a:rPr lang="en-US" sz="1800" b="0" i="0" dirty="0" err="1">
                <a:solidFill>
                  <a:srgbClr val="222222"/>
                </a:solidFill>
                <a:effectLst/>
                <a:latin typeface="Times New Roman" panose="02020603050405020304" pitchFamily="18" charset="0"/>
                <a:cs typeface="Times New Roman" panose="02020603050405020304" pitchFamily="18" charset="0"/>
              </a:rPr>
              <a:t>Omset</a:t>
            </a:r>
            <a:r>
              <a:rPr lang="en-US" sz="1800" b="0" i="0" dirty="0">
                <a:solidFill>
                  <a:srgbClr val="222222"/>
                </a:solidFill>
                <a:effectLst/>
                <a:latin typeface="Times New Roman" panose="02020603050405020304" pitchFamily="18" charset="0"/>
                <a:cs typeface="Times New Roman" panose="02020603050405020304" pitchFamily="18" charset="0"/>
              </a:rPr>
              <a:t>" Services Online Car Rental. In </a:t>
            </a:r>
            <a:r>
              <a:rPr lang="en-US" sz="1800" b="0" i="1" dirty="0">
                <a:solidFill>
                  <a:srgbClr val="222222"/>
                </a:solidFill>
                <a:effectLst/>
                <a:latin typeface="Times New Roman" panose="02020603050405020304" pitchFamily="18" charset="0"/>
                <a:cs typeface="Times New Roman" panose="02020603050405020304" pitchFamily="18" charset="0"/>
              </a:rPr>
              <a:t>1st Economics and Business International Conference 2017 (EBIC 2017)</a:t>
            </a:r>
            <a:r>
              <a:rPr lang="en-US" sz="1800" b="0" i="0" dirty="0">
                <a:solidFill>
                  <a:srgbClr val="222222"/>
                </a:solidFill>
                <a:effectLst/>
                <a:latin typeface="Times New Roman" panose="02020603050405020304" pitchFamily="18" charset="0"/>
                <a:cs typeface="Times New Roman" panose="02020603050405020304" pitchFamily="18" charset="0"/>
              </a:rPr>
              <a:t> (pp. 278-281). Atlantis Press.</a:t>
            </a:r>
          </a:p>
          <a:p>
            <a:pPr algn="just"/>
            <a:r>
              <a:rPr lang="en-US" sz="1800" b="0" i="0" dirty="0" err="1">
                <a:solidFill>
                  <a:srgbClr val="222222"/>
                </a:solidFill>
                <a:effectLst/>
                <a:latin typeface="Times New Roman" panose="02020603050405020304" pitchFamily="18" charset="0"/>
                <a:cs typeface="Times New Roman" panose="02020603050405020304" pitchFamily="18" charset="0"/>
              </a:rPr>
              <a:t>Waspodo</a:t>
            </a:r>
            <a:r>
              <a:rPr lang="en-US" sz="1800" b="0" i="0" dirty="0">
                <a:solidFill>
                  <a:srgbClr val="222222"/>
                </a:solidFill>
                <a:effectLst/>
                <a:latin typeface="Times New Roman" panose="02020603050405020304" pitchFamily="18" charset="0"/>
                <a:cs typeface="Times New Roman" panose="02020603050405020304" pitchFamily="18" charset="0"/>
              </a:rPr>
              <a:t>, B., Aini, Q., &amp; Nur, S. (2011). Development of car rental management information system. In </a:t>
            </a:r>
            <a:r>
              <a:rPr lang="en-US" sz="1800" b="0" i="1" dirty="0">
                <a:solidFill>
                  <a:srgbClr val="222222"/>
                </a:solidFill>
                <a:effectLst/>
                <a:latin typeface="Times New Roman" panose="02020603050405020304" pitchFamily="18" charset="0"/>
                <a:cs typeface="Times New Roman" panose="02020603050405020304" pitchFamily="18" charset="0"/>
              </a:rPr>
              <a:t>Proceedings of The 1st International Conference on Information Systems For Business Competitiveness (ICISBC)</a:t>
            </a:r>
            <a:r>
              <a:rPr lang="en-US" sz="1800" b="0" i="0" dirty="0">
                <a:solidFill>
                  <a:srgbClr val="222222"/>
                </a:solidFill>
                <a:effectLst/>
                <a:latin typeface="Times New Roman" panose="02020603050405020304" pitchFamily="18" charset="0"/>
                <a:cs typeface="Times New Roman" panose="02020603050405020304" pitchFamily="18" charset="0"/>
              </a:rPr>
              <a:t> (pp. 101-105)..</a:t>
            </a:r>
          </a:p>
          <a:p>
            <a:pPr algn="just"/>
            <a:r>
              <a:rPr lang="en-IN" sz="1800" b="0" i="0" dirty="0">
                <a:solidFill>
                  <a:srgbClr val="222222"/>
                </a:solidFill>
                <a:effectLst/>
                <a:latin typeface="Times New Roman" panose="02020603050405020304" pitchFamily="18" charset="0"/>
                <a:cs typeface="Times New Roman" panose="02020603050405020304" pitchFamily="18" charset="0"/>
              </a:rPr>
              <a:t>Osman, M. N., Zain, N. M., </a:t>
            </a:r>
            <a:r>
              <a:rPr lang="en-IN" sz="1800" b="0" i="0" dirty="0" err="1">
                <a:solidFill>
                  <a:srgbClr val="222222"/>
                </a:solidFill>
                <a:effectLst/>
                <a:latin typeface="Times New Roman" panose="02020603050405020304" pitchFamily="18" charset="0"/>
                <a:cs typeface="Times New Roman" panose="02020603050405020304" pitchFamily="18" charset="0"/>
              </a:rPr>
              <a:t>Paidi</a:t>
            </a:r>
            <a:r>
              <a:rPr lang="en-IN" sz="1800" b="0" i="0" dirty="0">
                <a:solidFill>
                  <a:srgbClr val="222222"/>
                </a:solidFill>
                <a:effectLst/>
                <a:latin typeface="Times New Roman" panose="02020603050405020304" pitchFamily="18" charset="0"/>
                <a:cs typeface="Times New Roman" panose="02020603050405020304" pitchFamily="18" charset="0"/>
              </a:rPr>
              <a:t>, Z., </a:t>
            </a:r>
            <a:r>
              <a:rPr lang="en-IN" sz="1800" b="0" i="0" dirty="0" err="1">
                <a:solidFill>
                  <a:srgbClr val="222222"/>
                </a:solidFill>
                <a:effectLst/>
                <a:latin typeface="Times New Roman" panose="02020603050405020304" pitchFamily="18" charset="0"/>
                <a:cs typeface="Times New Roman" panose="02020603050405020304" pitchFamily="18" charset="0"/>
              </a:rPr>
              <a:t>Sedek</a:t>
            </a:r>
            <a:r>
              <a:rPr lang="en-IN" sz="1800" b="0" i="0" dirty="0">
                <a:solidFill>
                  <a:srgbClr val="222222"/>
                </a:solidFill>
                <a:effectLst/>
                <a:latin typeface="Times New Roman" panose="02020603050405020304" pitchFamily="18" charset="0"/>
                <a:cs typeface="Times New Roman" panose="02020603050405020304" pitchFamily="18" charset="0"/>
              </a:rPr>
              <a:t>, K. A., </a:t>
            </a:r>
            <a:r>
              <a:rPr lang="en-IN" sz="1800" b="0" i="0" dirty="0" err="1">
                <a:solidFill>
                  <a:srgbClr val="222222"/>
                </a:solidFill>
                <a:effectLst/>
                <a:latin typeface="Times New Roman" panose="02020603050405020304" pitchFamily="18" charset="0"/>
                <a:cs typeface="Times New Roman" panose="02020603050405020304" pitchFamily="18" charset="0"/>
              </a:rPr>
              <a:t>NajmuddinYusoff</a:t>
            </a:r>
            <a:r>
              <a:rPr lang="en-IN" sz="1800" b="0" i="0" dirty="0">
                <a:solidFill>
                  <a:srgbClr val="222222"/>
                </a:solidFill>
                <a:effectLst/>
                <a:latin typeface="Times New Roman" panose="02020603050405020304" pitchFamily="18" charset="0"/>
                <a:cs typeface="Times New Roman" panose="02020603050405020304" pitchFamily="18" charset="0"/>
              </a:rPr>
              <a:t>, M., &amp; </a:t>
            </a:r>
            <a:r>
              <a:rPr lang="en-IN" sz="1800" b="0" i="0" dirty="0" err="1">
                <a:solidFill>
                  <a:srgbClr val="222222"/>
                </a:solidFill>
                <a:effectLst/>
                <a:latin typeface="Times New Roman" panose="02020603050405020304" pitchFamily="18" charset="0"/>
                <a:cs typeface="Times New Roman" panose="02020603050405020304" pitchFamily="18" charset="0"/>
              </a:rPr>
              <a:t>Maghribi</a:t>
            </a:r>
            <a:r>
              <a:rPr lang="en-IN" sz="1800" b="0" i="0" dirty="0">
                <a:solidFill>
                  <a:srgbClr val="222222"/>
                </a:solidFill>
                <a:effectLst/>
                <a:latin typeface="Times New Roman" panose="02020603050405020304" pitchFamily="18" charset="0"/>
                <a:cs typeface="Times New Roman" panose="02020603050405020304" pitchFamily="18" charset="0"/>
              </a:rPr>
              <a:t>, M. (2017). Online car rental system using Web-Based and SMS technology. </a:t>
            </a:r>
            <a:r>
              <a:rPr lang="en-IN" sz="1800" b="0" i="1" dirty="0">
                <a:solidFill>
                  <a:srgbClr val="222222"/>
                </a:solidFill>
                <a:effectLst/>
                <a:latin typeface="Times New Roman" panose="02020603050405020304" pitchFamily="18" charset="0"/>
                <a:cs typeface="Times New Roman" panose="02020603050405020304" pitchFamily="18" charset="0"/>
              </a:rPr>
              <a:t>Computing Research &amp; Innovation (CRINN)</a:t>
            </a:r>
            <a:r>
              <a:rPr lang="en-IN" sz="1800" b="0" i="0" dirty="0">
                <a:solidFill>
                  <a:srgbClr val="222222"/>
                </a:solidFill>
                <a:effectLst/>
                <a:latin typeface="Times New Roman" panose="02020603050405020304" pitchFamily="18" charset="0"/>
                <a:cs typeface="Times New Roman" panose="02020603050405020304" pitchFamily="18" charset="0"/>
              </a:rPr>
              <a:t>, </a:t>
            </a:r>
            <a:r>
              <a:rPr lang="en-IN" sz="1800" b="0" i="1" dirty="0">
                <a:solidFill>
                  <a:srgbClr val="222222"/>
                </a:solidFill>
                <a:effectLst/>
                <a:latin typeface="Times New Roman" panose="02020603050405020304" pitchFamily="18" charset="0"/>
                <a:cs typeface="Times New Roman" panose="02020603050405020304" pitchFamily="18" charset="0"/>
              </a:rPr>
              <a:t>2</a:t>
            </a:r>
            <a:r>
              <a:rPr lang="en-IN" sz="1800" b="0" i="0" dirty="0">
                <a:solidFill>
                  <a:srgbClr val="222222"/>
                </a:solidFill>
                <a:effectLst/>
                <a:latin typeface="Times New Roman" panose="02020603050405020304" pitchFamily="18" charset="0"/>
                <a:cs typeface="Times New Roman" panose="02020603050405020304" pitchFamily="18" charset="0"/>
              </a:rPr>
              <a:t>, 277.</a:t>
            </a:r>
          </a:p>
          <a:p>
            <a:pPr algn="just"/>
            <a:r>
              <a:rPr lang="en-US" sz="1800" b="0" i="0" dirty="0">
                <a:solidFill>
                  <a:srgbClr val="222222"/>
                </a:solidFill>
                <a:effectLst/>
                <a:latin typeface="Times New Roman" panose="02020603050405020304" pitchFamily="18" charset="0"/>
                <a:cs typeface="Times New Roman" panose="02020603050405020304" pitchFamily="18" charset="0"/>
              </a:rPr>
              <a:t>Danila, D. M., &amp; </a:t>
            </a:r>
            <a:r>
              <a:rPr lang="en-US" sz="1800" b="0" i="0" dirty="0" err="1">
                <a:solidFill>
                  <a:srgbClr val="222222"/>
                </a:solidFill>
                <a:effectLst/>
                <a:latin typeface="Times New Roman" panose="02020603050405020304" pitchFamily="18" charset="0"/>
                <a:cs typeface="Times New Roman" panose="02020603050405020304" pitchFamily="18" charset="0"/>
              </a:rPr>
              <a:t>Gaceu</a:t>
            </a:r>
            <a:r>
              <a:rPr lang="en-US" sz="1800" b="0" i="0" dirty="0">
                <a:solidFill>
                  <a:srgbClr val="222222"/>
                </a:solidFill>
                <a:effectLst/>
                <a:latin typeface="Times New Roman" panose="02020603050405020304" pitchFamily="18" charset="0"/>
                <a:cs typeface="Times New Roman" panose="02020603050405020304" pitchFamily="18" charset="0"/>
              </a:rPr>
              <a:t>, L. (2010). Online Evaluation Method for Assessing the Variation of the Number of Tourists Interested In Car Rental. </a:t>
            </a:r>
            <a:r>
              <a:rPr lang="en-US" sz="1800" b="0" i="1" dirty="0">
                <a:solidFill>
                  <a:srgbClr val="222222"/>
                </a:solidFill>
                <a:effectLst/>
                <a:latin typeface="Times New Roman" panose="02020603050405020304" pitchFamily="18" charset="0"/>
                <a:cs typeface="Times New Roman" panose="02020603050405020304" pitchFamily="18" charset="0"/>
              </a:rPr>
              <a:t>Bulletin of the </a:t>
            </a:r>
            <a:r>
              <a:rPr lang="en-US" sz="1800" b="0" i="1" dirty="0" err="1">
                <a:solidFill>
                  <a:srgbClr val="222222"/>
                </a:solidFill>
                <a:effectLst/>
                <a:latin typeface="Times New Roman" panose="02020603050405020304" pitchFamily="18" charset="0"/>
                <a:cs typeface="Times New Roman" panose="02020603050405020304" pitchFamily="18" charset="0"/>
              </a:rPr>
              <a:t>Transilvania</a:t>
            </a:r>
            <a:r>
              <a:rPr lang="en-US" sz="1800" b="0" i="1" dirty="0">
                <a:solidFill>
                  <a:srgbClr val="222222"/>
                </a:solidFill>
                <a:effectLst/>
                <a:latin typeface="Times New Roman" panose="02020603050405020304" pitchFamily="18" charset="0"/>
                <a:cs typeface="Times New Roman" panose="02020603050405020304" pitchFamily="18" charset="0"/>
              </a:rPr>
              <a:t> University of Brasov. Series II: Forestry• Wood Industry• Agricultural Food Engineering</a:t>
            </a:r>
            <a:r>
              <a:rPr lang="en-US" sz="1800" b="0" i="0" dirty="0">
                <a:solidFill>
                  <a:srgbClr val="222222"/>
                </a:solidFill>
                <a:effectLst/>
                <a:latin typeface="Times New Roman" panose="02020603050405020304" pitchFamily="18" charset="0"/>
                <a:cs typeface="Times New Roman" panose="02020603050405020304" pitchFamily="18" charset="0"/>
              </a:rPr>
              <a:t>, 75-78.</a:t>
            </a:r>
          </a:p>
          <a:p>
            <a:pPr algn="just"/>
            <a:r>
              <a:rPr lang="en-US" sz="1800" dirty="0">
                <a:effectLst/>
                <a:latin typeface="Arial" panose="020B0604020202020204" pitchFamily="34" charset="0"/>
              </a:rPr>
              <a:t>Nasr, O. A., </a:t>
            </a:r>
            <a:r>
              <a:rPr lang="en-US" sz="1800" dirty="0" err="1">
                <a:effectLst/>
                <a:latin typeface="Arial" panose="020B0604020202020204" pitchFamily="34" charset="0"/>
              </a:rPr>
              <a:t>Miladi</a:t>
            </a:r>
            <a:r>
              <a:rPr lang="en-US" sz="1800" dirty="0">
                <a:effectLst/>
                <a:latin typeface="Arial" panose="020B0604020202020204" pitchFamily="34" charset="0"/>
              </a:rPr>
              <a:t>, M. N., &amp; Ahmed, M. (2020). CAR RENTAL AND TRACKING WEB-BASED SYSTEM USING GPS. </a:t>
            </a:r>
            <a:r>
              <a:rPr lang="en-US" sz="1800" i="1" dirty="0">
                <a:effectLst/>
                <a:latin typeface="Arial" panose="020B0604020202020204" pitchFamily="34" charset="0"/>
              </a:rPr>
              <a:t>IJISCS (International Journal of Information System and Computer Science)</a:t>
            </a:r>
            <a:r>
              <a:rPr lang="en-US" sz="1800" dirty="0">
                <a:effectLst/>
                <a:latin typeface="Arial" panose="020B0604020202020204" pitchFamily="34" charset="0"/>
              </a:rPr>
              <a:t>, </a:t>
            </a:r>
            <a:r>
              <a:rPr lang="en-US" sz="1800" i="1" dirty="0">
                <a:effectLst/>
                <a:latin typeface="Arial" panose="020B0604020202020204" pitchFamily="34" charset="0"/>
              </a:rPr>
              <a:t>4</a:t>
            </a:r>
            <a:r>
              <a:rPr lang="en-US" sz="1800" dirty="0">
                <a:effectLst/>
                <a:latin typeface="Arial" panose="020B0604020202020204" pitchFamily="34" charset="0"/>
              </a:rPr>
              <a:t>(2), 63-70.</a:t>
            </a:r>
          </a:p>
          <a:p>
            <a:pPr algn="just"/>
            <a:endParaRPr lang="en-US" sz="1800" dirty="0">
              <a:effectLst/>
              <a:latin typeface="Arial" panose="020B0604020202020204" pitchFamily="34" charset="0"/>
            </a:endParaRPr>
          </a:p>
          <a:p>
            <a:pPr algn="just"/>
            <a:endParaRPr lang="en-US" sz="1800" b="0" i="0" dirty="0">
              <a:solidFill>
                <a:srgbClr val="222222"/>
              </a:solidFill>
              <a:effectLst/>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6335663-626D-2E75-3423-A3812D89BF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5420" y="230188"/>
            <a:ext cx="1216760" cy="1390261"/>
          </a:xfrm>
          <a:prstGeom prst="rect">
            <a:avLst/>
          </a:prstGeom>
        </p:spPr>
      </p:pic>
      <p:sp>
        <p:nvSpPr>
          <p:cNvPr id="6" name="Title 5">
            <a:extLst>
              <a:ext uri="{FF2B5EF4-FFF2-40B4-BE49-F238E27FC236}">
                <a16:creationId xmlns:a16="http://schemas.microsoft.com/office/drawing/2014/main" id="{F0602044-1134-C888-6903-C13C80C1811A}"/>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Reference</a:t>
            </a:r>
            <a:endParaRPr lang="en-IN"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4710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4776DB-20B3-594C-D0C4-55C680B6BA03}"/>
              </a:ext>
            </a:extLst>
          </p:cNvPr>
          <p:cNvSpPr>
            <a:spLocks noGrp="1"/>
          </p:cNvSpPr>
          <p:nvPr>
            <p:ph type="title"/>
          </p:nvPr>
        </p:nvSpPr>
        <p:spPr>
          <a:xfrm>
            <a:off x="838200" y="365125"/>
            <a:ext cx="10515600" cy="1325563"/>
          </a:xfrm>
        </p:spPr>
        <p:txBody>
          <a:bodyPr/>
          <a:lstStyle/>
          <a:p>
            <a:r>
              <a:rPr lang="en-US" b="1" u="sng" dirty="0">
                <a:latin typeface="Times New Roman" panose="02020603050405020304" pitchFamily="18" charset="0"/>
                <a:cs typeface="Times New Roman" panose="02020603050405020304" pitchFamily="18" charset="0"/>
              </a:rPr>
              <a:t>Content </a:t>
            </a:r>
            <a:endParaRPr lang="en-IN" b="1" u="sng"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695798CC-B1DB-68FA-7E08-E3FE23AC8F46}"/>
              </a:ext>
            </a:extLst>
          </p:cNvPr>
          <p:cNvSpPr>
            <a:spLocks noGrp="1"/>
          </p:cNvSpPr>
          <p:nvPr>
            <p:ph idx="1"/>
          </p:nvPr>
        </p:nvSpPr>
        <p:spPr>
          <a:xfrm>
            <a:off x="838200" y="1825625"/>
            <a:ext cx="10515600" cy="4351338"/>
          </a:xfrm>
        </p:spPr>
        <p:txBody>
          <a:bodyPr>
            <a:normAutofit/>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Literature Review </a:t>
            </a:r>
          </a:p>
          <a:p>
            <a:r>
              <a:rPr lang="en-US" dirty="0">
                <a:latin typeface="Times New Roman" panose="02020603050405020304" pitchFamily="18" charset="0"/>
                <a:cs typeface="Times New Roman" panose="02020603050405020304" pitchFamily="18" charset="0"/>
              </a:rPr>
              <a:t>Objective of the project</a:t>
            </a:r>
          </a:p>
          <a:p>
            <a:r>
              <a:rPr lang="en-US" dirty="0">
                <a:latin typeface="Times New Roman" panose="02020603050405020304" pitchFamily="18" charset="0"/>
                <a:cs typeface="Times New Roman" panose="02020603050405020304" pitchFamily="18" charset="0"/>
              </a:rPr>
              <a:t>Software Requirement</a:t>
            </a:r>
          </a:p>
          <a:p>
            <a:r>
              <a:rPr lang="en-US" dirty="0">
                <a:latin typeface="Times New Roman" panose="02020603050405020304" pitchFamily="18" charset="0"/>
                <a:cs typeface="Times New Roman" panose="02020603050405020304" pitchFamily="18" charset="0"/>
              </a:rPr>
              <a:t>Model Description </a:t>
            </a:r>
          </a:p>
          <a:p>
            <a:r>
              <a:rPr lang="en-US">
                <a:latin typeface="Times New Roman" panose="02020603050405020304" pitchFamily="18" charset="0"/>
                <a:cs typeface="Times New Roman" panose="02020603050405020304" pitchFamily="18" charset="0"/>
              </a:rPr>
              <a:t>ER-Model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Reference </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62BABBC-94CF-716F-E7BB-A44435D44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5420" y="-3077"/>
            <a:ext cx="1216760" cy="1390261"/>
          </a:xfrm>
          <a:prstGeom prst="rect">
            <a:avLst/>
          </a:prstGeom>
        </p:spPr>
      </p:pic>
    </p:spTree>
    <p:extLst>
      <p:ext uri="{BB962C8B-B14F-4D97-AF65-F5344CB8AC3E}">
        <p14:creationId xmlns:p14="http://schemas.microsoft.com/office/powerpoint/2010/main" val="3501590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534FDC-D8DA-3CB9-011B-178D3A8AB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201"/>
            <a:ext cx="12192000" cy="7061201"/>
          </a:xfrm>
          <a:prstGeom prst="rect">
            <a:avLst/>
          </a:prstGeom>
        </p:spPr>
      </p:pic>
    </p:spTree>
    <p:extLst>
      <p:ext uri="{BB962C8B-B14F-4D97-AF65-F5344CB8AC3E}">
        <p14:creationId xmlns:p14="http://schemas.microsoft.com/office/powerpoint/2010/main" val="187182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B77F8-5CC6-1F3B-FF77-6D483234041E}"/>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Introduction </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ADD36B-62B3-B79D-AA35-C95B78ED0A9F}"/>
              </a:ext>
            </a:extLst>
          </p:cNvPr>
          <p:cNvSpPr>
            <a:spLocks noGrp="1"/>
          </p:cNvSpPr>
          <p:nvPr>
            <p:ph idx="1"/>
          </p:nvPr>
        </p:nvSpPr>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An online car rental system is web based on application .</a:t>
            </a:r>
          </a:p>
          <a:p>
            <a:pPr algn="just"/>
            <a:r>
              <a:rPr lang="en-US" b="0" i="0" dirty="0">
                <a:solidFill>
                  <a:srgbClr val="333333"/>
                </a:solidFill>
                <a:effectLst/>
                <a:latin typeface="Times New Roman" panose="02020603050405020304" pitchFamily="18" charset="0"/>
                <a:cs typeface="Times New Roman" panose="02020603050405020304" pitchFamily="18" charset="0"/>
              </a:rPr>
              <a:t>It’s allows a person to book/reserve a vehicle with payment on one end while the company staff handles the transactions, on the other via the Internet.</a:t>
            </a:r>
          </a:p>
          <a:p>
            <a:pPr algn="just"/>
            <a:r>
              <a:rPr lang="en-US" b="0" i="0" dirty="0">
                <a:solidFill>
                  <a:srgbClr val="333333"/>
                </a:solidFill>
                <a:effectLst/>
                <a:latin typeface="Times New Roman" panose="02020603050405020304" pitchFamily="18" charset="0"/>
                <a:cs typeface="Times New Roman" panose="02020603050405020304" pitchFamily="18" charset="0"/>
              </a:rPr>
              <a:t> Online Car Rental Systems are used mostly in developed countries such as England and Australia where electronic commerce has been fully accepted in the society. </a:t>
            </a:r>
          </a:p>
          <a:p>
            <a:pPr algn="just"/>
            <a:r>
              <a:rPr lang="en-US" dirty="0">
                <a:solidFill>
                  <a:srgbClr val="333333"/>
                </a:solidFill>
                <a:latin typeface="Times New Roman" panose="02020603050405020304" pitchFamily="18" charset="0"/>
                <a:cs typeface="Times New Roman" panose="02020603050405020304" pitchFamily="18" charset="0"/>
              </a:rPr>
              <a:t>F</a:t>
            </a:r>
            <a:r>
              <a:rPr lang="en-US" b="0" i="0" dirty="0">
                <a:solidFill>
                  <a:srgbClr val="333333"/>
                </a:solidFill>
                <a:effectLst/>
                <a:latin typeface="Times New Roman" panose="02020603050405020304" pitchFamily="18" charset="0"/>
                <a:cs typeface="Times New Roman" panose="02020603050405020304" pitchFamily="18" charset="0"/>
              </a:rPr>
              <a:t>amous companies such as Europcar from United Kingdom, has gained popularity since the business used the technologies available to expand and provide more facilities to their customers.</a:t>
            </a: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1B2B4C9-1FE5-D1FF-DBD0-F757D2AA5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5420" y="230188"/>
            <a:ext cx="1216760" cy="1390261"/>
          </a:xfrm>
          <a:prstGeom prst="rect">
            <a:avLst/>
          </a:prstGeom>
        </p:spPr>
      </p:pic>
    </p:spTree>
    <p:extLst>
      <p:ext uri="{BB962C8B-B14F-4D97-AF65-F5344CB8AC3E}">
        <p14:creationId xmlns:p14="http://schemas.microsoft.com/office/powerpoint/2010/main" val="846203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8A8E4-9900-8A2A-C8E1-F4FE4E42368C}"/>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Literature Review </a:t>
            </a:r>
            <a:endParaRPr lang="en-IN"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070C8B8-1171-569C-5CF3-FF25D4929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5420" y="230188"/>
            <a:ext cx="1216760" cy="1390261"/>
          </a:xfrm>
          <a:prstGeom prst="rect">
            <a:avLst/>
          </a:prstGeom>
        </p:spPr>
      </p:pic>
      <p:graphicFrame>
        <p:nvGraphicFramePr>
          <p:cNvPr id="5" name="Table 5">
            <a:extLst>
              <a:ext uri="{FF2B5EF4-FFF2-40B4-BE49-F238E27FC236}">
                <a16:creationId xmlns:a16="http://schemas.microsoft.com/office/drawing/2014/main" id="{E67F8CE4-1FC9-BE3A-3FAB-C312D2AD8A15}"/>
              </a:ext>
            </a:extLst>
          </p:cNvPr>
          <p:cNvGraphicFramePr>
            <a:graphicFrameLocks noGrp="1"/>
          </p:cNvGraphicFramePr>
          <p:nvPr>
            <p:extLst>
              <p:ext uri="{D42A27DB-BD31-4B8C-83A1-F6EECF244321}">
                <p14:modId xmlns:p14="http://schemas.microsoft.com/office/powerpoint/2010/main" val="3270184353"/>
              </p:ext>
            </p:extLst>
          </p:nvPr>
        </p:nvGraphicFramePr>
        <p:xfrm>
          <a:off x="1159375" y="1424031"/>
          <a:ext cx="9264871" cy="5212080"/>
        </p:xfrm>
        <a:graphic>
          <a:graphicData uri="http://schemas.openxmlformats.org/drawingml/2006/table">
            <a:tbl>
              <a:tblPr firstRow="1" bandRow="1">
                <a:tableStyleId>{5C22544A-7EE6-4342-B048-85BDC9FD1C3A}</a:tableStyleId>
              </a:tblPr>
              <a:tblGrid>
                <a:gridCol w="1286415">
                  <a:extLst>
                    <a:ext uri="{9D8B030D-6E8A-4147-A177-3AD203B41FA5}">
                      <a16:colId xmlns:a16="http://schemas.microsoft.com/office/drawing/2014/main" val="1242034058"/>
                    </a:ext>
                  </a:extLst>
                </a:gridCol>
                <a:gridCol w="2938072">
                  <a:extLst>
                    <a:ext uri="{9D8B030D-6E8A-4147-A177-3AD203B41FA5}">
                      <a16:colId xmlns:a16="http://schemas.microsoft.com/office/drawing/2014/main" val="3086702585"/>
                    </a:ext>
                  </a:extLst>
                </a:gridCol>
                <a:gridCol w="2122127">
                  <a:extLst>
                    <a:ext uri="{9D8B030D-6E8A-4147-A177-3AD203B41FA5}">
                      <a16:colId xmlns:a16="http://schemas.microsoft.com/office/drawing/2014/main" val="893804675"/>
                    </a:ext>
                  </a:extLst>
                </a:gridCol>
                <a:gridCol w="2918257">
                  <a:extLst>
                    <a:ext uri="{9D8B030D-6E8A-4147-A177-3AD203B41FA5}">
                      <a16:colId xmlns:a16="http://schemas.microsoft.com/office/drawing/2014/main" val="186224546"/>
                    </a:ext>
                  </a:extLst>
                </a:gridCol>
              </a:tblGrid>
              <a:tr h="0">
                <a:tc>
                  <a:txBody>
                    <a:bodyPr/>
                    <a:lstStyle/>
                    <a:p>
                      <a:r>
                        <a:rPr lang="en-US" dirty="0"/>
                        <a:t>Reference </a:t>
                      </a:r>
                      <a:endParaRPr lang="en-IN" dirty="0"/>
                    </a:p>
                  </a:txBody>
                  <a:tcPr/>
                </a:tc>
                <a:tc>
                  <a:txBody>
                    <a:bodyPr/>
                    <a:lstStyle/>
                    <a:p>
                      <a:r>
                        <a:rPr lang="en-US" dirty="0"/>
                        <a:t>Objective </a:t>
                      </a:r>
                      <a:endParaRPr lang="en-IN" dirty="0"/>
                    </a:p>
                  </a:txBody>
                  <a:tcPr/>
                </a:tc>
                <a:tc>
                  <a:txBody>
                    <a:bodyPr/>
                    <a:lstStyle/>
                    <a:p>
                      <a:r>
                        <a:rPr lang="en-US" dirty="0" err="1"/>
                        <a:t>Methology</a:t>
                      </a:r>
                      <a:r>
                        <a:rPr lang="en-US" dirty="0"/>
                        <a:t> </a:t>
                      </a:r>
                      <a:endParaRPr lang="en-IN" dirty="0"/>
                    </a:p>
                  </a:txBody>
                  <a:tcPr/>
                </a:tc>
                <a:tc>
                  <a:txBody>
                    <a:bodyPr/>
                    <a:lstStyle/>
                    <a:p>
                      <a:r>
                        <a:rPr lang="en-US" dirty="0"/>
                        <a:t>Conclusion </a:t>
                      </a:r>
                      <a:endParaRPr lang="en-IN" dirty="0"/>
                    </a:p>
                  </a:txBody>
                  <a:tcPr/>
                </a:tc>
                <a:extLst>
                  <a:ext uri="{0D108BD9-81ED-4DB2-BD59-A6C34878D82A}">
                    <a16:rowId xmlns:a16="http://schemas.microsoft.com/office/drawing/2014/main" val="316386553"/>
                  </a:ext>
                </a:extLst>
              </a:tr>
              <a:tr h="1162448">
                <a:tc>
                  <a:txBody>
                    <a:bodyPr/>
                    <a:lstStyle/>
                    <a:p>
                      <a:r>
                        <a:rPr lang="en-US" dirty="0"/>
                        <a:t>[1]</a:t>
                      </a:r>
                      <a:endParaRPr lang="en-IN" dirty="0"/>
                    </a:p>
                  </a:txBody>
                  <a:tcPr/>
                </a:tc>
                <a:tc>
                  <a:txBody>
                    <a:bodyPr/>
                    <a:lstStyle/>
                    <a:p>
                      <a:r>
                        <a:rPr lang="en-US" dirty="0"/>
                        <a:t>The aim of this model evaluation through the bootstrapping menu also generates T-statistics values that will be used to test the hypothesis. The indicator can be used to confirm that the indicator can together with other indicators explain a latent variable</a:t>
                      </a:r>
                      <a:endParaRPr lang="en-IN" dirty="0"/>
                    </a:p>
                  </a:txBody>
                  <a:tcPr/>
                </a:tc>
                <a:tc>
                  <a:txBody>
                    <a:bodyPr/>
                    <a:lstStyle/>
                    <a:p>
                      <a:r>
                        <a:rPr lang="en-US" dirty="0"/>
                        <a:t> WEB BASED, Structural Equation Modeling (SEM) with SMART PLS software. </a:t>
                      </a:r>
                      <a:endParaRPr lang="en-IN" dirty="0"/>
                    </a:p>
                  </a:txBody>
                  <a:tcPr/>
                </a:tc>
                <a:tc>
                  <a:txBody>
                    <a:bodyPr/>
                    <a:lstStyle/>
                    <a:p>
                      <a:r>
                        <a:rPr lang="en-US" dirty="0"/>
                        <a:t>The results show the level of community knowledge of smartphone features obtained through Asking more effectively to know the features of a smartphone than with a self-learning approach</a:t>
                      </a:r>
                      <a:endParaRPr lang="en-IN" dirty="0"/>
                    </a:p>
                  </a:txBody>
                  <a:tcPr/>
                </a:tc>
                <a:extLst>
                  <a:ext uri="{0D108BD9-81ED-4DB2-BD59-A6C34878D82A}">
                    <a16:rowId xmlns:a16="http://schemas.microsoft.com/office/drawing/2014/main" val="4283785236"/>
                  </a:ext>
                </a:extLst>
              </a:tr>
              <a:tr h="241008">
                <a:tc>
                  <a:txBody>
                    <a:bodyPr/>
                    <a:lstStyle/>
                    <a:p>
                      <a:r>
                        <a:rPr lang="en-US" dirty="0"/>
                        <a:t>[2]</a:t>
                      </a:r>
                      <a:endParaRPr lang="en-IN" dirty="0"/>
                    </a:p>
                  </a:txBody>
                  <a:tcPr/>
                </a:tc>
                <a:tc>
                  <a:txBody>
                    <a:bodyPr/>
                    <a:lstStyle/>
                    <a:p>
                      <a:r>
                        <a:rPr lang="en-US" dirty="0"/>
                        <a:t>The aim of this research is solving the problems that occur in Avis Indonesia; propose development of web-based car rental management information system.</a:t>
                      </a:r>
                      <a:endParaRPr lang="en-IN" dirty="0"/>
                    </a:p>
                  </a:txBody>
                  <a:tcPr/>
                </a:tc>
                <a:tc>
                  <a:txBody>
                    <a:bodyPr/>
                    <a:lstStyle/>
                    <a:p>
                      <a:r>
                        <a:rPr lang="en-US" dirty="0"/>
                        <a:t>SDLC,WEB BASED,XAMPP</a:t>
                      </a:r>
                      <a:endParaRPr lang="en-IN" dirty="0"/>
                    </a:p>
                  </a:txBody>
                  <a:tcPr/>
                </a:tc>
                <a:tc>
                  <a:txBody>
                    <a:bodyPr/>
                    <a:lstStyle/>
                    <a:p>
                      <a:r>
                        <a:rPr lang="en-US" dirty="0"/>
                        <a:t>With web-based car rental management information system, could improve the time efficiency of rental history data transmission after using this application.</a:t>
                      </a:r>
                      <a:endParaRPr lang="en-IN" dirty="0"/>
                    </a:p>
                  </a:txBody>
                  <a:tcPr/>
                </a:tc>
                <a:extLst>
                  <a:ext uri="{0D108BD9-81ED-4DB2-BD59-A6C34878D82A}">
                    <a16:rowId xmlns:a16="http://schemas.microsoft.com/office/drawing/2014/main" val="253336408"/>
                  </a:ext>
                </a:extLst>
              </a:tr>
            </a:tbl>
          </a:graphicData>
        </a:graphic>
      </p:graphicFrame>
    </p:spTree>
    <p:extLst>
      <p:ext uri="{BB962C8B-B14F-4D97-AF65-F5344CB8AC3E}">
        <p14:creationId xmlns:p14="http://schemas.microsoft.com/office/powerpoint/2010/main" val="3667856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99981-2085-F0E3-EFF4-096294FE1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5420" y="230188"/>
            <a:ext cx="1216760" cy="1390261"/>
          </a:xfrm>
          <a:prstGeom prst="rect">
            <a:avLst/>
          </a:prstGeom>
        </p:spPr>
      </p:pic>
      <p:graphicFrame>
        <p:nvGraphicFramePr>
          <p:cNvPr id="5" name="Table 5">
            <a:extLst>
              <a:ext uri="{FF2B5EF4-FFF2-40B4-BE49-F238E27FC236}">
                <a16:creationId xmlns:a16="http://schemas.microsoft.com/office/drawing/2014/main" id="{E29BB32D-D182-F305-3DB3-150462C8B815}"/>
              </a:ext>
            </a:extLst>
          </p:cNvPr>
          <p:cNvGraphicFramePr>
            <a:graphicFrameLocks noGrp="1"/>
          </p:cNvGraphicFramePr>
          <p:nvPr>
            <p:extLst>
              <p:ext uri="{D42A27DB-BD31-4B8C-83A1-F6EECF244321}">
                <p14:modId xmlns:p14="http://schemas.microsoft.com/office/powerpoint/2010/main" val="2850220510"/>
              </p:ext>
            </p:extLst>
          </p:nvPr>
        </p:nvGraphicFramePr>
        <p:xfrm>
          <a:off x="374753" y="143133"/>
          <a:ext cx="10370667" cy="6571734"/>
        </p:xfrm>
        <a:graphic>
          <a:graphicData uri="http://schemas.openxmlformats.org/drawingml/2006/table">
            <a:tbl>
              <a:tblPr firstRow="1" bandRow="1">
                <a:tableStyleId>{5C22544A-7EE6-4342-B048-85BDC9FD1C3A}</a:tableStyleId>
              </a:tblPr>
              <a:tblGrid>
                <a:gridCol w="1280171">
                  <a:extLst>
                    <a:ext uri="{9D8B030D-6E8A-4147-A177-3AD203B41FA5}">
                      <a16:colId xmlns:a16="http://schemas.microsoft.com/office/drawing/2014/main" val="1902476972"/>
                    </a:ext>
                  </a:extLst>
                </a:gridCol>
                <a:gridCol w="3381770">
                  <a:extLst>
                    <a:ext uri="{9D8B030D-6E8A-4147-A177-3AD203B41FA5}">
                      <a16:colId xmlns:a16="http://schemas.microsoft.com/office/drawing/2014/main" val="1939028575"/>
                    </a:ext>
                  </a:extLst>
                </a:gridCol>
                <a:gridCol w="1813810">
                  <a:extLst>
                    <a:ext uri="{9D8B030D-6E8A-4147-A177-3AD203B41FA5}">
                      <a16:colId xmlns:a16="http://schemas.microsoft.com/office/drawing/2014/main" val="2019918628"/>
                    </a:ext>
                  </a:extLst>
                </a:gridCol>
                <a:gridCol w="3894916">
                  <a:extLst>
                    <a:ext uri="{9D8B030D-6E8A-4147-A177-3AD203B41FA5}">
                      <a16:colId xmlns:a16="http://schemas.microsoft.com/office/drawing/2014/main" val="2599999035"/>
                    </a:ext>
                  </a:extLst>
                </a:gridCol>
              </a:tblGrid>
              <a:tr h="611555">
                <a:tc>
                  <a:txBody>
                    <a:bodyPr/>
                    <a:lstStyle/>
                    <a:p>
                      <a:r>
                        <a:rPr lang="en-US" dirty="0"/>
                        <a:t>Reference</a:t>
                      </a:r>
                      <a:endParaRPr lang="en-IN" dirty="0"/>
                    </a:p>
                  </a:txBody>
                  <a:tcPr/>
                </a:tc>
                <a:tc>
                  <a:txBody>
                    <a:bodyPr/>
                    <a:lstStyle/>
                    <a:p>
                      <a:r>
                        <a:rPr lang="en-US" dirty="0"/>
                        <a:t>Objective</a:t>
                      </a:r>
                      <a:endParaRPr lang="en-IN" dirty="0"/>
                    </a:p>
                  </a:txBody>
                  <a:tcPr/>
                </a:tc>
                <a:tc>
                  <a:txBody>
                    <a:bodyPr/>
                    <a:lstStyle/>
                    <a:p>
                      <a:r>
                        <a:rPr lang="en-US" dirty="0" err="1"/>
                        <a:t>Methology</a:t>
                      </a:r>
                      <a:endParaRPr lang="en-IN" dirty="0"/>
                    </a:p>
                  </a:txBody>
                  <a:tcPr/>
                </a:tc>
                <a:tc>
                  <a:txBody>
                    <a:bodyPr/>
                    <a:lstStyle/>
                    <a:p>
                      <a:r>
                        <a:rPr lang="en-US" dirty="0"/>
                        <a:t>Conclusion</a:t>
                      </a:r>
                      <a:endParaRPr lang="en-IN" dirty="0"/>
                    </a:p>
                  </a:txBody>
                  <a:tcPr/>
                </a:tc>
                <a:extLst>
                  <a:ext uri="{0D108BD9-81ED-4DB2-BD59-A6C34878D82A}">
                    <a16:rowId xmlns:a16="http://schemas.microsoft.com/office/drawing/2014/main" val="3462251867"/>
                  </a:ext>
                </a:extLst>
              </a:tr>
              <a:tr h="3125539">
                <a:tc>
                  <a:txBody>
                    <a:bodyPr/>
                    <a:lstStyle/>
                    <a:p>
                      <a:r>
                        <a:rPr lang="en-US" dirty="0"/>
                        <a:t>[3]</a:t>
                      </a:r>
                      <a:endParaRPr lang="en-IN" dirty="0"/>
                    </a:p>
                  </a:txBody>
                  <a:tcPr/>
                </a:tc>
                <a:tc>
                  <a:txBody>
                    <a:bodyPr/>
                    <a:lstStyle/>
                    <a:p>
                      <a:pPr algn="just"/>
                      <a:r>
                        <a:rPr lang="en-US" dirty="0"/>
                        <a:t>The main purpose of developing SMS-based content alert for car rental system is to reduce the cost and time consumed, which is beneficial to the car rental agencies and customers. Therefore, the system was designed automatically to send an alert SMS to the customers about the availability of the car reserved. </a:t>
                      </a:r>
                      <a:endParaRPr lang="en-IN" dirty="0"/>
                    </a:p>
                  </a:txBody>
                  <a:tcPr/>
                </a:tc>
                <a:tc>
                  <a:txBody>
                    <a:bodyPr/>
                    <a:lstStyle/>
                    <a:p>
                      <a:r>
                        <a:rPr lang="en-US" dirty="0"/>
                        <a:t>Web-based system, SMS technology, SDLC</a:t>
                      </a:r>
                      <a:endParaRPr lang="en-IN" dirty="0"/>
                    </a:p>
                  </a:txBody>
                  <a:tcPr/>
                </a:tc>
                <a:tc>
                  <a:txBody>
                    <a:bodyPr/>
                    <a:lstStyle/>
                    <a:p>
                      <a:pPr algn="just"/>
                      <a:r>
                        <a:rPr lang="en-US" dirty="0"/>
                        <a:t>The integration of web-based and SMS technology in the car rental agencies is the best way to take the advantages of today technology, in order to enhance the productivity and efficiency of organization.</a:t>
                      </a:r>
                      <a:endParaRPr lang="en-IN" dirty="0"/>
                    </a:p>
                  </a:txBody>
                  <a:tcPr/>
                </a:tc>
                <a:extLst>
                  <a:ext uri="{0D108BD9-81ED-4DB2-BD59-A6C34878D82A}">
                    <a16:rowId xmlns:a16="http://schemas.microsoft.com/office/drawing/2014/main" val="147325413"/>
                  </a:ext>
                </a:extLst>
              </a:tr>
              <a:tr h="611555">
                <a:tc>
                  <a:txBody>
                    <a:bodyPr/>
                    <a:lstStyle/>
                    <a:p>
                      <a:r>
                        <a:rPr lang="en-US" dirty="0"/>
                        <a:t>[4]</a:t>
                      </a:r>
                      <a:endParaRPr lang="en-IN" dirty="0"/>
                    </a:p>
                  </a:txBody>
                  <a:tcPr/>
                </a:tc>
                <a:tc>
                  <a:txBody>
                    <a:bodyPr/>
                    <a:lstStyle/>
                    <a:p>
                      <a:r>
                        <a:rPr lang="en-US" dirty="0"/>
                        <a:t>Car Rental as a Form of Tourism,</a:t>
                      </a:r>
                    </a:p>
                    <a:p>
                      <a:r>
                        <a:rPr lang="en-US" dirty="0"/>
                        <a:t>And the variety of sizes of their vehicles, car rental agencies may also renting vans or trucks, and in certain markets other types of vehicles such as motorcycles or scooters may also be offered.</a:t>
                      </a:r>
                      <a:endParaRPr lang="en-IN" dirty="0"/>
                    </a:p>
                  </a:txBody>
                  <a:tcPr/>
                </a:tc>
                <a:tc>
                  <a:txBody>
                    <a:bodyPr/>
                    <a:lstStyle/>
                    <a:p>
                      <a:r>
                        <a:rPr lang="en-US" dirty="0"/>
                        <a:t>Google Analytics Tracking Code (GATC),</a:t>
                      </a:r>
                      <a:r>
                        <a:rPr lang="en-IN" dirty="0"/>
                        <a:t> Google Analytics (GA)</a:t>
                      </a:r>
                    </a:p>
                  </a:txBody>
                  <a:tcPr/>
                </a:tc>
                <a:tc>
                  <a:txBody>
                    <a:bodyPr/>
                    <a:lstStyle/>
                    <a:p>
                      <a:pPr algn="just"/>
                      <a:r>
                        <a:rPr lang="en-US" dirty="0"/>
                        <a:t>The Google Analytics is a very important tool for assessing a large amount of information about people interested in a specific service. Goals are useful because they enable both the measure of a site’s success and failure when people start a funnel and don’t complete it. But they also enable the segmentation of success and in Google Analytics</a:t>
                      </a:r>
                      <a:endParaRPr lang="en-IN" dirty="0"/>
                    </a:p>
                  </a:txBody>
                  <a:tcPr/>
                </a:tc>
                <a:extLst>
                  <a:ext uri="{0D108BD9-81ED-4DB2-BD59-A6C34878D82A}">
                    <a16:rowId xmlns:a16="http://schemas.microsoft.com/office/drawing/2014/main" val="1110865898"/>
                  </a:ext>
                </a:extLst>
              </a:tr>
            </a:tbl>
          </a:graphicData>
        </a:graphic>
      </p:graphicFrame>
    </p:spTree>
    <p:extLst>
      <p:ext uri="{BB962C8B-B14F-4D97-AF65-F5344CB8AC3E}">
        <p14:creationId xmlns:p14="http://schemas.microsoft.com/office/powerpoint/2010/main" val="225878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99981-2085-F0E3-EFF4-096294FE1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5420" y="230188"/>
            <a:ext cx="1216760" cy="1390261"/>
          </a:xfrm>
          <a:prstGeom prst="rect">
            <a:avLst/>
          </a:prstGeom>
        </p:spPr>
      </p:pic>
      <p:graphicFrame>
        <p:nvGraphicFramePr>
          <p:cNvPr id="5" name="Table 5">
            <a:extLst>
              <a:ext uri="{FF2B5EF4-FFF2-40B4-BE49-F238E27FC236}">
                <a16:creationId xmlns:a16="http://schemas.microsoft.com/office/drawing/2014/main" id="{E29BB32D-D182-F305-3DB3-150462C8B815}"/>
              </a:ext>
            </a:extLst>
          </p:cNvPr>
          <p:cNvGraphicFramePr>
            <a:graphicFrameLocks noGrp="1"/>
          </p:cNvGraphicFramePr>
          <p:nvPr>
            <p:extLst>
              <p:ext uri="{D42A27DB-BD31-4B8C-83A1-F6EECF244321}">
                <p14:modId xmlns:p14="http://schemas.microsoft.com/office/powerpoint/2010/main" val="2631913590"/>
              </p:ext>
            </p:extLst>
          </p:nvPr>
        </p:nvGraphicFramePr>
        <p:xfrm>
          <a:off x="374753" y="143133"/>
          <a:ext cx="10370667" cy="6280835"/>
        </p:xfrm>
        <a:graphic>
          <a:graphicData uri="http://schemas.openxmlformats.org/drawingml/2006/table">
            <a:tbl>
              <a:tblPr firstRow="1" bandRow="1">
                <a:tableStyleId>{5C22544A-7EE6-4342-B048-85BDC9FD1C3A}</a:tableStyleId>
              </a:tblPr>
              <a:tblGrid>
                <a:gridCol w="1279118">
                  <a:extLst>
                    <a:ext uri="{9D8B030D-6E8A-4147-A177-3AD203B41FA5}">
                      <a16:colId xmlns:a16="http://schemas.microsoft.com/office/drawing/2014/main" val="1902476972"/>
                    </a:ext>
                  </a:extLst>
                </a:gridCol>
                <a:gridCol w="3382823">
                  <a:extLst>
                    <a:ext uri="{9D8B030D-6E8A-4147-A177-3AD203B41FA5}">
                      <a16:colId xmlns:a16="http://schemas.microsoft.com/office/drawing/2014/main" val="1939028575"/>
                    </a:ext>
                  </a:extLst>
                </a:gridCol>
                <a:gridCol w="1813810">
                  <a:extLst>
                    <a:ext uri="{9D8B030D-6E8A-4147-A177-3AD203B41FA5}">
                      <a16:colId xmlns:a16="http://schemas.microsoft.com/office/drawing/2014/main" val="2019918628"/>
                    </a:ext>
                  </a:extLst>
                </a:gridCol>
                <a:gridCol w="3894916">
                  <a:extLst>
                    <a:ext uri="{9D8B030D-6E8A-4147-A177-3AD203B41FA5}">
                      <a16:colId xmlns:a16="http://schemas.microsoft.com/office/drawing/2014/main" val="2599999035"/>
                    </a:ext>
                  </a:extLst>
                </a:gridCol>
              </a:tblGrid>
              <a:tr h="611555">
                <a:tc>
                  <a:txBody>
                    <a:bodyPr/>
                    <a:lstStyle/>
                    <a:p>
                      <a:r>
                        <a:rPr lang="en-US" dirty="0"/>
                        <a:t>Reference</a:t>
                      </a:r>
                      <a:endParaRPr lang="en-IN" dirty="0"/>
                    </a:p>
                  </a:txBody>
                  <a:tcPr/>
                </a:tc>
                <a:tc>
                  <a:txBody>
                    <a:bodyPr/>
                    <a:lstStyle/>
                    <a:p>
                      <a:r>
                        <a:rPr lang="en-US" dirty="0"/>
                        <a:t>Objective</a:t>
                      </a:r>
                      <a:endParaRPr lang="en-IN" dirty="0"/>
                    </a:p>
                  </a:txBody>
                  <a:tcPr/>
                </a:tc>
                <a:tc>
                  <a:txBody>
                    <a:bodyPr/>
                    <a:lstStyle/>
                    <a:p>
                      <a:r>
                        <a:rPr lang="en-US" dirty="0" err="1"/>
                        <a:t>Methology</a:t>
                      </a:r>
                      <a:endParaRPr lang="en-IN" dirty="0"/>
                    </a:p>
                  </a:txBody>
                  <a:tcPr/>
                </a:tc>
                <a:tc>
                  <a:txBody>
                    <a:bodyPr/>
                    <a:lstStyle/>
                    <a:p>
                      <a:r>
                        <a:rPr lang="en-US" dirty="0"/>
                        <a:t>Conclusion</a:t>
                      </a:r>
                      <a:endParaRPr lang="en-IN" dirty="0"/>
                    </a:p>
                  </a:txBody>
                  <a:tcPr/>
                </a:tc>
                <a:extLst>
                  <a:ext uri="{0D108BD9-81ED-4DB2-BD59-A6C34878D82A}">
                    <a16:rowId xmlns:a16="http://schemas.microsoft.com/office/drawing/2014/main" val="3462251867"/>
                  </a:ext>
                </a:extLst>
              </a:tr>
              <a:tr h="3125539">
                <a:tc>
                  <a:txBody>
                    <a:bodyPr/>
                    <a:lstStyle/>
                    <a:p>
                      <a:r>
                        <a:rPr lang="en-US" dirty="0"/>
                        <a:t>[5]</a:t>
                      </a:r>
                      <a:endParaRPr lang="en-IN" dirty="0"/>
                    </a:p>
                  </a:txBody>
                  <a:tcPr/>
                </a:tc>
                <a:tc>
                  <a:txBody>
                    <a:bodyPr/>
                    <a:lstStyle/>
                    <a:p>
                      <a:pPr algn="just"/>
                      <a:r>
                        <a:rPr lang="en-US" dirty="0"/>
                        <a:t>The proposed system aims to build a database of a web-based electronic car rental system that serves customers and car rental companies, so that the customer can open an account as well as rent the car and pay. Enable car rental companies as well as manage the rental operations of the cars available to them, also enable car rental companies' ability to track cars rented from customers based on GPS. </a:t>
                      </a:r>
                      <a:endParaRPr lang="en-IN" dirty="0"/>
                    </a:p>
                  </a:txBody>
                  <a:tcPr/>
                </a:tc>
                <a:tc>
                  <a:txBody>
                    <a:bodyPr/>
                    <a:lstStyle/>
                    <a:p>
                      <a:r>
                        <a:rPr lang="en-IN" dirty="0"/>
                        <a:t>Web Design Process in Agile Methodologies,</a:t>
                      </a:r>
                    </a:p>
                    <a:p>
                      <a:r>
                        <a:rPr lang="en-IN" dirty="0"/>
                        <a:t>GPS, web based</a:t>
                      </a:r>
                    </a:p>
                  </a:txBody>
                  <a:tcPr/>
                </a:tc>
                <a:tc>
                  <a:txBody>
                    <a:bodyPr/>
                    <a:lstStyle/>
                    <a:p>
                      <a:pPr algn="just"/>
                      <a:r>
                        <a:rPr lang="en-US" dirty="0"/>
                        <a:t>Order to enhance the follow and tracking car after rent by customers. In reality, GPS add value to car rental web-based system by add follow and track the car at any time and any location. </a:t>
                      </a:r>
                      <a:endParaRPr lang="en-IN" dirty="0"/>
                    </a:p>
                  </a:txBody>
                  <a:tcPr/>
                </a:tc>
                <a:extLst>
                  <a:ext uri="{0D108BD9-81ED-4DB2-BD59-A6C34878D82A}">
                    <a16:rowId xmlns:a16="http://schemas.microsoft.com/office/drawing/2014/main" val="147325413"/>
                  </a:ext>
                </a:extLst>
              </a:tr>
              <a:tr h="611555">
                <a:tc>
                  <a:txBody>
                    <a:bodyPr/>
                    <a:lstStyle/>
                    <a:p>
                      <a:r>
                        <a:rPr lang="en-US" dirty="0"/>
                        <a:t>[6]</a:t>
                      </a:r>
                      <a:endParaRPr lang="en-IN" dirty="0"/>
                    </a:p>
                  </a:txBody>
                  <a:tcPr/>
                </a:tc>
                <a:tc>
                  <a:txBody>
                    <a:bodyPr/>
                    <a:lstStyle/>
                    <a:p>
                      <a:r>
                        <a:rPr lang="en-US" dirty="0"/>
                        <a:t>To produce a web-based system that allow customer to register and reserve car online and for the company to effectively manage their car rental business. </a:t>
                      </a:r>
                      <a:endParaRPr lang="en-IN" dirty="0"/>
                    </a:p>
                  </a:txBody>
                  <a:tcPr/>
                </a:tc>
                <a:tc>
                  <a:txBody>
                    <a:bodyPr/>
                    <a:lstStyle/>
                    <a:p>
                      <a:r>
                        <a:rPr lang="en-US" dirty="0"/>
                        <a:t>Web based, GPS </a:t>
                      </a:r>
                      <a:endParaRPr lang="en-IN" dirty="0"/>
                    </a:p>
                  </a:txBody>
                  <a:tcPr/>
                </a:tc>
                <a:tc>
                  <a:txBody>
                    <a:bodyPr/>
                    <a:lstStyle/>
                    <a:p>
                      <a:pPr algn="just"/>
                      <a:r>
                        <a:rPr lang="en-US" dirty="0"/>
                        <a:t>where every activity of car rental business is limited to a physical location only. Even though the physical location has not been totally eradicated; the nature of functions and how these functions are achieved has been reshaped by the power of internet.</a:t>
                      </a:r>
                      <a:endParaRPr lang="en-IN" dirty="0"/>
                    </a:p>
                  </a:txBody>
                  <a:tcPr/>
                </a:tc>
                <a:extLst>
                  <a:ext uri="{0D108BD9-81ED-4DB2-BD59-A6C34878D82A}">
                    <a16:rowId xmlns:a16="http://schemas.microsoft.com/office/drawing/2014/main" val="1110865898"/>
                  </a:ext>
                </a:extLst>
              </a:tr>
            </a:tbl>
          </a:graphicData>
        </a:graphic>
      </p:graphicFrame>
    </p:spTree>
    <p:extLst>
      <p:ext uri="{BB962C8B-B14F-4D97-AF65-F5344CB8AC3E}">
        <p14:creationId xmlns:p14="http://schemas.microsoft.com/office/powerpoint/2010/main" val="2801721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66EE7-2FA0-1D32-DBB3-3A018497CAC9}"/>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Objective of project</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BF8FF2-C4D0-03B2-BD10-13F902C82963}"/>
              </a:ext>
            </a:extLst>
          </p:cNvPr>
          <p:cNvSpPr>
            <a:spLocks noGrp="1"/>
          </p:cNvSpPr>
          <p:nvPr>
            <p:ph idx="1"/>
          </p:nvPr>
        </p:nvSpPr>
        <p:spPr/>
        <p:txBody>
          <a:bodyPr>
            <a:normAutofit/>
          </a:bodyPr>
          <a:lstStyle/>
          <a:p>
            <a:pPr marL="0" indent="0" algn="just">
              <a:buNone/>
            </a:pPr>
            <a:r>
              <a:rPr lang="en-US" sz="1800" b="0" i="0" dirty="0">
                <a:solidFill>
                  <a:srgbClr val="202124"/>
                </a:solidFill>
                <a:effectLst/>
                <a:latin typeface="Times New Roman" panose="02020603050405020304" pitchFamily="18" charset="0"/>
                <a:cs typeface="Times New Roman" panose="02020603050405020304" pitchFamily="18" charset="0"/>
              </a:rPr>
              <a:t>The main objective of the Car Rental System is </a:t>
            </a:r>
            <a:r>
              <a:rPr lang="en-US" sz="1800" i="0" dirty="0">
                <a:solidFill>
                  <a:srgbClr val="202124"/>
                </a:solidFill>
                <a:effectLst/>
                <a:latin typeface="Times New Roman" panose="02020603050405020304" pitchFamily="18" charset="0"/>
                <a:cs typeface="Times New Roman" panose="02020603050405020304" pitchFamily="18" charset="0"/>
              </a:rPr>
              <a:t>to manage the details of Car, Payment, Customer</a:t>
            </a:r>
            <a:r>
              <a:rPr lang="en-US" sz="1800" dirty="0">
                <a:solidFill>
                  <a:srgbClr val="202124"/>
                </a:solidFill>
                <a:latin typeface="Times New Roman" panose="02020603050405020304" pitchFamily="18" charset="0"/>
                <a:cs typeface="Times New Roman" panose="02020603050405020304" pitchFamily="18" charset="0"/>
              </a:rPr>
              <a:t>.</a:t>
            </a:r>
          </a:p>
          <a:p>
            <a:pPr marL="0" indent="0" algn="just">
              <a:buNone/>
            </a:pPr>
            <a:endParaRPr lang="en-US" sz="1800" b="0" i="0" dirty="0">
              <a:solidFill>
                <a:srgbClr val="202124"/>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Convenience: </a:t>
            </a:r>
            <a:r>
              <a:rPr lang="en-US" sz="1800" b="0" i="0" dirty="0">
                <a:effectLst/>
                <a:latin typeface="Times New Roman" panose="02020603050405020304" pitchFamily="18" charset="0"/>
                <a:cs typeface="Times New Roman" panose="02020603050405020304" pitchFamily="18" charset="0"/>
              </a:rPr>
              <a:t>You can get to your destination way easier and quicker than when you use public transportation.</a:t>
            </a:r>
          </a:p>
          <a:p>
            <a:pPr algn="just">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Flexibility: </a:t>
            </a:r>
            <a:r>
              <a:rPr lang="en-US" sz="1800" b="0" i="0" dirty="0">
                <a:effectLst/>
                <a:latin typeface="Times New Roman" panose="02020603050405020304" pitchFamily="18" charset="0"/>
                <a:cs typeface="Times New Roman" panose="02020603050405020304" pitchFamily="18" charset="0"/>
              </a:rPr>
              <a:t>Just drive your car whenever you need and go wherever want. You don’t need to wait for the exact buses and adapt the schedules. Moreover, the GPS technology will make your journey even better - it will be your best guide </a:t>
            </a:r>
            <a:r>
              <a:rPr lang="en-US" sz="1800" dirty="0">
                <a:latin typeface="Times New Roman" panose="02020603050405020304" pitchFamily="18" charset="0"/>
                <a:cs typeface="Times New Roman" panose="02020603050405020304" pitchFamily="18" charset="0"/>
              </a:rPr>
              <a:t>i</a:t>
            </a:r>
            <a:r>
              <a:rPr lang="en-US" sz="1800" b="0" i="0" dirty="0">
                <a:effectLst/>
                <a:latin typeface="Times New Roman" panose="02020603050405020304" pitchFamily="18" charset="0"/>
                <a:cs typeface="Times New Roman" panose="02020603050405020304" pitchFamily="18" charset="0"/>
              </a:rPr>
              <a:t>n route.</a:t>
            </a:r>
          </a:p>
          <a:p>
            <a:pPr algn="just">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Additional services: </a:t>
            </a:r>
            <a:r>
              <a:rPr lang="en-US" sz="1800" b="0" i="0" dirty="0">
                <a:effectLst/>
                <a:latin typeface="Times New Roman" panose="02020603050405020304" pitchFamily="18" charset="0"/>
                <a:cs typeface="Times New Roman" panose="02020603050405020304" pitchFamily="18" charset="0"/>
              </a:rPr>
              <a:t>Most of the rental companies provide additional services making your experience even better and more comfortable. (such as extra equipment, door to door delivery, transfers, group tours etc.) </a:t>
            </a:r>
          </a:p>
          <a:p>
            <a:pPr algn="just"/>
            <a:endParaRPr lang="en-US" sz="1800" b="0" i="0" dirty="0">
              <a:solidFill>
                <a:srgbClr val="202124"/>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C115256-7727-4591-CB32-0FB79276A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5420" y="230188"/>
            <a:ext cx="1216760" cy="1390261"/>
          </a:xfrm>
          <a:prstGeom prst="rect">
            <a:avLst/>
          </a:prstGeom>
        </p:spPr>
      </p:pic>
    </p:spTree>
    <p:extLst>
      <p:ext uri="{BB962C8B-B14F-4D97-AF65-F5344CB8AC3E}">
        <p14:creationId xmlns:p14="http://schemas.microsoft.com/office/powerpoint/2010/main" val="519078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F509-F614-F2F7-1D75-7E62D2543345}"/>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Software requirement</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7DEE0B-E6A2-F072-DE7E-0C5D03FFEB6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User Interface Design : HTML 5, CSS 3</a:t>
            </a:r>
          </a:p>
          <a:p>
            <a:r>
              <a:rPr lang="en-US" dirty="0">
                <a:latin typeface="Times New Roman" panose="02020603050405020304" pitchFamily="18" charset="0"/>
                <a:cs typeface="Times New Roman" panose="02020603050405020304" pitchFamily="18" charset="0"/>
              </a:rPr>
              <a:t>Software		        : XAMP</a:t>
            </a:r>
            <a:r>
              <a:rPr lang="en-IN" dirty="0">
                <a:latin typeface="Times New Roman" panose="02020603050405020304" pitchFamily="18" charset="0"/>
                <a:cs typeface="Times New Roman" panose="02020603050405020304" pitchFamily="18" charset="0"/>
              </a:rPr>
              <a:t>P server</a:t>
            </a:r>
          </a:p>
          <a:p>
            <a:r>
              <a:rPr lang="en-IN" dirty="0">
                <a:latin typeface="Times New Roman" panose="02020603050405020304" pitchFamily="18" charset="0"/>
                <a:cs typeface="Times New Roman" panose="02020603050405020304" pitchFamily="18" charset="0"/>
              </a:rPr>
              <a:t>Language Used	        : PHP</a:t>
            </a:r>
          </a:p>
          <a:p>
            <a:r>
              <a:rPr lang="en-IN" dirty="0">
                <a:latin typeface="Times New Roman" panose="02020603050405020304" pitchFamily="18" charset="0"/>
                <a:cs typeface="Times New Roman" panose="02020603050405020304" pitchFamily="18" charset="0"/>
              </a:rPr>
              <a:t>Database		        : MY SQL</a:t>
            </a:r>
          </a:p>
          <a:p>
            <a:r>
              <a:rPr lang="en-IN" dirty="0">
                <a:latin typeface="Times New Roman" panose="02020603050405020304" pitchFamily="18" charset="0"/>
                <a:cs typeface="Times New Roman" panose="02020603050405020304" pitchFamily="18" charset="0"/>
              </a:rPr>
              <a:t>Web </a:t>
            </a:r>
            <a:r>
              <a:rPr lang="en-US" dirty="0">
                <a:latin typeface="Times New Roman" panose="02020603050405020304" pitchFamily="18" charset="0"/>
                <a:cs typeface="Times New Roman" panose="02020603050405020304" pitchFamily="18" charset="0"/>
              </a:rPr>
              <a:t>Browser 	        : Google Chrome, Mozilla</a:t>
            </a: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D8AFAD0-328E-06AF-4A84-204D7F54C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5420" y="230188"/>
            <a:ext cx="1216760" cy="1390261"/>
          </a:xfrm>
          <a:prstGeom prst="rect">
            <a:avLst/>
          </a:prstGeom>
        </p:spPr>
      </p:pic>
    </p:spTree>
    <p:extLst>
      <p:ext uri="{BB962C8B-B14F-4D97-AF65-F5344CB8AC3E}">
        <p14:creationId xmlns:p14="http://schemas.microsoft.com/office/powerpoint/2010/main" val="3414788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41386-9062-2E87-55BF-7DDC9316E5B6}"/>
              </a:ext>
            </a:extLst>
          </p:cNvPr>
          <p:cNvSpPr>
            <a:spLocks noGrp="1"/>
          </p:cNvSpPr>
          <p:nvPr>
            <p:ph type="title"/>
          </p:nvPr>
        </p:nvSpPr>
        <p:spPr>
          <a:xfrm>
            <a:off x="426720" y="-89852"/>
            <a:ext cx="10515600" cy="1325563"/>
          </a:xfrm>
        </p:spPr>
        <p:txBody>
          <a:bodyPr/>
          <a:lstStyle/>
          <a:p>
            <a:r>
              <a:rPr lang="en-US" b="1" u="sng" dirty="0"/>
              <a:t>Model Description </a:t>
            </a:r>
            <a:endParaRPr lang="en-IN" b="1" u="sng" dirty="0"/>
          </a:p>
        </p:txBody>
      </p:sp>
      <p:pic>
        <p:nvPicPr>
          <p:cNvPr id="4" name="Picture 3">
            <a:extLst>
              <a:ext uri="{FF2B5EF4-FFF2-40B4-BE49-F238E27FC236}">
                <a16:creationId xmlns:a16="http://schemas.microsoft.com/office/drawing/2014/main" id="{1DB74646-4F23-C91D-08F2-632EB9936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5420" y="230188"/>
            <a:ext cx="1216760" cy="1390261"/>
          </a:xfrm>
          <a:prstGeom prst="rect">
            <a:avLst/>
          </a:prstGeom>
        </p:spPr>
      </p:pic>
      <p:pic>
        <p:nvPicPr>
          <p:cNvPr id="1029" name="Picture 5">
            <a:extLst>
              <a:ext uri="{FF2B5EF4-FFF2-40B4-BE49-F238E27FC236}">
                <a16:creationId xmlns:a16="http://schemas.microsoft.com/office/drawing/2014/main" id="{3EE540BE-0501-1D49-1861-81AF8F71C2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393"/>
          <a:stretch/>
        </p:blipFill>
        <p:spPr bwMode="auto">
          <a:xfrm>
            <a:off x="2987041" y="864848"/>
            <a:ext cx="7162800" cy="5993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2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1328</TotalTime>
  <Words>1253</Words>
  <Application>Microsoft Office PowerPoint</Application>
  <PresentationFormat>Widescreen</PresentationFormat>
  <Paragraphs>95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Aparajita</vt:lpstr>
      <vt:lpstr>Arial</vt:lpstr>
      <vt:lpstr>Calibri</vt:lpstr>
      <vt:lpstr>Calibri Light</vt:lpstr>
      <vt:lpstr>Times New Roman</vt:lpstr>
      <vt:lpstr>Office Theme</vt:lpstr>
      <vt:lpstr>A  PRESENTATION  ON  “ONLINE CAR RENTAL SYSTEM ”</vt:lpstr>
      <vt:lpstr>Content </vt:lpstr>
      <vt:lpstr>Introduction </vt:lpstr>
      <vt:lpstr>Literature Review </vt:lpstr>
      <vt:lpstr>PowerPoint Presentation</vt:lpstr>
      <vt:lpstr>PowerPoint Presentation</vt:lpstr>
      <vt:lpstr>Objective of project</vt:lpstr>
      <vt:lpstr>Software requirement</vt:lpstr>
      <vt:lpstr>Model Description </vt:lpstr>
      <vt:lpstr>ER-model:- </vt:lpstr>
      <vt:lpstr>Flow Chart Diagram:- </vt:lpstr>
      <vt:lpstr>USER INTERFACE </vt:lpstr>
      <vt:lpstr> </vt:lpstr>
      <vt:lpstr> </vt:lpstr>
      <vt:lpstr> </vt:lpstr>
      <vt:lpstr> </vt:lpstr>
      <vt:lpstr> </vt:lpstr>
      <vt:lpstr>Conclusion </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POWER POINT PRESENTATION  ON  “ONLINE CAR RENTAL”</dc:title>
  <dc:creator>Sahil Kumar Dhala</dc:creator>
  <cp:lastModifiedBy>Sahil Kumar Dhala</cp:lastModifiedBy>
  <cp:revision>44</cp:revision>
  <dcterms:created xsi:type="dcterms:W3CDTF">2022-11-08T04:26:22Z</dcterms:created>
  <dcterms:modified xsi:type="dcterms:W3CDTF">2023-03-03T04:36:42Z</dcterms:modified>
</cp:coreProperties>
</file>