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6"/>
  </p:notesMasterIdLst>
  <p:sldIdLst>
    <p:sldId id="256" r:id="rId4"/>
    <p:sldId id="257" r:id="rId5"/>
    <p:sldId id="259" r:id="rId6"/>
    <p:sldId id="260"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86"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11" name="PlaceHolder 2"/>
          <p:cNvSpPr>
            <a:spLocks noGrp="1"/>
          </p:cNvSpPr>
          <p:nvPr>
            <p:ph type="hdr"/>
          </p:nvPr>
        </p:nvSpPr>
        <p:spPr>
          <a:xfrm>
            <a:off x="0" y="0"/>
            <a:ext cx="3372840" cy="502560"/>
          </a:xfrm>
          <a:prstGeom prst="rect">
            <a:avLst/>
          </a:prstGeom>
        </p:spPr>
        <p:txBody>
          <a:bodyPr lIns="0" tIns="0" rIns="0" bIns="0"/>
          <a:lstStyle/>
          <a:p>
            <a:r>
              <a:rPr lang="en-US" sz="1400" dirty="0">
                <a:latin typeface="Times New Roman"/>
              </a:rPr>
              <a:t>&lt;header&gt;</a:t>
            </a:r>
            <a:endParaRPr/>
          </a:p>
        </p:txBody>
      </p:sp>
      <p:sp>
        <p:nvSpPr>
          <p:cNvPr id="112" name="PlaceHolder 3"/>
          <p:cNvSpPr>
            <a:spLocks noGrp="1"/>
          </p:cNvSpPr>
          <p:nvPr>
            <p:ph type="dt"/>
          </p:nvPr>
        </p:nvSpPr>
        <p:spPr>
          <a:xfrm>
            <a:off x="4399200" y="0"/>
            <a:ext cx="3372840" cy="502560"/>
          </a:xfrm>
          <a:prstGeom prst="rect">
            <a:avLst/>
          </a:prstGeom>
        </p:spPr>
        <p:txBody>
          <a:bodyPr lIns="0" tIns="0" rIns="0" bIns="0"/>
          <a:lstStyle/>
          <a:p>
            <a:pPr algn="r"/>
            <a:r>
              <a:rPr lang="en-US" sz="1400" dirty="0">
                <a:latin typeface="Times New Roman"/>
              </a:rPr>
              <a:t>&lt;date/time&gt;</a:t>
            </a:r>
            <a:endParaRPr/>
          </a:p>
        </p:txBody>
      </p:sp>
      <p:sp>
        <p:nvSpPr>
          <p:cNvPr id="113" name="PlaceHolder 4"/>
          <p:cNvSpPr>
            <a:spLocks noGrp="1"/>
          </p:cNvSpPr>
          <p:nvPr>
            <p:ph type="ftr"/>
          </p:nvPr>
        </p:nvSpPr>
        <p:spPr>
          <a:xfrm>
            <a:off x="0" y="9555480"/>
            <a:ext cx="3372840" cy="502560"/>
          </a:xfrm>
          <a:prstGeom prst="rect">
            <a:avLst/>
          </a:prstGeom>
        </p:spPr>
        <p:txBody>
          <a:bodyPr lIns="0" tIns="0" rIns="0" bIns="0" anchor="b"/>
          <a:lstStyle/>
          <a:p>
            <a:r>
              <a:rPr lang="en-US" sz="1400" dirty="0">
                <a:latin typeface="Times New Roman"/>
              </a:rPr>
              <a:t>&lt;footer&gt;</a:t>
            </a:r>
            <a:endParaRPr/>
          </a:p>
        </p:txBody>
      </p:sp>
      <p:sp>
        <p:nvSpPr>
          <p:cNvPr id="114" name="PlaceHolder 5"/>
          <p:cNvSpPr>
            <a:spLocks noGrp="1"/>
          </p:cNvSpPr>
          <p:nvPr>
            <p:ph type="sldNum"/>
          </p:nvPr>
        </p:nvSpPr>
        <p:spPr>
          <a:xfrm>
            <a:off x="4399200" y="9555480"/>
            <a:ext cx="3372840" cy="502560"/>
          </a:xfrm>
          <a:prstGeom prst="rect">
            <a:avLst/>
          </a:prstGeom>
        </p:spPr>
        <p:txBody>
          <a:bodyPr lIns="0" tIns="0" rIns="0" bIns="0" anchor="b"/>
          <a:lstStyle/>
          <a:p>
            <a:pPr algn="r"/>
            <a:fld id="{16C73307-CDCD-4C48-992E-6DEE9BDEB682}" type="slidenum">
              <a:rPr lang="en-US" sz="1400">
                <a:latin typeface="Times New Roman"/>
              </a:rPr>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8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DBAEAB5E-87A8-4553-BF22-A2ECDDAFF4BC}" type="slidenum">
              <a:rPr lang="en-US" sz="1200">
                <a:solidFill>
                  <a:srgbClr val="000000"/>
                </a:solidFill>
                <a:latin typeface="+mn-lt"/>
                <a:ea typeface="+mn-ea"/>
              </a:rPr>
              <a:pPr algn="r">
                <a:lnSpc>
                  <a:spcPct val="100000"/>
                </a:lnSpc>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20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096ACF7B-3F27-488D-87CC-B7CD1FCF36AB}" type="slidenum">
              <a:rPr lang="en-US" sz="1200">
                <a:solidFill>
                  <a:srgbClr val="000000"/>
                </a:solidFill>
                <a:latin typeface="+mn-lt"/>
                <a:ea typeface="+mn-ea"/>
              </a:rPr>
              <a:pPr algn="r">
                <a:lnSpc>
                  <a:spcPct val="100000"/>
                </a:lnSpc>
              </a:pPr>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209"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AF80EF59-1F6F-496A-89BC-EA3434EA53A1}" type="slidenum">
              <a:rPr lang="en-US" sz="1200">
                <a:solidFill>
                  <a:srgbClr val="000000"/>
                </a:solidFill>
                <a:latin typeface="+mn-lt"/>
                <a:ea typeface="+mn-ea"/>
              </a:rPr>
              <a:pPr algn="r">
                <a:lnSpc>
                  <a:spcPct val="100000"/>
                </a:lnSpc>
              </a:pPr>
              <a:t>14</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211"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BA4A242D-DA44-41E1-B549-D88526C76892}" type="slidenum">
              <a:rPr lang="en-US" sz="1200">
                <a:solidFill>
                  <a:srgbClr val="000000"/>
                </a:solidFill>
                <a:latin typeface="+mn-lt"/>
                <a:ea typeface="+mn-ea"/>
              </a:rPr>
              <a:pPr algn="r">
                <a:lnSpc>
                  <a:spcPct val="100000"/>
                </a:lnSpc>
              </a:pPr>
              <a:t>15</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Image obtained from: http://www.ibm.com/developerworks/rational/library/content/RationalEdge/feb04/3101_figure7.jpg</a:t>
            </a:r>
            <a:endParaRPr/>
          </a:p>
          <a:p>
            <a:endParaRPr/>
          </a:p>
        </p:txBody>
      </p:sp>
      <p:sp>
        <p:nvSpPr>
          <p:cNvPr id="213"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92064960-DDFD-42EF-8B3A-CDCF1FB771D0}" type="slidenum">
              <a:rPr lang="en-US" sz="1200">
                <a:solidFill>
                  <a:srgbClr val="000000"/>
                </a:solidFill>
                <a:latin typeface="+mn-lt"/>
                <a:ea typeface="+mn-ea"/>
              </a:rPr>
              <a:pPr algn="r">
                <a:lnSpc>
                  <a:spcPct val="100000"/>
                </a:lnSpc>
              </a:pPr>
              <a:t>16</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Image obtained from: http://www.ibm.com/developerworks/rational/library/content/RationalEdge/feb04/3101_figure7.jpg</a:t>
            </a:r>
            <a:endParaRPr/>
          </a:p>
          <a:p>
            <a:endParaRPr/>
          </a:p>
        </p:txBody>
      </p:sp>
      <p:sp>
        <p:nvSpPr>
          <p:cNvPr id="21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25F38B63-A797-48EA-BC30-267287F2B05B}" type="slidenum">
              <a:rPr lang="en-US" sz="1200">
                <a:solidFill>
                  <a:srgbClr val="000000"/>
                </a:solidFill>
                <a:latin typeface="+mn-lt"/>
                <a:ea typeface="+mn-ea"/>
              </a:rPr>
              <a:pPr algn="r">
                <a:lnSpc>
                  <a:spcPct val="100000"/>
                </a:lnSpc>
              </a:pPr>
              <a:t>17</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Image obtained from: http://www.ibm.com/developerworks/rational/library/content/RationalEdge/feb04/3101_figure7.jpg</a:t>
            </a:r>
            <a:endParaRPr/>
          </a:p>
          <a:p>
            <a:endParaRPr/>
          </a:p>
        </p:txBody>
      </p:sp>
      <p:sp>
        <p:nvSpPr>
          <p:cNvPr id="217"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C4977496-5484-4FCC-A1BC-EBE254E06C49}" type="slidenum">
              <a:rPr lang="en-US" sz="1200">
                <a:solidFill>
                  <a:srgbClr val="000000"/>
                </a:solidFill>
                <a:latin typeface="+mn-lt"/>
                <a:ea typeface="+mn-ea"/>
              </a:rPr>
              <a:pPr algn="r">
                <a:lnSpc>
                  <a:spcPct val="100000"/>
                </a:lnSpc>
              </a:pPr>
              <a:t>18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Taken from http://upload.wikimedia.org/wikipedia/commons/thumb/9/9b/CheckEmail.svg/440px-CheckEmail.svg.png </a:t>
            </a:r>
            <a:endParaRPr/>
          </a:p>
        </p:txBody>
      </p:sp>
      <p:sp>
        <p:nvSpPr>
          <p:cNvPr id="219"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530DBAC9-CA44-43DF-BED1-D756798E4C34}" type="slidenum">
              <a:rPr lang="en-US" sz="1200">
                <a:solidFill>
                  <a:srgbClr val="000000"/>
                </a:solidFill>
                <a:latin typeface="+mn-lt"/>
                <a:ea typeface="+mn-ea"/>
              </a:rPr>
              <a:pPr algn="r">
                <a:lnSpc>
                  <a:spcPct val="100000"/>
                </a:lnSpc>
              </a:pPr>
              <a:t>19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Image obtained from: http://www.ibm.com/developerworks/rational/library/content/RationalEdge/feb04/3101_figure7.jpg</a:t>
            </a:r>
            <a:endParaRPr/>
          </a:p>
          <a:p>
            <a:endParaRPr/>
          </a:p>
        </p:txBody>
      </p:sp>
      <p:sp>
        <p:nvSpPr>
          <p:cNvPr id="223"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8750AC47-A244-484A-A46F-B7378B31F7DC}" type="slidenum">
              <a:rPr lang="en-US" sz="1200">
                <a:solidFill>
                  <a:srgbClr val="000000"/>
                </a:solidFill>
                <a:latin typeface="+mn-lt"/>
                <a:ea typeface="+mn-ea"/>
              </a:rPr>
              <a:pPr algn="r">
                <a:lnSpc>
                  <a:spcPct val="100000"/>
                </a:lnSpc>
              </a:pPr>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Image obtained from:</a:t>
            </a:r>
            <a:endParaRPr/>
          </a:p>
          <a:p>
            <a:r>
              <a:rPr lang="en-US" sz="2000" dirty="0">
                <a:latin typeface="Arial"/>
              </a:rPr>
              <a:t>http://www.codeproject.com/Articles/330447/Understanding-Association-Aggregation-and-Composit</a:t>
            </a:r>
            <a:endParaRPr/>
          </a:p>
        </p:txBody>
      </p:sp>
      <p:sp>
        <p:nvSpPr>
          <p:cNvPr id="189"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60953DA5-0E1E-42CA-851C-30C16FA4BD52}" type="slidenum">
              <a:rPr lang="en-US" sz="1200">
                <a:solidFill>
                  <a:srgbClr val="000000"/>
                </a:solidFill>
                <a:latin typeface="+mn-lt"/>
                <a:ea typeface="+mn-ea"/>
              </a:rPr>
              <a:pPr algn="r">
                <a:lnSpc>
                  <a:spcPct val="100000"/>
                </a:lnSpc>
              </a:pPr>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Photo credit: http://i717.photobucket.com/albums/ww173/prestonjjrtr/Funny/userfriendly.jpg</a:t>
            </a:r>
            <a:endParaRPr/>
          </a:p>
        </p:txBody>
      </p:sp>
      <p:sp>
        <p:nvSpPr>
          <p:cNvPr id="191"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AA227C7E-C61F-4B66-A4A9-D29F70A5240C}" type="slidenum">
              <a:rPr lang="en-US" sz="1200">
                <a:solidFill>
                  <a:srgbClr val="000000"/>
                </a:solidFill>
                <a:latin typeface="+mn-lt"/>
                <a:ea typeface="+mn-ea"/>
              </a:rPr>
              <a:pPr algn="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93"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E605A09-C5AF-4C1F-960A-2B276662F686}" type="slidenum">
              <a:rPr lang="en-US" sz="1200">
                <a:solidFill>
                  <a:srgbClr val="000000"/>
                </a:solidFill>
                <a:latin typeface="+mn-lt"/>
                <a:ea typeface="+mn-ea"/>
              </a:rPr>
              <a:pPr algn="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9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EF609528-0AAF-40CD-B453-FADC93437308}" type="slidenum">
              <a:rPr lang="en-US" sz="1200">
                <a:solidFill>
                  <a:srgbClr val="000000"/>
                </a:solidFill>
                <a:latin typeface="+mn-lt"/>
                <a:ea typeface="+mn-ea"/>
              </a:rPr>
              <a:pPr algn="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97"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AEFDAB05-C265-461F-8A32-1144FDD49A93}" type="slidenum">
              <a:rPr lang="en-US" sz="1200">
                <a:solidFill>
                  <a:srgbClr val="000000"/>
                </a:solidFill>
                <a:latin typeface="+mn-lt"/>
                <a:ea typeface="+mn-ea"/>
              </a:rPr>
              <a:pPr algn="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99"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2A0AC9CC-9387-4E47-AC64-AC9566D7A774}" type="slidenum">
              <a:rPr lang="en-US" sz="1200">
                <a:solidFill>
                  <a:srgbClr val="000000"/>
                </a:solidFill>
                <a:latin typeface="+mn-lt"/>
                <a:ea typeface="+mn-ea"/>
              </a:rPr>
              <a:pPr algn="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201"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CA4AC859-5FC3-4CD3-A433-607A9D9E4509}" type="slidenum">
              <a:rPr lang="en-US" sz="1200">
                <a:solidFill>
                  <a:srgbClr val="000000"/>
                </a:solidFill>
                <a:latin typeface="+mn-lt"/>
                <a:ea typeface="+mn-ea"/>
              </a:rPr>
              <a:pPr algn="r">
                <a:lnSpc>
                  <a:spcPct val="100000"/>
                </a:lnSpc>
              </a:pPr>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203"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16CCB76C-386B-4DDE-9911-AA7CBFE4A2CE}" type="slidenum">
              <a:rPr lang="en-US" sz="1200">
                <a:solidFill>
                  <a:srgbClr val="000000"/>
                </a:solidFill>
                <a:latin typeface="+mn-lt"/>
                <a:ea typeface="+mn-ea"/>
              </a:rPr>
              <a:pPr algn="r">
                <a:lnSpc>
                  <a:spcPct val="100000"/>
                </a:lnSpc>
              </a:pPr>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30"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1"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4"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35" name="Picture 34"/>
          <p:cNvPicPr/>
          <p:nvPr/>
        </p:nvPicPr>
        <p:blipFill>
          <a:blip r:embed="rId2"/>
          <a:stretch>
            <a:fillRect/>
          </a:stretch>
        </p:blipFill>
        <p:spPr>
          <a:xfrm>
            <a:off x="3602880" y="1604520"/>
            <a:ext cx="4984920" cy="3977280"/>
          </a:xfrm>
          <a:prstGeom prst="rect">
            <a:avLst/>
          </a:prstGeom>
          <a:ln>
            <a:noFill/>
          </a:ln>
        </p:spPr>
      </p:pic>
      <p:pic>
        <p:nvPicPr>
          <p:cNvPr id="36" name="Picture 35"/>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0"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4"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45"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0"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51"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5"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9"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1"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62"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67"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70"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71" name="Picture 70"/>
          <p:cNvPicPr/>
          <p:nvPr/>
        </p:nvPicPr>
        <p:blipFill>
          <a:blip r:embed="rId2"/>
          <a:stretch>
            <a:fillRect/>
          </a:stretch>
        </p:blipFill>
        <p:spPr>
          <a:xfrm>
            <a:off x="3602880" y="1604520"/>
            <a:ext cx="4984920" cy="3977280"/>
          </a:xfrm>
          <a:prstGeom prst="rect">
            <a:avLst/>
          </a:prstGeom>
          <a:ln>
            <a:noFill/>
          </a:ln>
        </p:spPr>
      </p:pic>
      <p:pic>
        <p:nvPicPr>
          <p:cNvPr id="72" name="Picture 71"/>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7"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81"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2"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87"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88"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90"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91"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92"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94"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95"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96"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98"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99"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01"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02"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03"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104"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06"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107"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108" name="Picture 107"/>
          <p:cNvPicPr/>
          <p:nvPr/>
        </p:nvPicPr>
        <p:blipFill>
          <a:blip r:embed="rId2"/>
          <a:stretch>
            <a:fillRect/>
          </a:stretch>
        </p:blipFill>
        <p:spPr>
          <a:xfrm>
            <a:off x="3602880" y="1604520"/>
            <a:ext cx="4984920" cy="3977280"/>
          </a:xfrm>
          <a:prstGeom prst="rect">
            <a:avLst/>
          </a:prstGeom>
          <a:ln>
            <a:noFill/>
          </a:ln>
        </p:spPr>
      </p:pic>
      <p:pic>
        <p:nvPicPr>
          <p:cNvPr id="109" name="Picture 108"/>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4"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5"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0B4C8"/>
        </a:solidFill>
        <a:effectLst/>
      </p:bgPr>
    </p:bg>
    <p:spTree>
      <p:nvGrpSpPr>
        <p:cNvPr id="1" name=""/>
        <p:cNvGrpSpPr/>
        <p:nvPr/>
      </p:nvGrpSpPr>
      <p:grpSpPr>
        <a:xfrm>
          <a:off x="0" y="0"/>
          <a:ext cx="0" cy="0"/>
          <a:chOff x="0" y="0"/>
          <a:chExt cx="0" cy="0"/>
        </a:xfrm>
      </p:grpSpPr>
      <p:sp>
        <p:nvSpPr>
          <p:cNvPr id="3" name="CustomShape 1"/>
          <p:cNvSpPr/>
          <p:nvPr/>
        </p:nvSpPr>
        <p:spPr>
          <a:xfrm>
            <a:off x="0" y="0"/>
            <a:ext cx="12191400" cy="6857280"/>
          </a:xfrm>
          <a:prstGeom prst="rect">
            <a:avLst/>
          </a:prstGeom>
          <a:solidFill>
            <a:srgbClr val="50B4C8"/>
          </a:solidFill>
          <a:ln w="12600">
            <a:noFill/>
          </a:ln>
        </p:spPr>
      </p:sp>
      <p:sp>
        <p:nvSpPr>
          <p:cNvPr id="4" name="PlaceHolder 2"/>
          <p:cNvSpPr>
            <a:spLocks noGrp="1"/>
          </p:cNvSpPr>
          <p:nvPr>
            <p:ph type="title"/>
          </p:nvPr>
        </p:nvSpPr>
        <p:spPr>
          <a:xfrm>
            <a:off x="657360" y="499680"/>
            <a:ext cx="10771920" cy="1657800"/>
          </a:xfrm>
          <a:prstGeom prst="rect">
            <a:avLst/>
          </a:prstGeom>
        </p:spPr>
        <p:txBody>
          <a:bodyPr lIns="0" tIns="0" rIns="0" bIns="0" anchor="ctr"/>
          <a:lstStyle/>
          <a:p>
            <a:r>
              <a:rPr lang="en-US">
                <a:latin typeface="Arial"/>
              </a:rPr>
              <a:t>Click to edit the title text format</a:t>
            </a:r>
            <a:endParaRPr/>
          </a:p>
        </p:txBody>
      </p:sp>
      <p:sp>
        <p:nvSpPr>
          <p:cNvPr id="2" name="PlaceHolder 3"/>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Click to edit the title text format</a:t>
            </a:r>
            <a:endParaRPr/>
          </a:p>
        </p:txBody>
      </p:sp>
      <p:sp>
        <p:nvSpPr>
          <p:cNvPr id="38"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CustomShape 1"/>
          <p:cNvSpPr/>
          <p:nvPr/>
        </p:nvSpPr>
        <p:spPr>
          <a:xfrm>
            <a:off x="7620120" y="0"/>
            <a:ext cx="4571280" cy="6857280"/>
          </a:xfrm>
          <a:prstGeom prst="rect">
            <a:avLst/>
          </a:prstGeom>
          <a:solidFill>
            <a:srgbClr val="50B4C8"/>
          </a:solidFill>
          <a:ln w="12600">
            <a:noFill/>
          </a:ln>
        </p:spPr>
      </p:sp>
      <p:sp>
        <p:nvSpPr>
          <p:cNvPr id="74"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Click to edit the title text format</a:t>
            </a:r>
            <a:endParaRPr/>
          </a:p>
        </p:txBody>
      </p:sp>
      <p:sp>
        <p:nvSpPr>
          <p:cNvPr id="75" name="PlaceHolder 3"/>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03360" y="770400"/>
            <a:ext cx="10781640" cy="3351960"/>
          </a:xfrm>
          <a:prstGeom prst="rect">
            <a:avLst/>
          </a:prstGeom>
          <a:noFill/>
          <a:ln>
            <a:noFill/>
          </a:ln>
        </p:spPr>
        <p:txBody>
          <a:bodyPr lIns="90000" tIns="45000" rIns="90000" bIns="45000" anchor="b"/>
          <a:lstStyle/>
          <a:p>
            <a:pPr>
              <a:lnSpc>
                <a:spcPct val="80000"/>
              </a:lnSpc>
            </a:pPr>
            <a:r>
              <a:rPr lang="en-US" sz="8800" dirty="0">
                <a:solidFill>
                  <a:srgbClr val="FFFFFF"/>
                </a:solidFill>
                <a:latin typeface="Calibri Light"/>
              </a:rPr>
              <a:t>Requirement Modelling</a:t>
            </a:r>
            <a:endParaRPr/>
          </a:p>
        </p:txBody>
      </p:sp>
      <p:sp>
        <p:nvSpPr>
          <p:cNvPr id="116" name="CustomShape 2"/>
          <p:cNvSpPr/>
          <p:nvPr/>
        </p:nvSpPr>
        <p:spPr>
          <a:xfrm>
            <a:off x="667440" y="4206960"/>
            <a:ext cx="9227520" cy="1645200"/>
          </a:xfrm>
          <a:prstGeom prst="rect">
            <a:avLst/>
          </a:prstGeom>
          <a:noFill/>
          <a:ln>
            <a:noFill/>
          </a:ln>
        </p:spPr>
        <p:txBody>
          <a:bodyPr lIns="90000" tIns="45000" rIns="90000" bIns="45000"/>
          <a:lstStyle/>
          <a:p>
            <a:pPr>
              <a:lnSpc>
                <a:spcPct val="100000"/>
              </a:lnSpc>
            </a:pPr>
            <a:r>
              <a:rPr lang="en-US" sz="3200" dirty="0">
                <a:solidFill>
                  <a:srgbClr val="FFFFFF"/>
                </a:solidFill>
                <a:latin typeface="Calibri Light"/>
              </a:rPr>
              <a:t>Domain Modelling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Use Case Description</a:t>
            </a:r>
            <a:endParaRPr/>
          </a:p>
        </p:txBody>
      </p:sp>
      <p:pic>
        <p:nvPicPr>
          <p:cNvPr id="145" name="Content Placeholder 4"/>
          <p:cNvPicPr/>
          <p:nvPr/>
        </p:nvPicPr>
        <p:blipFill>
          <a:blip r:embed="rId3"/>
          <a:stretch>
            <a:fillRect/>
          </a:stretch>
        </p:blipFill>
        <p:spPr>
          <a:xfrm>
            <a:off x="657720" y="2158200"/>
            <a:ext cx="6590520" cy="3295080"/>
          </a:xfrm>
          <a:prstGeom prst="rect">
            <a:avLst/>
          </a:prstGeom>
          <a:ln>
            <a:noFill/>
          </a:ln>
        </p:spPr>
      </p:pic>
      <p:pic>
        <p:nvPicPr>
          <p:cNvPr id="146" name="Picture 3"/>
          <p:cNvPicPr/>
          <p:nvPr/>
        </p:nvPicPr>
        <p:blipFill>
          <a:blip r:embed="rId4"/>
          <a:stretch>
            <a:fillRect/>
          </a:stretch>
        </p:blipFill>
        <p:spPr>
          <a:xfrm>
            <a:off x="8106120" y="1038960"/>
            <a:ext cx="2990160" cy="2237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Use Case Description</a:t>
            </a:r>
            <a:endParaRPr/>
          </a:p>
        </p:txBody>
      </p:sp>
      <p:pic>
        <p:nvPicPr>
          <p:cNvPr id="148" name="Picture 3"/>
          <p:cNvPicPr/>
          <p:nvPr/>
        </p:nvPicPr>
        <p:blipFill>
          <a:blip r:embed="rId3"/>
          <a:stretch>
            <a:fillRect/>
          </a:stretch>
        </p:blipFill>
        <p:spPr>
          <a:xfrm>
            <a:off x="8106120" y="2011680"/>
            <a:ext cx="2990160" cy="2237760"/>
          </a:xfrm>
          <a:prstGeom prst="rect">
            <a:avLst/>
          </a:prstGeom>
          <a:ln>
            <a:noFill/>
          </a:ln>
        </p:spPr>
      </p:pic>
      <p:pic>
        <p:nvPicPr>
          <p:cNvPr id="149" name="Content Placeholder 6"/>
          <p:cNvPicPr/>
          <p:nvPr/>
        </p:nvPicPr>
        <p:blipFill>
          <a:blip r:embed="rId4"/>
          <a:stretch>
            <a:fillRect/>
          </a:stretch>
        </p:blipFill>
        <p:spPr>
          <a:xfrm>
            <a:off x="657720" y="3248640"/>
            <a:ext cx="6523920" cy="1104120"/>
          </a:xfrm>
          <a:prstGeom prst="rect">
            <a:avLst/>
          </a:prstGeom>
          <a:ln>
            <a:noFill/>
          </a:ln>
        </p:spPr>
      </p:pic>
      <p:pic>
        <p:nvPicPr>
          <p:cNvPr id="150" name="Picture 7"/>
          <p:cNvPicPr/>
          <p:nvPr/>
        </p:nvPicPr>
        <p:blipFill>
          <a:blip r:embed="rId5"/>
          <a:stretch>
            <a:fillRect/>
          </a:stretch>
        </p:blipFill>
        <p:spPr>
          <a:xfrm>
            <a:off x="732240" y="4332240"/>
            <a:ext cx="6485760" cy="1875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Use Case Description</a:t>
            </a:r>
            <a:endParaRPr/>
          </a:p>
        </p:txBody>
      </p:sp>
      <p:pic>
        <p:nvPicPr>
          <p:cNvPr id="152" name="Picture 3"/>
          <p:cNvPicPr/>
          <p:nvPr/>
        </p:nvPicPr>
        <p:blipFill>
          <a:blip r:embed="rId3"/>
          <a:stretch>
            <a:fillRect/>
          </a:stretch>
        </p:blipFill>
        <p:spPr>
          <a:xfrm>
            <a:off x="8106120" y="1038960"/>
            <a:ext cx="2990160" cy="2237760"/>
          </a:xfrm>
          <a:prstGeom prst="rect">
            <a:avLst/>
          </a:prstGeom>
          <a:ln>
            <a:noFill/>
          </a:ln>
        </p:spPr>
      </p:pic>
      <p:pic>
        <p:nvPicPr>
          <p:cNvPr id="153" name="Content Placeholder 4"/>
          <p:cNvPicPr/>
          <p:nvPr/>
        </p:nvPicPr>
        <p:blipFill>
          <a:blip r:embed="rId4"/>
          <a:stretch>
            <a:fillRect/>
          </a:stretch>
        </p:blipFill>
        <p:spPr>
          <a:xfrm>
            <a:off x="657720" y="2158200"/>
            <a:ext cx="6609600" cy="3428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8261280" y="542160"/>
            <a:ext cx="3382560" cy="1919520"/>
          </a:xfrm>
          <a:prstGeom prst="rect">
            <a:avLst/>
          </a:prstGeom>
          <a:noFill/>
          <a:ln>
            <a:noFill/>
          </a:ln>
        </p:spPr>
        <p:txBody>
          <a:bodyPr lIns="90000" tIns="45000" rIns="90000" bIns="45000" anchor="b"/>
          <a:lstStyle/>
          <a:p>
            <a:pPr>
              <a:lnSpc>
                <a:spcPct val="85000"/>
              </a:lnSpc>
            </a:pPr>
            <a:r>
              <a:rPr lang="en-US" sz="4000" dirty="0">
                <a:solidFill>
                  <a:srgbClr val="FFFFFF"/>
                </a:solidFill>
                <a:latin typeface="Calibri Light"/>
              </a:rPr>
              <a:t>Sequence Diagrams</a:t>
            </a:r>
            <a:endParaRPr/>
          </a:p>
        </p:txBody>
      </p:sp>
      <p:sp>
        <p:nvSpPr>
          <p:cNvPr id="157" name="CustomShape 2"/>
          <p:cNvSpPr/>
          <p:nvPr/>
        </p:nvSpPr>
        <p:spPr>
          <a:xfrm>
            <a:off x="8276040" y="2511720"/>
            <a:ext cx="3397680" cy="3126240"/>
          </a:xfrm>
          <a:prstGeom prst="rect">
            <a:avLst/>
          </a:prstGeom>
          <a:noFill/>
          <a:ln>
            <a:noFill/>
          </a:ln>
        </p:spPr>
        <p:txBody>
          <a:bodyPr lIns="90000" tIns="45000" rIns="90000" bIns="45000" anchor="ctr"/>
          <a:lstStyle/>
          <a:p>
            <a:pPr>
              <a:lnSpc>
                <a:spcPct val="100000"/>
              </a:lnSpc>
            </a:pPr>
            <a:r>
              <a:rPr lang="en-US" dirty="0">
                <a:solidFill>
                  <a:srgbClr val="262626"/>
                </a:solidFill>
                <a:latin typeface="Calibri Light"/>
              </a:rPr>
              <a:t>It can describe sequences of events</a:t>
            </a:r>
            <a:endParaRPr/>
          </a:p>
        </p:txBody>
      </p:sp>
      <p:pic>
        <p:nvPicPr>
          <p:cNvPr id="158" name="Content Placeholder 4"/>
          <p:cNvPicPr/>
          <p:nvPr/>
        </p:nvPicPr>
        <p:blipFill>
          <a:blip r:embed="rId2"/>
          <a:stretch>
            <a:fillRect/>
          </a:stretch>
        </p:blipFill>
        <p:spPr>
          <a:xfrm>
            <a:off x="1433520" y="1281240"/>
            <a:ext cx="4752360" cy="3533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UML Sequence Diagrams</a:t>
            </a:r>
            <a:endParaRPr/>
          </a:p>
        </p:txBody>
      </p:sp>
      <p:sp>
        <p:nvSpPr>
          <p:cNvPr id="160" name="CustomShape 2"/>
          <p:cNvSpPr/>
          <p:nvPr/>
        </p:nvSpPr>
        <p:spPr>
          <a:xfrm>
            <a:off x="676800" y="2011680"/>
            <a:ext cx="10752840" cy="3765600"/>
          </a:xfrm>
          <a:prstGeom prst="rect">
            <a:avLst/>
          </a:prstGeom>
          <a:noFill/>
          <a:ln>
            <a:noFill/>
          </a:ln>
        </p:spPr>
        <p:txBody>
          <a:bodyPr lIns="90000" tIns="45000" rIns="90000" bIns="45000"/>
          <a:lstStyle/>
          <a:p>
            <a:pPr>
              <a:lnSpc>
                <a:spcPct val="85000"/>
              </a:lnSpc>
              <a:buFont typeface="Arial"/>
              <a:buChar char=" "/>
            </a:pPr>
            <a:r>
              <a:rPr lang="en-US" sz="2400" dirty="0">
                <a:solidFill>
                  <a:srgbClr val="262626"/>
                </a:solidFill>
                <a:latin typeface="Calibri Light"/>
              </a:rPr>
              <a:t>Describes </a:t>
            </a:r>
            <a:r>
              <a:rPr lang="en-US" sz="2400" b="1" dirty="0">
                <a:solidFill>
                  <a:srgbClr val="FFC000"/>
                </a:solidFill>
                <a:latin typeface="Calibri Light"/>
              </a:rPr>
              <a:t>interaction</a:t>
            </a:r>
            <a:r>
              <a:rPr lang="en-US" sz="2400" dirty="0">
                <a:solidFill>
                  <a:srgbClr val="262626"/>
                </a:solidFill>
                <a:latin typeface="Calibri Light"/>
              </a:rPr>
              <a:t> between objects</a:t>
            </a:r>
            <a:endParaRPr/>
          </a:p>
          <a:p>
            <a:pPr>
              <a:lnSpc>
                <a:spcPct val="85000"/>
              </a:lnSpc>
              <a:buFont typeface="Arial"/>
              <a:buChar char=" "/>
            </a:pPr>
            <a:r>
              <a:rPr lang="en-US" sz="2400" dirty="0">
                <a:solidFill>
                  <a:srgbClr val="262626"/>
                </a:solidFill>
                <a:latin typeface="Calibri Light"/>
              </a:rPr>
              <a:t>Also indicates </a:t>
            </a:r>
            <a:r>
              <a:rPr lang="en-US" sz="2400" b="1" dirty="0">
                <a:solidFill>
                  <a:srgbClr val="00B050"/>
                </a:solidFill>
                <a:latin typeface="Calibri Light"/>
              </a:rPr>
              <a:t>timing</a:t>
            </a:r>
            <a:r>
              <a:rPr lang="en-US" sz="2400" dirty="0">
                <a:solidFill>
                  <a:srgbClr val="262626"/>
                </a:solidFill>
                <a:latin typeface="Calibri Light"/>
              </a:rPr>
              <a:t> and </a:t>
            </a:r>
            <a:r>
              <a:rPr lang="en-US" sz="2400" b="1" dirty="0">
                <a:solidFill>
                  <a:srgbClr val="00B050"/>
                </a:solidFill>
                <a:latin typeface="Calibri Light"/>
              </a:rPr>
              <a:t>order</a:t>
            </a:r>
            <a:r>
              <a:rPr lang="en-US" sz="2400" dirty="0">
                <a:solidFill>
                  <a:srgbClr val="262626"/>
                </a:solidFill>
                <a:latin typeface="Calibri Light"/>
              </a:rPr>
              <a:t> between those interactions</a:t>
            </a:r>
            <a:endParaRPr/>
          </a:p>
          <a:p>
            <a:pPr>
              <a:lnSpc>
                <a:spcPct val="8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UML Sequence Diagrams (Basics)</a:t>
            </a:r>
            <a:endParaRPr/>
          </a:p>
        </p:txBody>
      </p:sp>
      <p:pic>
        <p:nvPicPr>
          <p:cNvPr id="162" name="Content Placeholder 6"/>
          <p:cNvPicPr/>
          <p:nvPr/>
        </p:nvPicPr>
        <p:blipFill>
          <a:blip r:embed="rId3"/>
          <a:stretch>
            <a:fillRect/>
          </a:stretch>
        </p:blipFill>
        <p:spPr>
          <a:xfrm>
            <a:off x="4059720" y="2354040"/>
            <a:ext cx="3966840" cy="302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Picture 2"/>
          <p:cNvPicPr/>
          <p:nvPr/>
        </p:nvPicPr>
        <p:blipFill>
          <a:blip r:embed="rId3"/>
          <a:stretch>
            <a:fillRect/>
          </a:stretch>
        </p:blipFill>
        <p:spPr>
          <a:xfrm>
            <a:off x="2011680" y="2377440"/>
            <a:ext cx="9536760" cy="3913560"/>
          </a:xfrm>
          <a:prstGeom prst="rect">
            <a:avLst/>
          </a:prstGeom>
          <a:ln>
            <a:noFill/>
          </a:ln>
        </p:spPr>
      </p:pic>
      <p:sp>
        <p:nvSpPr>
          <p:cNvPr id="164"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UML Sequence Diagrams (Parts)</a:t>
            </a:r>
            <a:endParaRPr/>
          </a:p>
        </p:txBody>
      </p:sp>
      <p:sp>
        <p:nvSpPr>
          <p:cNvPr id="165" name="CustomShape 2"/>
          <p:cNvSpPr/>
          <p:nvPr/>
        </p:nvSpPr>
        <p:spPr>
          <a:xfrm>
            <a:off x="128160" y="4297680"/>
            <a:ext cx="10752840" cy="3765600"/>
          </a:xfrm>
          <a:prstGeom prst="rect">
            <a:avLst/>
          </a:prstGeom>
          <a:noFill/>
          <a:ln>
            <a:noFill/>
          </a:ln>
        </p:spPr>
        <p:txBody>
          <a:bodyPr lIns="90000" tIns="45000" rIns="90000" bIns="45000"/>
          <a:lstStyle/>
          <a:p>
            <a:pPr>
              <a:lnSpc>
                <a:spcPct val="100000"/>
              </a:lnSpc>
              <a:buFont typeface="Arial"/>
              <a:buChar char="•"/>
            </a:pPr>
            <a:r>
              <a:rPr lang="en-US" sz="2400" dirty="0">
                <a:solidFill>
                  <a:srgbClr val="262626"/>
                </a:solidFill>
                <a:latin typeface="Calibri Light"/>
              </a:rPr>
              <a:t>Life Lines</a:t>
            </a:r>
            <a:endParaRPr/>
          </a:p>
          <a:p>
            <a:pPr>
              <a:lnSpc>
                <a:spcPct val="100000"/>
              </a:lnSpc>
              <a:buFont typeface="Arial"/>
              <a:buChar char="•"/>
            </a:pPr>
            <a:r>
              <a:rPr lang="en-US" sz="2400" dirty="0">
                <a:solidFill>
                  <a:srgbClr val="262626"/>
                </a:solidFill>
                <a:latin typeface="Calibri Light"/>
              </a:rPr>
              <a:t>Messages</a:t>
            </a:r>
            <a:endParaRPr/>
          </a:p>
          <a:p>
            <a:pPr>
              <a:lnSpc>
                <a:spcPct val="100000"/>
              </a:lnSpc>
              <a:buFont typeface="Arial"/>
              <a:buChar char="•"/>
            </a:pPr>
            <a:r>
              <a:rPr lang="en-US" sz="2400" dirty="0">
                <a:solidFill>
                  <a:srgbClr val="262626"/>
                </a:solidFill>
                <a:latin typeface="Calibri Light"/>
              </a:rPr>
              <a:t>Return Values</a:t>
            </a:r>
            <a:endParaRPr/>
          </a:p>
          <a:p>
            <a:pPr>
              <a:lnSpc>
                <a:spcPct val="100000"/>
              </a:lnSpc>
              <a:buFont typeface="Arial"/>
              <a:buChar char="•"/>
            </a:pPr>
            <a:r>
              <a:rPr lang="en-US" sz="2400" dirty="0">
                <a:solidFill>
                  <a:srgbClr val="262626"/>
                </a:solidFill>
                <a:latin typeface="Calibri Light"/>
              </a:rPr>
              <a:t>Conditions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UML Sequence Diagrams (Arrows)</a:t>
            </a:r>
            <a:endParaRPr/>
          </a:p>
        </p:txBody>
      </p:sp>
      <p:sp>
        <p:nvSpPr>
          <p:cNvPr id="167" name="CustomShape 2"/>
          <p:cNvSpPr/>
          <p:nvPr/>
        </p:nvSpPr>
        <p:spPr>
          <a:xfrm>
            <a:off x="2279160" y="3168000"/>
            <a:ext cx="10752840" cy="3765600"/>
          </a:xfrm>
          <a:prstGeom prst="rect">
            <a:avLst/>
          </a:prstGeom>
          <a:noFill/>
          <a:ln>
            <a:noFill/>
          </a:ln>
        </p:spPr>
        <p:txBody>
          <a:bodyPr lIns="90000" tIns="45000" rIns="90000" bIns="45000"/>
          <a:lstStyle/>
          <a:p>
            <a:pPr>
              <a:lnSpc>
                <a:spcPct val="100000"/>
              </a:lnSpc>
              <a:buFont typeface="Arial"/>
              <a:buChar char="•"/>
            </a:pPr>
            <a:r>
              <a:rPr lang="en-US" sz="2400" b="1" dirty="0">
                <a:solidFill>
                  <a:srgbClr val="0070C0"/>
                </a:solidFill>
                <a:latin typeface="Calibri Light"/>
              </a:rPr>
              <a:t>Message</a:t>
            </a:r>
            <a:endParaRPr/>
          </a:p>
          <a:p>
            <a:pPr>
              <a:lnSpc>
                <a:spcPct val="100000"/>
              </a:lnSpc>
              <a:buFont typeface="Arial"/>
              <a:buChar char="•"/>
            </a:pPr>
            <a:r>
              <a:rPr lang="en-US" sz="2400" b="1" dirty="0">
                <a:solidFill>
                  <a:srgbClr val="92D050"/>
                </a:solidFill>
                <a:latin typeface="Calibri Light"/>
              </a:rPr>
              <a:t>Return</a:t>
            </a:r>
            <a:r>
              <a:rPr lang="en-US" sz="2400" dirty="0">
                <a:solidFill>
                  <a:srgbClr val="92D050"/>
                </a:solidFill>
                <a:latin typeface="Calibri Light"/>
              </a:rPr>
              <a:t> </a:t>
            </a:r>
            <a:r>
              <a:rPr lang="en-US" sz="2400" dirty="0">
                <a:solidFill>
                  <a:srgbClr val="262626"/>
                </a:solidFill>
                <a:latin typeface="Calibri Light"/>
              </a:rPr>
              <a:t>value</a:t>
            </a:r>
            <a:endParaRPr/>
          </a:p>
          <a:p>
            <a:pPr>
              <a:lnSpc>
                <a:spcPct val="100000"/>
              </a:lnSpc>
              <a:buFont typeface="Arial"/>
              <a:buChar char="•"/>
            </a:pPr>
            <a:r>
              <a:rPr lang="en-US" sz="2400" b="1" dirty="0">
                <a:solidFill>
                  <a:srgbClr val="FFC000"/>
                </a:solidFill>
                <a:latin typeface="Calibri Light"/>
              </a:rPr>
              <a:t>Asynchronous</a:t>
            </a:r>
            <a:r>
              <a:rPr lang="en-US" sz="2400" dirty="0">
                <a:solidFill>
                  <a:srgbClr val="FFC000"/>
                </a:solidFill>
                <a:latin typeface="Calibri Light"/>
              </a:rPr>
              <a:t> </a:t>
            </a:r>
            <a:r>
              <a:rPr lang="en-US" sz="2400" dirty="0">
                <a:solidFill>
                  <a:srgbClr val="262626"/>
                </a:solidFill>
                <a:latin typeface="Calibri Light"/>
              </a:rPr>
              <a:t>message</a:t>
            </a:r>
            <a:endParaRPr/>
          </a:p>
          <a:p>
            <a:pPr>
              <a:lnSpc>
                <a:spcPct val="100000"/>
              </a:lnSpc>
            </a:pPr>
            <a:endParaRPr/>
          </a:p>
        </p:txBody>
      </p:sp>
      <p:pic>
        <p:nvPicPr>
          <p:cNvPr id="168" name="Picture 2"/>
          <p:cNvPicPr/>
          <p:nvPr/>
        </p:nvPicPr>
        <p:blipFill>
          <a:blip r:embed="rId3"/>
          <a:stretch>
            <a:fillRect/>
          </a:stretch>
        </p:blipFill>
        <p:spPr>
          <a:xfrm>
            <a:off x="6131880" y="2850840"/>
            <a:ext cx="2818800" cy="1932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UML Sequence Diagrams (Abstraction)</a:t>
            </a:r>
            <a:endParaRPr/>
          </a:p>
        </p:txBody>
      </p:sp>
      <p:sp>
        <p:nvSpPr>
          <p:cNvPr id="170"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buFont typeface="Arial"/>
              <a:buChar char="•"/>
            </a:pPr>
            <a:r>
              <a:rPr lang="en-US" sz="2400" b="1" dirty="0">
                <a:solidFill>
                  <a:srgbClr val="00B050"/>
                </a:solidFill>
                <a:latin typeface="Calibri Light"/>
              </a:rPr>
              <a:t>Abstract away </a:t>
            </a:r>
            <a:r>
              <a:rPr lang="en-US" sz="2400" dirty="0">
                <a:solidFill>
                  <a:srgbClr val="262626"/>
                </a:solidFill>
                <a:latin typeface="Calibri Light"/>
              </a:rPr>
              <a:t>complicated interactions</a:t>
            </a:r>
            <a:endParaRPr/>
          </a:p>
          <a:p>
            <a:pPr>
              <a:lnSpc>
                <a:spcPct val="100000"/>
              </a:lnSpc>
              <a:buFont typeface="Arial"/>
              <a:buChar char="•"/>
            </a:pPr>
            <a:r>
              <a:rPr lang="en-US" sz="2400" dirty="0">
                <a:solidFill>
                  <a:srgbClr val="262626"/>
                </a:solidFill>
                <a:latin typeface="Calibri Light"/>
              </a:rPr>
              <a:t>Use frames to </a:t>
            </a:r>
            <a:r>
              <a:rPr lang="en-US" sz="2400" b="1" dirty="0">
                <a:solidFill>
                  <a:srgbClr val="0070C0"/>
                </a:solidFill>
                <a:latin typeface="Calibri Light"/>
              </a:rPr>
              <a:t>reference</a:t>
            </a:r>
            <a:r>
              <a:rPr lang="en-US" sz="2400" dirty="0">
                <a:solidFill>
                  <a:srgbClr val="0070C0"/>
                </a:solidFill>
                <a:latin typeface="Calibri Light"/>
              </a:rPr>
              <a:t> </a:t>
            </a:r>
            <a:r>
              <a:rPr lang="en-US" sz="2400" dirty="0">
                <a:solidFill>
                  <a:srgbClr val="262626"/>
                </a:solidFill>
                <a:latin typeface="Calibri Light"/>
              </a:rPr>
              <a:t>to other interactions</a:t>
            </a:r>
            <a:endParaRPr/>
          </a:p>
          <a:p>
            <a:pPr>
              <a:lnSpc>
                <a:spcPct val="100000"/>
              </a:lnSpc>
            </a:pPr>
            <a:endParaRPr/>
          </a:p>
          <a:p>
            <a:pPr>
              <a:lnSpc>
                <a:spcPct val="100000"/>
              </a:lnSpc>
            </a:pPr>
            <a:endParaRPr/>
          </a:p>
        </p:txBody>
      </p:sp>
      <p:pic>
        <p:nvPicPr>
          <p:cNvPr id="171" name="Picture 2"/>
          <p:cNvPicPr/>
          <p:nvPr/>
        </p:nvPicPr>
        <p:blipFill>
          <a:blip r:embed="rId3"/>
          <a:stretch>
            <a:fillRect/>
          </a:stretch>
        </p:blipFill>
        <p:spPr>
          <a:xfrm>
            <a:off x="2109960" y="3340440"/>
            <a:ext cx="3933000" cy="1866240"/>
          </a:xfrm>
          <a:prstGeom prst="rect">
            <a:avLst/>
          </a:prstGeom>
          <a:ln>
            <a:noFill/>
          </a:ln>
        </p:spPr>
      </p:pic>
      <p:pic>
        <p:nvPicPr>
          <p:cNvPr id="172" name="Picture 4"/>
          <p:cNvPicPr/>
          <p:nvPr/>
        </p:nvPicPr>
        <p:blipFill>
          <a:blip r:embed="rId4"/>
          <a:stretch>
            <a:fillRect/>
          </a:stretch>
        </p:blipFill>
        <p:spPr>
          <a:xfrm>
            <a:off x="6936840" y="3097440"/>
            <a:ext cx="3599640" cy="2351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Simple Example</a:t>
            </a:r>
            <a:endParaRPr/>
          </a:p>
        </p:txBody>
      </p:sp>
      <p:pic>
        <p:nvPicPr>
          <p:cNvPr id="174" name="Picture 2"/>
          <p:cNvPicPr/>
          <p:nvPr/>
        </p:nvPicPr>
        <p:blipFill>
          <a:blip r:embed="rId3"/>
          <a:stretch>
            <a:fillRect/>
          </a:stretch>
        </p:blipFill>
        <p:spPr>
          <a:xfrm>
            <a:off x="4421160" y="365760"/>
            <a:ext cx="6734160" cy="6672960"/>
          </a:xfrm>
          <a:prstGeom prst="rect">
            <a:avLst/>
          </a:prstGeom>
          <a:ln>
            <a:noFill/>
          </a:ln>
        </p:spPr>
      </p:pic>
      <p:pic>
        <p:nvPicPr>
          <p:cNvPr id="175" name="Picture 174"/>
          <p:cNvPicPr/>
          <p:nvPr/>
        </p:nvPicPr>
        <p:blipFill>
          <a:blip r:embed="rId4"/>
          <a:stretch>
            <a:fillRect/>
          </a:stretch>
        </p:blipFill>
        <p:spPr>
          <a:xfrm>
            <a:off x="183240" y="2414160"/>
            <a:ext cx="5942880" cy="4352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UML Software</a:t>
            </a:r>
            <a:endParaRPr/>
          </a:p>
        </p:txBody>
      </p:sp>
      <p:sp>
        <p:nvSpPr>
          <p:cNvPr id="118"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buFont typeface="Calibri Light"/>
              <a:buAutoNum type="arabicPeriod"/>
            </a:pPr>
            <a:r>
              <a:rPr lang="en-US" sz="2400" dirty="0">
                <a:latin typeface="Calibri Light"/>
              </a:rPr>
              <a:t>MS Visio</a:t>
            </a:r>
            <a:endParaRPr/>
          </a:p>
          <a:p>
            <a:pPr lvl="1">
              <a:lnSpc>
                <a:spcPct val="100000"/>
              </a:lnSpc>
              <a:buFont typeface="Calibri Light"/>
              <a:buAutoNum type="alphaLcPeriod"/>
            </a:pPr>
            <a:r>
              <a:rPr lang="en-US" sz="2400" b="1" dirty="0">
                <a:solidFill>
                  <a:srgbClr val="FFC000"/>
                </a:solidFill>
                <a:latin typeface="Calibri Light"/>
              </a:rPr>
              <a:t>Huge library images</a:t>
            </a:r>
            <a:r>
              <a:rPr lang="en-US" sz="2400" dirty="0">
                <a:solidFill>
                  <a:srgbClr val="262626"/>
                </a:solidFill>
                <a:latin typeface="Calibri Light"/>
              </a:rPr>
              <a:t> </a:t>
            </a:r>
            <a:endParaRPr/>
          </a:p>
          <a:p>
            <a:pPr lvl="1">
              <a:lnSpc>
                <a:spcPct val="100000"/>
              </a:lnSpc>
              <a:buFont typeface="Calibri Light"/>
              <a:buAutoNum type="alphaLcPeriod"/>
            </a:pPr>
            <a:r>
              <a:rPr lang="en-US" sz="2400" dirty="0">
                <a:solidFill>
                  <a:srgbClr val="262626"/>
                </a:solidFill>
                <a:latin typeface="Calibri Light"/>
              </a:rPr>
              <a:t>Not Free</a:t>
            </a:r>
            <a:endParaRPr/>
          </a:p>
          <a:p>
            <a:pPr>
              <a:lnSpc>
                <a:spcPct val="100000"/>
              </a:lnSpc>
              <a:buFont typeface="Calibri Light"/>
              <a:buAutoNum type="arabicPeriod"/>
            </a:pPr>
            <a:r>
              <a:rPr lang="en-US" sz="2400" dirty="0">
                <a:solidFill>
                  <a:srgbClr val="262626"/>
                </a:solidFill>
                <a:latin typeface="Calibri Light"/>
              </a:rPr>
              <a:t>Draw.io </a:t>
            </a:r>
            <a:r>
              <a:rPr lang="en-US" sz="2400" u="sng" dirty="0">
                <a:solidFill>
                  <a:srgbClr val="3B85DE"/>
                </a:solidFill>
                <a:latin typeface="Calibri Light"/>
              </a:rPr>
              <a:t>https://www.draw.io/</a:t>
            </a:r>
            <a:r>
              <a:rPr lang="en-US" sz="2400" dirty="0">
                <a:solidFill>
                  <a:srgbClr val="262626"/>
                </a:solidFill>
                <a:latin typeface="Calibri Light"/>
              </a:rPr>
              <a:t> 	</a:t>
            </a:r>
            <a:endParaRPr/>
          </a:p>
          <a:p>
            <a:pPr lvl="1">
              <a:lnSpc>
                <a:spcPct val="100000"/>
              </a:lnSpc>
              <a:buFont typeface="Calibri Light"/>
              <a:buAutoNum type="alphaLcPeriod"/>
            </a:pPr>
            <a:r>
              <a:rPr lang="en-US" sz="2400" b="1" dirty="0">
                <a:solidFill>
                  <a:srgbClr val="0070C0"/>
                </a:solidFill>
                <a:latin typeface="Calibri Light"/>
              </a:rPr>
              <a:t>Syncs</a:t>
            </a:r>
            <a:r>
              <a:rPr lang="en-US" sz="2400" dirty="0">
                <a:solidFill>
                  <a:srgbClr val="262626"/>
                </a:solidFill>
                <a:latin typeface="Calibri Light"/>
              </a:rPr>
              <a:t> with Google drive or Dropbox</a:t>
            </a:r>
            <a:endParaRPr/>
          </a:p>
          <a:p>
            <a:pPr lvl="1">
              <a:lnSpc>
                <a:spcPct val="100000"/>
              </a:lnSpc>
              <a:buFont typeface="Calibri Light"/>
              <a:buAutoNum type="alphaLcPeriod"/>
            </a:pPr>
            <a:r>
              <a:rPr lang="en-US" sz="2400" dirty="0">
                <a:solidFill>
                  <a:srgbClr val="262626"/>
                </a:solidFill>
                <a:latin typeface="Calibri Light"/>
              </a:rPr>
              <a:t>Lots of </a:t>
            </a:r>
            <a:r>
              <a:rPr lang="en-US" sz="2400" b="1" dirty="0">
                <a:solidFill>
                  <a:srgbClr val="7030A0"/>
                </a:solidFill>
                <a:latin typeface="Calibri Light"/>
              </a:rPr>
              <a:t>options</a:t>
            </a:r>
            <a:endParaRPr/>
          </a:p>
          <a:p>
            <a:pPr>
              <a:lnSpc>
                <a:spcPct val="100000"/>
              </a:lnSpc>
              <a:buFont typeface="Calibri Light"/>
              <a:buAutoNum type="arabicPeriod"/>
            </a:pPr>
            <a:r>
              <a:rPr lang="en-US" sz="2400" dirty="0">
                <a:solidFill>
                  <a:srgbClr val="262626"/>
                </a:solidFill>
                <a:latin typeface="Calibri Light"/>
              </a:rPr>
              <a:t>Creately </a:t>
            </a:r>
            <a:r>
              <a:rPr lang="en-US" sz="2400" u="sng" dirty="0">
                <a:solidFill>
                  <a:srgbClr val="3B85DE"/>
                </a:solidFill>
                <a:latin typeface="Calibri Light"/>
              </a:rPr>
              <a:t>https://creately.com</a:t>
            </a:r>
            <a:r>
              <a:rPr lang="en-US" sz="2400" dirty="0">
                <a:solidFill>
                  <a:srgbClr val="262626"/>
                </a:solidFill>
                <a:latin typeface="Calibri Light"/>
              </a:rPr>
              <a:t> </a:t>
            </a:r>
            <a:endParaRPr/>
          </a:p>
          <a:p>
            <a:pPr lvl="1">
              <a:lnSpc>
                <a:spcPct val="100000"/>
              </a:lnSpc>
              <a:buFont typeface="Calibri Light"/>
              <a:buAutoNum type="alphaLcPeriod"/>
            </a:pPr>
            <a:r>
              <a:rPr lang="en-US" sz="2400" b="1" dirty="0">
                <a:solidFill>
                  <a:srgbClr val="328EA0"/>
                </a:solidFill>
                <a:latin typeface="Calibri Light"/>
              </a:rPr>
              <a:t>No Registration </a:t>
            </a:r>
            <a:r>
              <a:rPr lang="en-US" sz="2400" dirty="0">
                <a:solidFill>
                  <a:srgbClr val="262626"/>
                </a:solidFill>
                <a:latin typeface="Calibri Light"/>
              </a:rPr>
              <a:t>Required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Exercise</a:t>
            </a:r>
            <a:endParaRPr/>
          </a:p>
        </p:txBody>
      </p:sp>
      <p:sp>
        <p:nvSpPr>
          <p:cNvPr id="179"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pPr>
            <a:r>
              <a:rPr lang="en-US" dirty="0">
                <a:solidFill>
                  <a:srgbClr val="FF0000"/>
                </a:solidFill>
                <a:latin typeface="Calibri Light"/>
              </a:rPr>
              <a:t>McGill University </a:t>
            </a:r>
            <a:r>
              <a:rPr lang="en-US" dirty="0">
                <a:solidFill>
                  <a:srgbClr val="262626"/>
                </a:solidFill>
                <a:latin typeface="Calibri Light"/>
              </a:rPr>
              <a:t>is “upgrading” its room booking services for students. Students can now use an online portal to book all rooms at anytime for a “small” fee. </a:t>
            </a:r>
            <a:endParaRPr/>
          </a:p>
          <a:p>
            <a:pPr>
              <a:lnSpc>
                <a:spcPct val="100000"/>
              </a:lnSpc>
            </a:pPr>
            <a:endParaRPr/>
          </a:p>
          <a:p>
            <a:pPr>
              <a:lnSpc>
                <a:spcPct val="100000"/>
              </a:lnSpc>
            </a:pPr>
            <a:r>
              <a:rPr lang="en-US" dirty="0">
                <a:solidFill>
                  <a:srgbClr val="262626"/>
                </a:solidFill>
                <a:latin typeface="Calibri Light"/>
              </a:rPr>
              <a:t>To request a room the student will input the </a:t>
            </a:r>
            <a:r>
              <a:rPr lang="en-US" b="1" dirty="0">
                <a:solidFill>
                  <a:srgbClr val="0070C0"/>
                </a:solidFill>
                <a:latin typeface="Calibri Light"/>
              </a:rPr>
              <a:t>time</a:t>
            </a:r>
            <a:r>
              <a:rPr lang="en-US" dirty="0">
                <a:solidFill>
                  <a:srgbClr val="262626"/>
                </a:solidFill>
                <a:latin typeface="Calibri Light"/>
              </a:rPr>
              <a:t> at which to make the booking and the </a:t>
            </a:r>
            <a:r>
              <a:rPr lang="en-US" b="1" dirty="0">
                <a:solidFill>
                  <a:srgbClr val="0070C0"/>
                </a:solidFill>
                <a:latin typeface="Calibri Light"/>
              </a:rPr>
              <a:t>amount of students </a:t>
            </a:r>
            <a:r>
              <a:rPr lang="en-US" dirty="0">
                <a:solidFill>
                  <a:srgbClr val="262626"/>
                </a:solidFill>
                <a:latin typeface="Calibri Light"/>
              </a:rPr>
              <a:t>the room needs to hold. This information will be sent the booking system which will find a room that fits </a:t>
            </a:r>
            <a:r>
              <a:rPr lang="en-US" b="1" dirty="0">
                <a:solidFill>
                  <a:srgbClr val="00B050"/>
                </a:solidFill>
                <a:latin typeface="Calibri Light"/>
              </a:rPr>
              <a:t>all the students at the requested time</a:t>
            </a:r>
            <a:r>
              <a:rPr lang="en-US" dirty="0">
                <a:solidFill>
                  <a:srgbClr val="262626"/>
                </a:solidFill>
                <a:latin typeface="Calibri Light"/>
              </a:rPr>
              <a:t>, </a:t>
            </a:r>
            <a:r>
              <a:rPr lang="en-US" b="1" dirty="0">
                <a:solidFill>
                  <a:srgbClr val="FFC000"/>
                </a:solidFill>
                <a:latin typeface="Calibri Light"/>
              </a:rPr>
              <a:t>if</a:t>
            </a:r>
            <a:r>
              <a:rPr lang="en-US" dirty="0">
                <a:solidFill>
                  <a:srgbClr val="262626"/>
                </a:solidFill>
                <a:latin typeface="Calibri Light"/>
              </a:rPr>
              <a:t> it such a room exists. </a:t>
            </a:r>
            <a:r>
              <a:rPr lang="en-US" dirty="0">
                <a:solidFill>
                  <a:srgbClr val="000000"/>
                </a:solidFill>
                <a:latin typeface="Calibri Light"/>
              </a:rPr>
              <a:t>The booking system will hold the </a:t>
            </a:r>
            <a:r>
              <a:rPr lang="en-US" b="1" dirty="0">
                <a:solidFill>
                  <a:srgbClr val="7030A0"/>
                </a:solidFill>
                <a:latin typeface="Calibri Light"/>
              </a:rPr>
              <a:t>room in pending </a:t>
            </a:r>
            <a:r>
              <a:rPr lang="en-US" dirty="0">
                <a:solidFill>
                  <a:srgbClr val="000000"/>
                </a:solidFill>
                <a:latin typeface="Calibri Light"/>
              </a:rPr>
              <a:t>for 5 business days for inconvenience's sake. </a:t>
            </a:r>
            <a:r>
              <a:rPr lang="en-US" dirty="0">
                <a:solidFill>
                  <a:srgbClr val="262626"/>
                </a:solidFill>
                <a:latin typeface="Calibri Light"/>
              </a:rPr>
              <a:t>Then, the booking system will also </a:t>
            </a:r>
            <a:r>
              <a:rPr lang="en-US" b="1" dirty="0">
                <a:solidFill>
                  <a:srgbClr val="0070C0"/>
                </a:solidFill>
                <a:latin typeface="Calibri Light"/>
              </a:rPr>
              <a:t>send an invoice </a:t>
            </a:r>
            <a:r>
              <a:rPr lang="en-US" dirty="0">
                <a:solidFill>
                  <a:srgbClr val="262626"/>
                </a:solidFill>
                <a:latin typeface="Calibri Light"/>
              </a:rPr>
              <a:t>to the requester’s student account charging them for the booking along with a </a:t>
            </a:r>
            <a:r>
              <a:rPr lang="en-US" b="1" dirty="0">
                <a:solidFill>
                  <a:srgbClr val="FFC000"/>
                </a:solidFill>
                <a:latin typeface="Calibri Light"/>
              </a:rPr>
              <a:t>confirmation email </a:t>
            </a:r>
            <a:r>
              <a:rPr lang="en-US" dirty="0">
                <a:solidFill>
                  <a:srgbClr val="262626"/>
                </a:solidFill>
                <a:latin typeface="Calibri Light"/>
              </a:rPr>
              <a:t>to the student’s mail.mcgill.ca email.</a:t>
            </a:r>
            <a:endParaRPr/>
          </a:p>
          <a:p>
            <a:pPr>
              <a:lnSpc>
                <a:spcPct val="100000"/>
              </a:lnSpc>
            </a:pPr>
            <a:endParaRPr/>
          </a:p>
          <a:p>
            <a:pPr>
              <a:lnSpc>
                <a:spcPct val="100000"/>
              </a:lnSpc>
            </a:pPr>
            <a:r>
              <a:rPr lang="en-US" dirty="0">
                <a:solidFill>
                  <a:srgbClr val="262626"/>
                </a:solidFill>
                <a:latin typeface="Calibri Light"/>
              </a:rPr>
              <a:t>Draw a sequence diagram using software mentioned above to represent the events described above. Be sure to have at least 2 classes, the relevant arrows and conditions. Make any assumptions necessary for a plausible scenario.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References</a:t>
            </a:r>
            <a:endParaRPr/>
          </a:p>
        </p:txBody>
      </p:sp>
      <p:sp>
        <p:nvSpPr>
          <p:cNvPr id="181"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buFont typeface="Calibri Light"/>
              <a:buAutoNum type="arabicPeriod"/>
            </a:pPr>
            <a:r>
              <a:rPr lang="en-US" sz="2400" u="sng" dirty="0">
                <a:solidFill>
                  <a:srgbClr val="3B85DE"/>
                </a:solidFill>
                <a:latin typeface="Calibri Light"/>
              </a:rPr>
              <a:t>http://www.ibm.com/developerworks/rational/library/3101.html</a:t>
            </a:r>
            <a:endParaRPr/>
          </a:p>
          <a:p>
            <a:pPr>
              <a:lnSpc>
                <a:spcPct val="100000"/>
              </a:lnSpc>
              <a:buFont typeface="Calibri Light"/>
              <a:buAutoNum type="arabicPeriod"/>
            </a:pPr>
            <a:r>
              <a:rPr lang="en-US" sz="2400" u="sng" dirty="0">
                <a:solidFill>
                  <a:srgbClr val="3B85DE"/>
                </a:solidFill>
                <a:latin typeface="Calibri Light"/>
              </a:rPr>
              <a:t>http://www.objectmentor.com/resources/articles/umlClassDiagrams.pdf</a:t>
            </a:r>
            <a:r>
              <a:rPr lang="en-US" sz="2400" dirty="0">
                <a:solidFill>
                  <a:srgbClr val="262626"/>
                </a:solidFill>
                <a:latin typeface="Calibri Light"/>
              </a:rPr>
              <a:t> </a:t>
            </a:r>
            <a:endParaRPr/>
          </a:p>
          <a:p>
            <a:pPr>
              <a:lnSpc>
                <a:spcPct val="100000"/>
              </a:lnSpc>
              <a:buFont typeface="Calibri Light"/>
              <a:buAutoNum type="arabicPeriod"/>
            </a:pPr>
            <a:r>
              <a:rPr lang="en-US" sz="2400" u="sng" dirty="0">
                <a:solidFill>
                  <a:srgbClr val="3B85DE"/>
                </a:solidFill>
                <a:latin typeface="Calibri Light"/>
              </a:rPr>
              <a:t>http://www.ibm.com/developerworks/rational/library/content/RationalEdge/sep04/bell/</a:t>
            </a:r>
            <a:r>
              <a:rPr lang="en-US" sz="2400" dirty="0">
                <a:solidFill>
                  <a:srgbClr val="262626"/>
                </a:solidFill>
                <a:latin typeface="Calibri Light"/>
              </a:rPr>
              <a:t> </a:t>
            </a:r>
            <a:endParaRPr/>
          </a:p>
          <a:p>
            <a:pPr>
              <a:lnSpc>
                <a:spcPct val="100000"/>
              </a:lnSpc>
              <a:buFont typeface="Calibri Light"/>
              <a:buAutoNum type="arabicPeriod"/>
            </a:pPr>
            <a:r>
              <a:rPr lang="en-US" sz="2400" u="sng" dirty="0">
                <a:solidFill>
                  <a:srgbClr val="3B85DE"/>
                </a:solidFill>
                <a:latin typeface="Calibri Light"/>
              </a:rPr>
              <a:t>http://en.wikipedia.org/wiki/Class_diagram</a:t>
            </a:r>
            <a:r>
              <a:rPr lang="en-US" sz="2400" dirty="0">
                <a:solidFill>
                  <a:srgbClr val="262626"/>
                </a:solidFill>
                <a:latin typeface="Calibri Light"/>
              </a:rPr>
              <a:t> </a:t>
            </a:r>
            <a:endParaRPr/>
          </a:p>
          <a:p>
            <a:pPr>
              <a:lnSpc>
                <a:spcPct val="100000"/>
              </a:lnSpc>
              <a:buFont typeface="Calibri Light"/>
              <a:buAutoNum type="arabicPeriod"/>
            </a:pPr>
            <a:r>
              <a:rPr lang="en-US" sz="2400" u="sng" dirty="0">
                <a:solidFill>
                  <a:srgbClr val="3B85DE"/>
                </a:solidFill>
                <a:latin typeface="Calibri Light"/>
              </a:rPr>
              <a:t>http://slides.com/dominiccharleyroy/</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References</a:t>
            </a:r>
            <a:endParaRPr/>
          </a:p>
        </p:txBody>
      </p:sp>
      <p:sp>
        <p:nvSpPr>
          <p:cNvPr id="183"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buFont typeface="Calibri Light"/>
              <a:buAutoNum type="arabicPeriod"/>
            </a:pPr>
            <a:r>
              <a:rPr lang="en-US" sz="2400" u="sng" dirty="0">
                <a:solidFill>
                  <a:srgbClr val="3B85DE"/>
                </a:solidFill>
                <a:latin typeface="Calibri Light"/>
              </a:rPr>
              <a:t>http://www.codeproject.com/Articles/330447/Understanding-Association-Aggregation-and-Composit</a:t>
            </a:r>
            <a:endParaRPr/>
          </a:p>
          <a:p>
            <a:pPr>
              <a:lnSpc>
                <a:spcPct val="100000"/>
              </a:lnSpc>
              <a:buFont typeface="Calibri Light"/>
              <a:buAutoNum type="arabicPeriod"/>
            </a:pPr>
            <a:r>
              <a:rPr lang="en-US" sz="2400" u="sng" dirty="0">
                <a:solidFill>
                  <a:srgbClr val="3B85DE"/>
                </a:solidFill>
                <a:latin typeface="Calibri Light"/>
              </a:rPr>
              <a:t>http://aviadezra.blogspot.ca/2009/05/uml-association-aggregation-composition.html</a:t>
            </a:r>
            <a:r>
              <a:rPr lang="en-US" sz="2400" dirty="0">
                <a:solidFill>
                  <a:srgbClr val="262626"/>
                </a:solidFill>
                <a:latin typeface="Calibri Light"/>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8261280" y="542160"/>
            <a:ext cx="3382560" cy="1919520"/>
          </a:xfrm>
          <a:prstGeom prst="rect">
            <a:avLst/>
          </a:prstGeom>
          <a:noFill/>
          <a:ln>
            <a:noFill/>
          </a:ln>
        </p:spPr>
        <p:txBody>
          <a:bodyPr lIns="90000" tIns="45000" rIns="90000" bIns="45000" anchor="b"/>
          <a:lstStyle/>
          <a:p>
            <a:pPr>
              <a:lnSpc>
                <a:spcPct val="85000"/>
              </a:lnSpc>
            </a:pPr>
            <a:r>
              <a:rPr lang="en-US" sz="4000" dirty="0">
                <a:solidFill>
                  <a:srgbClr val="FFFFFF"/>
                </a:solidFill>
                <a:latin typeface="Calibri Light"/>
              </a:rPr>
              <a:t>Domain Modelling</a:t>
            </a:r>
            <a:endParaRPr/>
          </a:p>
        </p:txBody>
      </p:sp>
      <p:sp>
        <p:nvSpPr>
          <p:cNvPr id="125" name="CustomShape 2"/>
          <p:cNvSpPr/>
          <p:nvPr/>
        </p:nvSpPr>
        <p:spPr>
          <a:xfrm>
            <a:off x="8276040" y="2511720"/>
            <a:ext cx="3397680" cy="3126240"/>
          </a:xfrm>
          <a:prstGeom prst="rect">
            <a:avLst/>
          </a:prstGeom>
          <a:noFill/>
          <a:ln>
            <a:noFill/>
          </a:ln>
        </p:spPr>
        <p:txBody>
          <a:bodyPr lIns="90000" tIns="45000" rIns="90000" bIns="45000" anchor="ctr"/>
          <a:lstStyle/>
          <a:p>
            <a:pPr>
              <a:lnSpc>
                <a:spcPct val="100000"/>
              </a:lnSpc>
            </a:pPr>
            <a:r>
              <a:rPr lang="en-US" dirty="0">
                <a:solidFill>
                  <a:srgbClr val="262626"/>
                </a:solidFill>
                <a:latin typeface="Calibri Light"/>
              </a:rPr>
              <a:t>Explaining a problem using Pictures</a:t>
            </a:r>
            <a:endParaRPr/>
          </a:p>
        </p:txBody>
      </p:sp>
      <p:pic>
        <p:nvPicPr>
          <p:cNvPr id="126" name="Picture 2"/>
          <p:cNvPicPr/>
          <p:nvPr/>
        </p:nvPicPr>
        <p:blipFill>
          <a:blip r:embed="rId2" cstate="print"/>
          <a:stretch>
            <a:fillRect/>
          </a:stretch>
        </p:blipFill>
        <p:spPr>
          <a:xfrm>
            <a:off x="762120" y="762120"/>
            <a:ext cx="6095160" cy="4571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Domain Modeling</a:t>
            </a:r>
            <a:endParaRPr/>
          </a:p>
        </p:txBody>
      </p:sp>
      <p:sp>
        <p:nvSpPr>
          <p:cNvPr id="128" name="CustomShape 2"/>
          <p:cNvSpPr/>
          <p:nvPr/>
        </p:nvSpPr>
        <p:spPr>
          <a:xfrm>
            <a:off x="657360" y="2157840"/>
            <a:ext cx="6881760" cy="2648880"/>
          </a:xfrm>
          <a:prstGeom prst="rect">
            <a:avLst/>
          </a:prstGeom>
          <a:noFill/>
          <a:ln>
            <a:noFill/>
          </a:ln>
        </p:spPr>
        <p:txBody>
          <a:bodyPr lIns="90000" tIns="45000" rIns="90000" bIns="45000"/>
          <a:lstStyle/>
          <a:p>
            <a:pPr>
              <a:lnSpc>
                <a:spcPct val="100000"/>
              </a:lnSpc>
            </a:pPr>
            <a:r>
              <a:rPr lang="en-US" sz="2800" b="1" dirty="0">
                <a:solidFill>
                  <a:srgbClr val="7030A0"/>
                </a:solidFill>
                <a:latin typeface="Calibri Light"/>
              </a:rPr>
              <a:t>Domain Modeling </a:t>
            </a:r>
            <a:r>
              <a:rPr lang="en-US" sz="2800" dirty="0">
                <a:solidFill>
                  <a:srgbClr val="000000"/>
                </a:solidFill>
                <a:latin typeface="Calibri Light"/>
              </a:rPr>
              <a:t>is a way to model (</a:t>
            </a:r>
            <a:r>
              <a:rPr lang="en-US" sz="2800" b="1" dirty="0">
                <a:solidFill>
                  <a:srgbClr val="00B050"/>
                </a:solidFill>
                <a:latin typeface="Calibri Light"/>
              </a:rPr>
              <a:t>explain</a:t>
            </a:r>
            <a:r>
              <a:rPr lang="en-US" sz="2800" dirty="0">
                <a:solidFill>
                  <a:srgbClr val="000000"/>
                </a:solidFill>
                <a:latin typeface="Calibri Light"/>
              </a:rPr>
              <a:t>) a problem in the </a:t>
            </a:r>
            <a:r>
              <a:rPr lang="en-US" sz="2800" dirty="0">
                <a:solidFill>
                  <a:srgbClr val="00B0F0"/>
                </a:solidFill>
                <a:latin typeface="Calibri Light"/>
              </a:rPr>
              <a:t>real world </a:t>
            </a:r>
            <a:r>
              <a:rPr lang="en-US" sz="2800" dirty="0">
                <a:solidFill>
                  <a:srgbClr val="000000"/>
                </a:solidFill>
                <a:latin typeface="Calibri Light"/>
              </a:rPr>
              <a:t>using </a:t>
            </a:r>
            <a:r>
              <a:rPr lang="en-US" sz="2800" dirty="0">
                <a:solidFill>
                  <a:srgbClr val="FFC000"/>
                </a:solidFill>
                <a:latin typeface="Calibri Light"/>
              </a:rPr>
              <a:t>diagrams</a:t>
            </a:r>
            <a:endParaRPr/>
          </a:p>
          <a:p>
            <a:pPr>
              <a:lnSpc>
                <a:spcPct val="100000"/>
              </a:lnSpc>
            </a:pPr>
            <a:endParaRPr/>
          </a:p>
          <a:p>
            <a:pPr>
              <a:lnSpc>
                <a:spcPct val="100000"/>
              </a:lnSpc>
            </a:pPr>
            <a:r>
              <a:rPr lang="en-US" sz="2800" dirty="0">
                <a:solidFill>
                  <a:srgbClr val="000000"/>
                </a:solidFill>
                <a:latin typeface="Calibri Light"/>
              </a:rPr>
              <a:t>A Domain Model </a:t>
            </a:r>
            <a:r>
              <a:rPr lang="en-US" sz="2800" b="1" dirty="0">
                <a:solidFill>
                  <a:srgbClr val="FF0000"/>
                </a:solidFill>
                <a:latin typeface="Calibri Light"/>
              </a:rPr>
              <a:t>is not a </a:t>
            </a:r>
            <a:r>
              <a:rPr lang="en-US" sz="2800" dirty="0">
                <a:solidFill>
                  <a:srgbClr val="000000"/>
                </a:solidFill>
                <a:latin typeface="Calibri Light"/>
              </a:rPr>
              <a:t>class Diagram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8261280" y="542160"/>
            <a:ext cx="3382560" cy="1919520"/>
          </a:xfrm>
          <a:prstGeom prst="rect">
            <a:avLst/>
          </a:prstGeom>
          <a:noFill/>
          <a:ln>
            <a:noFill/>
          </a:ln>
        </p:spPr>
        <p:txBody>
          <a:bodyPr lIns="90000" tIns="45000" rIns="90000" bIns="45000" anchor="b"/>
          <a:lstStyle/>
          <a:p>
            <a:pPr>
              <a:lnSpc>
                <a:spcPct val="85000"/>
              </a:lnSpc>
            </a:pPr>
            <a:r>
              <a:rPr lang="en-US" sz="4000" dirty="0">
                <a:solidFill>
                  <a:srgbClr val="FFFFFF"/>
                </a:solidFill>
                <a:latin typeface="Calibri Light"/>
              </a:rPr>
              <a:t>Use Cases</a:t>
            </a:r>
            <a:endParaRPr/>
          </a:p>
        </p:txBody>
      </p:sp>
      <p:sp>
        <p:nvSpPr>
          <p:cNvPr id="132" name="CustomShape 2"/>
          <p:cNvSpPr/>
          <p:nvPr/>
        </p:nvSpPr>
        <p:spPr>
          <a:xfrm>
            <a:off x="8276040" y="2511720"/>
            <a:ext cx="3397680" cy="3126240"/>
          </a:xfrm>
          <a:prstGeom prst="rect">
            <a:avLst/>
          </a:prstGeom>
          <a:noFill/>
          <a:ln>
            <a:noFill/>
          </a:ln>
        </p:spPr>
        <p:txBody>
          <a:bodyPr lIns="90000" tIns="45000" rIns="90000" bIns="45000" anchor="ctr"/>
          <a:lstStyle/>
          <a:p>
            <a:pPr>
              <a:lnSpc>
                <a:spcPct val="100000"/>
              </a:lnSpc>
            </a:pPr>
            <a:r>
              <a:rPr lang="en-US" dirty="0">
                <a:solidFill>
                  <a:srgbClr val="262626"/>
                </a:solidFill>
                <a:latin typeface="Calibri Light"/>
              </a:rPr>
              <a:t>Describing user actions</a:t>
            </a:r>
            <a:endParaRPr/>
          </a:p>
        </p:txBody>
      </p:sp>
      <p:pic>
        <p:nvPicPr>
          <p:cNvPr id="133" name="Picture 2"/>
          <p:cNvPicPr/>
          <p:nvPr/>
        </p:nvPicPr>
        <p:blipFill>
          <a:blip r:embed="rId3"/>
          <a:stretch>
            <a:fillRect/>
          </a:stretch>
        </p:blipFill>
        <p:spPr>
          <a:xfrm>
            <a:off x="1333440" y="542160"/>
            <a:ext cx="4854600" cy="5385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4"/>
          <p:cNvPicPr/>
          <p:nvPr/>
        </p:nvPicPr>
        <p:blipFill>
          <a:blip r:embed="rId3"/>
          <a:stretch>
            <a:fillRect/>
          </a:stretch>
        </p:blipFill>
        <p:spPr>
          <a:xfrm>
            <a:off x="5359680" y="965880"/>
            <a:ext cx="6448320" cy="5637240"/>
          </a:xfrm>
          <a:prstGeom prst="rect">
            <a:avLst/>
          </a:prstGeom>
          <a:ln>
            <a:noFill/>
          </a:ln>
        </p:spPr>
      </p:pic>
      <p:sp>
        <p:nvSpPr>
          <p:cNvPr id="135"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Use case Diagrams</a:t>
            </a:r>
            <a:endParaRPr/>
          </a:p>
        </p:txBody>
      </p:sp>
      <p:sp>
        <p:nvSpPr>
          <p:cNvPr id="136" name="CustomShape 2"/>
          <p:cNvSpPr/>
          <p:nvPr/>
        </p:nvSpPr>
        <p:spPr>
          <a:xfrm>
            <a:off x="766800" y="2293560"/>
            <a:ext cx="3180960" cy="1796400"/>
          </a:xfrm>
          <a:prstGeom prst="rect">
            <a:avLst/>
          </a:prstGeom>
          <a:noFill/>
          <a:ln>
            <a:noFill/>
          </a:ln>
        </p:spPr>
        <p:txBody>
          <a:bodyPr wrap="none" lIns="90000" tIns="45000" rIns="90000" bIns="45000"/>
          <a:lstStyle/>
          <a:p>
            <a:pPr>
              <a:lnSpc>
                <a:spcPct val="100000"/>
              </a:lnSpc>
              <a:buFont typeface="Arial"/>
              <a:buChar char="•"/>
            </a:pPr>
            <a:r>
              <a:rPr lang="en-US" sz="2800" b="1" dirty="0">
                <a:solidFill>
                  <a:srgbClr val="92D050"/>
                </a:solidFill>
                <a:latin typeface="Calibri Light"/>
              </a:rPr>
              <a:t>Actors</a:t>
            </a:r>
            <a:endParaRPr/>
          </a:p>
          <a:p>
            <a:pPr>
              <a:lnSpc>
                <a:spcPct val="100000"/>
              </a:lnSpc>
              <a:buFont typeface="Arial"/>
              <a:buChar char="•"/>
            </a:pPr>
            <a:r>
              <a:rPr lang="en-US" sz="2800" b="1" dirty="0">
                <a:solidFill>
                  <a:srgbClr val="00B0F0"/>
                </a:solidFill>
                <a:latin typeface="Calibri Light"/>
              </a:rPr>
              <a:t>Use Cases</a:t>
            </a:r>
            <a:endParaRPr/>
          </a:p>
          <a:p>
            <a:pPr>
              <a:lnSpc>
                <a:spcPct val="100000"/>
              </a:lnSpc>
              <a:buFont typeface="Arial"/>
              <a:buChar char="•"/>
            </a:pPr>
            <a:r>
              <a:rPr lang="en-US" sz="2800" b="1" dirty="0" smtClean="0">
                <a:solidFill>
                  <a:srgbClr val="FFC000"/>
                </a:solidFill>
                <a:latin typeface="Calibri Light"/>
              </a:rPr>
              <a:t>Relationships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Include vs extend</a:t>
            </a:r>
            <a:endParaRPr/>
          </a:p>
        </p:txBody>
      </p:sp>
      <p:sp>
        <p:nvSpPr>
          <p:cNvPr id="138" name="CustomShape 2"/>
          <p:cNvSpPr/>
          <p:nvPr/>
        </p:nvSpPr>
        <p:spPr>
          <a:xfrm>
            <a:off x="676800" y="2036880"/>
            <a:ext cx="10752840" cy="3765600"/>
          </a:xfrm>
          <a:prstGeom prst="rect">
            <a:avLst/>
          </a:prstGeom>
          <a:noFill/>
          <a:ln>
            <a:noFill/>
          </a:ln>
        </p:spPr>
        <p:txBody>
          <a:bodyPr lIns="90000" tIns="45000" rIns="90000" bIns="45000"/>
          <a:lstStyle/>
          <a:p>
            <a:pPr>
              <a:lnSpc>
                <a:spcPct val="100000"/>
              </a:lnSpc>
            </a:pPr>
            <a:r>
              <a:rPr lang="en-US" sz="2400" b="1" dirty="0">
                <a:solidFill>
                  <a:srgbClr val="262626"/>
                </a:solidFill>
                <a:latin typeface="Calibri Light"/>
              </a:rPr>
              <a:t>Include: When one action requires another. Reuse an action</a:t>
            </a:r>
            <a:endParaRPr/>
          </a:p>
          <a:p>
            <a:pPr>
              <a:lnSpc>
                <a:spcPct val="100000"/>
              </a:lnSpc>
            </a:pPr>
            <a:r>
              <a:rPr lang="en-US" sz="2400" b="1" dirty="0">
                <a:solidFill>
                  <a:srgbClr val="262626"/>
                </a:solidFill>
                <a:latin typeface="Calibri Light"/>
              </a:rPr>
              <a:t>Extend: When one action can be replaced by another (inheritance)</a:t>
            </a:r>
            <a:endParaRPr/>
          </a:p>
        </p:txBody>
      </p:sp>
      <p:pic>
        <p:nvPicPr>
          <p:cNvPr id="139" name="Picture 3"/>
          <p:cNvPicPr/>
          <p:nvPr/>
        </p:nvPicPr>
        <p:blipFill>
          <a:blip r:embed="rId3"/>
          <a:stretch>
            <a:fillRect/>
          </a:stretch>
        </p:blipFill>
        <p:spPr>
          <a:xfrm>
            <a:off x="533400" y="3200400"/>
            <a:ext cx="10735320" cy="304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Exercise</a:t>
            </a:r>
            <a:endParaRPr/>
          </a:p>
        </p:txBody>
      </p:sp>
      <p:sp>
        <p:nvSpPr>
          <p:cNvPr id="141" name="CustomShape 2"/>
          <p:cNvSpPr/>
          <p:nvPr/>
        </p:nvSpPr>
        <p:spPr>
          <a:xfrm>
            <a:off x="676800" y="2011680"/>
            <a:ext cx="10752840" cy="4248720"/>
          </a:xfrm>
          <a:prstGeom prst="rect">
            <a:avLst/>
          </a:prstGeom>
          <a:noFill/>
          <a:ln>
            <a:noFill/>
          </a:ln>
        </p:spPr>
        <p:txBody>
          <a:bodyPr lIns="90000" tIns="45000" rIns="90000" bIns="45000"/>
          <a:lstStyle/>
          <a:p>
            <a:pPr>
              <a:lnSpc>
                <a:spcPct val="85000"/>
              </a:lnSpc>
              <a:buFont typeface="Arial"/>
              <a:buChar char=" "/>
            </a:pPr>
            <a:r>
              <a:rPr lang="en-US" dirty="0">
                <a:solidFill>
                  <a:srgbClr val="262626"/>
                </a:solidFill>
                <a:latin typeface="Calibri Light"/>
              </a:rPr>
              <a:t>The VP Communication of ECSESS needs a new way to send the livewire newsletter to the students in EE, SE and CE. Currently students send him emails and subsequently he sends an email blast to many people including those who do not wish to receive the live wire. </a:t>
            </a:r>
            <a:endParaRPr/>
          </a:p>
          <a:p>
            <a:pPr>
              <a:lnSpc>
                <a:spcPct val="85000"/>
              </a:lnSpc>
              <a:buFont typeface="Arial"/>
              <a:buChar char=" "/>
            </a:pPr>
            <a:r>
              <a:rPr lang="en-US" dirty="0">
                <a:solidFill>
                  <a:srgbClr val="262626"/>
                </a:solidFill>
                <a:latin typeface="Calibri Light"/>
              </a:rPr>
              <a:t>What he would like is system where ECSE students can </a:t>
            </a:r>
            <a:r>
              <a:rPr lang="en-US" b="1" dirty="0">
                <a:solidFill>
                  <a:srgbClr val="00B050"/>
                </a:solidFill>
                <a:latin typeface="Calibri Light"/>
              </a:rPr>
              <a:t>login</a:t>
            </a:r>
            <a:r>
              <a:rPr lang="en-US" dirty="0">
                <a:solidFill>
                  <a:srgbClr val="262626"/>
                </a:solidFill>
                <a:latin typeface="Calibri Light"/>
              </a:rPr>
              <a:t> to their MyMcGill account and </a:t>
            </a:r>
            <a:r>
              <a:rPr lang="en-US" b="1" dirty="0">
                <a:solidFill>
                  <a:srgbClr val="0070C0"/>
                </a:solidFill>
                <a:latin typeface="Calibri Light"/>
              </a:rPr>
              <a:t>post</a:t>
            </a:r>
            <a:r>
              <a:rPr lang="en-US" dirty="0">
                <a:solidFill>
                  <a:srgbClr val="262626"/>
                </a:solidFill>
                <a:latin typeface="Calibri Light"/>
              </a:rPr>
              <a:t> their </a:t>
            </a:r>
            <a:r>
              <a:rPr lang="en-US" b="1" dirty="0">
                <a:solidFill>
                  <a:srgbClr val="00B0F0"/>
                </a:solidFill>
                <a:latin typeface="Calibri Light"/>
              </a:rPr>
              <a:t>announcements</a:t>
            </a:r>
            <a:r>
              <a:rPr lang="en-US" dirty="0">
                <a:solidFill>
                  <a:srgbClr val="262626"/>
                </a:solidFill>
                <a:latin typeface="Calibri Light"/>
              </a:rPr>
              <a:t> or </a:t>
            </a:r>
            <a:r>
              <a:rPr lang="en-US" b="1" dirty="0">
                <a:solidFill>
                  <a:srgbClr val="00B0F0"/>
                </a:solidFill>
                <a:latin typeface="Calibri Light"/>
              </a:rPr>
              <a:t>campus events</a:t>
            </a:r>
            <a:r>
              <a:rPr lang="en-US" dirty="0">
                <a:solidFill>
                  <a:srgbClr val="262626"/>
                </a:solidFill>
                <a:latin typeface="Calibri Light"/>
              </a:rPr>
              <a:t>, these news items can be </a:t>
            </a:r>
            <a:r>
              <a:rPr lang="en-US" b="1" dirty="0">
                <a:solidFill>
                  <a:srgbClr val="FFC000"/>
                </a:solidFill>
                <a:latin typeface="Calibri Light"/>
              </a:rPr>
              <a:t>edited or removed</a:t>
            </a:r>
            <a:r>
              <a:rPr lang="en-US" dirty="0">
                <a:solidFill>
                  <a:srgbClr val="262626"/>
                </a:solidFill>
                <a:latin typeface="Calibri Light"/>
              </a:rPr>
              <a:t>. Those news events would come up on a </a:t>
            </a:r>
            <a:r>
              <a:rPr lang="en-US" b="1" dirty="0">
                <a:solidFill>
                  <a:srgbClr val="002060"/>
                </a:solidFill>
                <a:latin typeface="Calibri Light"/>
              </a:rPr>
              <a:t>news feed </a:t>
            </a:r>
            <a:r>
              <a:rPr lang="en-US" dirty="0">
                <a:solidFill>
                  <a:srgbClr val="262626"/>
                </a:solidFill>
                <a:latin typeface="Calibri Light"/>
              </a:rPr>
              <a:t>that students can view in their MyMcGill page. Of course, he would like to have administrative rights in order to </a:t>
            </a:r>
            <a:r>
              <a:rPr lang="en-US" b="1" dirty="0">
                <a:solidFill>
                  <a:srgbClr val="FF0000"/>
                </a:solidFill>
                <a:latin typeface="Calibri Light"/>
              </a:rPr>
              <a:t>prevent abuse</a:t>
            </a:r>
            <a:r>
              <a:rPr lang="en-US" dirty="0">
                <a:solidFill>
                  <a:srgbClr val="262626"/>
                </a:solidFill>
                <a:latin typeface="Calibri Light"/>
              </a:rPr>
              <a:t>. This would allow him to </a:t>
            </a:r>
            <a:r>
              <a:rPr lang="en-US" b="1" dirty="0">
                <a:solidFill>
                  <a:srgbClr val="FFC000"/>
                </a:solidFill>
                <a:latin typeface="Calibri Light"/>
              </a:rPr>
              <a:t>edit and remove </a:t>
            </a:r>
            <a:r>
              <a:rPr lang="en-US" dirty="0">
                <a:solidFill>
                  <a:srgbClr val="262626"/>
                </a:solidFill>
                <a:latin typeface="Calibri Light"/>
              </a:rPr>
              <a:t>abusive posts.</a:t>
            </a:r>
            <a:endParaRPr/>
          </a:p>
          <a:p>
            <a:pPr>
              <a:lnSpc>
                <a:spcPct val="85000"/>
              </a:lnSpc>
            </a:pPr>
            <a:endParaRPr/>
          </a:p>
          <a:p>
            <a:pPr>
              <a:lnSpc>
                <a:spcPct val="85000"/>
              </a:lnSpc>
              <a:buFont typeface="Arial"/>
              <a:buChar char=" "/>
            </a:pPr>
            <a:r>
              <a:rPr lang="en-US" dirty="0">
                <a:solidFill>
                  <a:srgbClr val="262626"/>
                </a:solidFill>
                <a:latin typeface="Calibri Light"/>
              </a:rPr>
              <a:t>Draw a </a:t>
            </a:r>
            <a:r>
              <a:rPr lang="en-US" b="1" dirty="0">
                <a:solidFill>
                  <a:srgbClr val="7030A0"/>
                </a:solidFill>
                <a:latin typeface="Calibri Light"/>
              </a:rPr>
              <a:t>use case Diagram </a:t>
            </a:r>
            <a:r>
              <a:rPr lang="en-US" dirty="0">
                <a:solidFill>
                  <a:srgbClr val="262626"/>
                </a:solidFill>
                <a:latin typeface="Calibri Light"/>
              </a:rPr>
              <a:t>to represent the user interface for this scenario. Be sure to have more than one actor and the correct relations between the actions and the actors.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dirty="0">
                <a:solidFill>
                  <a:srgbClr val="50B4C8"/>
                </a:solidFill>
                <a:latin typeface="Calibri Light"/>
              </a:rPr>
              <a:t>Use Case Description</a:t>
            </a:r>
            <a:endParaRPr/>
          </a:p>
        </p:txBody>
      </p:sp>
      <p:sp>
        <p:nvSpPr>
          <p:cNvPr id="143" name="CustomShape 2"/>
          <p:cNvSpPr/>
          <p:nvPr/>
        </p:nvSpPr>
        <p:spPr>
          <a:xfrm>
            <a:off x="676800" y="2011680"/>
            <a:ext cx="10752840" cy="4248720"/>
          </a:xfrm>
          <a:prstGeom prst="rect">
            <a:avLst/>
          </a:prstGeom>
          <a:noFill/>
          <a:ln>
            <a:noFill/>
          </a:ln>
        </p:spPr>
        <p:txBody>
          <a:bodyPr lIns="90000" tIns="45000" rIns="90000" bIns="45000"/>
          <a:lstStyle/>
          <a:p>
            <a:pPr>
              <a:lnSpc>
                <a:spcPct val="85000"/>
              </a:lnSpc>
              <a:buFont typeface="Arial"/>
              <a:buChar char=" "/>
            </a:pPr>
            <a:r>
              <a:rPr lang="en-US" sz="2400" dirty="0">
                <a:solidFill>
                  <a:srgbClr val="262626"/>
                </a:solidFill>
                <a:latin typeface="Calibri Light"/>
              </a:rPr>
              <a:t>Describes a use case in the following manner:</a:t>
            </a:r>
            <a:endParaRPr/>
          </a:p>
          <a:p>
            <a:pPr lvl="1">
              <a:lnSpc>
                <a:spcPct val="100000"/>
              </a:lnSpc>
              <a:buFont typeface="Calibri Light"/>
              <a:buAutoNum type="arabicPeriod"/>
            </a:pPr>
            <a:r>
              <a:rPr lang="en-US" sz="2400" b="1" dirty="0">
                <a:solidFill>
                  <a:srgbClr val="FF66FF"/>
                </a:solidFill>
                <a:latin typeface="Calibri Light"/>
              </a:rPr>
              <a:t>Goals</a:t>
            </a:r>
            <a:endParaRPr/>
          </a:p>
          <a:p>
            <a:pPr lvl="1">
              <a:lnSpc>
                <a:spcPct val="100000"/>
              </a:lnSpc>
              <a:buFont typeface="Calibri Light"/>
              <a:buAutoNum type="arabicPeriod"/>
            </a:pPr>
            <a:r>
              <a:rPr lang="en-US" sz="2400" b="1" dirty="0">
                <a:solidFill>
                  <a:srgbClr val="00331A"/>
                </a:solidFill>
                <a:latin typeface="Calibri Light"/>
              </a:rPr>
              <a:t>Entry conditions</a:t>
            </a:r>
            <a:endParaRPr/>
          </a:p>
          <a:p>
            <a:pPr lvl="1">
              <a:lnSpc>
                <a:spcPct val="100000"/>
              </a:lnSpc>
              <a:buFont typeface="Calibri Light"/>
              <a:buAutoNum type="arabicPeriod"/>
            </a:pPr>
            <a:r>
              <a:rPr lang="en-US" sz="2400" b="1" dirty="0">
                <a:solidFill>
                  <a:srgbClr val="990000"/>
                </a:solidFill>
                <a:latin typeface="Calibri Light"/>
              </a:rPr>
              <a:t>Flow of events</a:t>
            </a:r>
            <a:endParaRPr/>
          </a:p>
          <a:p>
            <a:pPr lvl="1">
              <a:lnSpc>
                <a:spcPct val="100000"/>
              </a:lnSpc>
              <a:buFont typeface="Calibri Light"/>
              <a:buAutoNum type="arabicPeriod"/>
            </a:pPr>
            <a:r>
              <a:rPr lang="en-US" sz="2400" b="1" dirty="0">
                <a:solidFill>
                  <a:srgbClr val="3333FF"/>
                </a:solidFill>
                <a:latin typeface="Calibri Light"/>
              </a:rPr>
              <a:t>Exit condition</a:t>
            </a:r>
            <a:endParaRPr/>
          </a:p>
          <a:p>
            <a:pPr>
              <a:lnSpc>
                <a:spcPct val="8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4615</TotalTime>
  <Words>621</Words>
  <PresentationFormat>Custom</PresentationFormat>
  <Paragraphs>99</Paragraphs>
  <Slides>22</Slides>
  <Notes>17</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Sahil Luthra</cp:lastModifiedBy>
  <cp:revision>104</cp:revision>
  <dcterms:modified xsi:type="dcterms:W3CDTF">2016-10-05T16:00:47Z</dcterms:modified>
</cp:coreProperties>
</file>