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62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C19F36D-A169-407C-B17C-35FDB8583BA9}" type="slidenum">
              <a:rPr lang="en-US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D08994-9582-4C1D-A3C6-A29E0705E07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Photo credit: https://theleancoder.wordpress.com/2015/10/11/the-four-pillars-of-object-oriented-design/ 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B5D1D62-68A9-46E1-8781-3B100C9721BD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Photo credit: https://en.wikipedia.org/wiki/Encapsulation_(computer_programming)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FD4927F-7B1B-47E5-90FC-719F3F8D4816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B0A5C4E-9165-4B81-8043-1653B858828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Image credit: http://horstmann.com/sjsu/summer2012/unit9/diamond.png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634EB41-84CE-430C-9434-71D86C114DC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266D65E-3673-4563-B424-A2778A16D86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1" name="Pictur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2" name="Picture 71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7" name="Picture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8" name="Picture 107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50B4C8"/>
          </a:solidFill>
          <a:ln w="12600">
            <a:noFill/>
          </a:ln>
        </p:spPr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1920" cy="1657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03360" y="770400"/>
            <a:ext cx="10781640" cy="3351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80000"/>
              </a:lnSpc>
            </a:pPr>
            <a:r>
              <a:rPr lang="en-US" sz="8800">
                <a:solidFill>
                  <a:srgbClr val="FFFFFF"/>
                </a:solidFill>
                <a:latin typeface="Calibri Light"/>
              </a:rPr>
              <a:t>OO Programming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667440" y="4206960"/>
            <a:ext cx="9227520" cy="164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FFFFFF"/>
                </a:solidFill>
                <a:latin typeface="Calibri Light"/>
              </a:rPr>
              <a:t>The details of Java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Dynamic Method dispatching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 b="1" dirty="0">
                <a:solidFill>
                  <a:srgbClr val="FF0000"/>
                </a:solidFill>
                <a:latin typeface="Calibri Light"/>
              </a:rPr>
              <a:t>Problem</a:t>
            </a:r>
            <a:r>
              <a:rPr lang="en-US" sz="2400" dirty="0">
                <a:solidFill>
                  <a:srgbClr val="262626"/>
                </a:solidFill>
                <a:latin typeface="Calibri Light"/>
              </a:rPr>
              <a:t>: Want to create multiple enemies with the same interface but have different implementations</a:t>
            </a:r>
            <a:endParaRPr/>
          </a:p>
          <a:p>
            <a:pPr>
              <a:lnSpc>
                <a:spcPct val="85000"/>
              </a:lnSpc>
            </a:pPr>
            <a:endParaRPr/>
          </a:p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 dirty="0">
                <a:solidFill>
                  <a:srgbClr val="00B050"/>
                </a:solidFill>
                <a:latin typeface="Calibri Light"/>
              </a:rPr>
              <a:t>Solution</a:t>
            </a:r>
            <a:r>
              <a:rPr lang="en-US" sz="2400" dirty="0">
                <a:solidFill>
                  <a:srgbClr val="262626"/>
                </a:solidFill>
                <a:latin typeface="Calibri Light"/>
              </a:rPr>
              <a:t>: Dynamic method Dispatching</a:t>
            </a:r>
            <a:endParaRPr/>
          </a:p>
          <a:p>
            <a:pPr>
              <a:lnSpc>
                <a:spcPct val="85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 dirty="0">
                <a:solidFill>
                  <a:srgbClr val="50B4C8"/>
                </a:solidFill>
                <a:latin typeface="Calibri Light"/>
              </a:rPr>
              <a:t>Runtime vs Compile time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 dirty="0">
                <a:solidFill>
                  <a:srgbClr val="262626"/>
                </a:solidFill>
                <a:latin typeface="Calibri Light"/>
              </a:rPr>
              <a:t>When is </a:t>
            </a:r>
            <a:r>
              <a:rPr lang="en-US" sz="2400" b="1" dirty="0">
                <a:solidFill>
                  <a:srgbClr val="FF0000"/>
                </a:solidFill>
                <a:latin typeface="Calibri Light"/>
              </a:rPr>
              <a:t>Compile</a:t>
            </a:r>
            <a:r>
              <a:rPr lang="en-US" sz="2400" dirty="0">
                <a:solidFill>
                  <a:srgbClr val="262626"/>
                </a:solidFill>
                <a:latin typeface="Calibri Light"/>
              </a:rPr>
              <a:t> time? When is </a:t>
            </a:r>
            <a:r>
              <a:rPr lang="en-US" sz="2400" b="1" dirty="0">
                <a:solidFill>
                  <a:srgbClr val="FF0000"/>
                </a:solidFill>
                <a:latin typeface="Calibri Light"/>
              </a:rPr>
              <a:t>Runtime</a:t>
            </a:r>
            <a:r>
              <a:rPr lang="en-US" sz="2400" dirty="0">
                <a:solidFill>
                  <a:srgbClr val="262626"/>
                </a:solidFill>
                <a:latin typeface="Calibri Light"/>
              </a:rPr>
              <a:t>? What does it mean?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262626"/>
                </a:solidFill>
                <a:latin typeface="Calibri Light"/>
              </a:rPr>
              <a:t>Mistakes happen when you are: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400" dirty="0">
                <a:solidFill>
                  <a:srgbClr val="262626"/>
                </a:solidFill>
                <a:latin typeface="Calibri Light"/>
              </a:rPr>
              <a:t>writing code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400" dirty="0">
                <a:solidFill>
                  <a:srgbClr val="262626"/>
                </a:solidFill>
                <a:latin typeface="Calibri Light"/>
              </a:rPr>
              <a:t>Compiling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400" dirty="0">
                <a:solidFill>
                  <a:srgbClr val="262626"/>
                </a:solidFill>
                <a:latin typeface="Calibri Light"/>
              </a:rPr>
              <a:t>Executing code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262626"/>
                </a:solidFill>
                <a:latin typeface="Calibri Light"/>
              </a:rPr>
              <a:t>Understanding where in the  </a:t>
            </a:r>
            <a:r>
              <a:rPr lang="en-US" sz="2400" b="1" dirty="0">
                <a:solidFill>
                  <a:srgbClr val="0070C0"/>
                </a:solidFill>
                <a:latin typeface="Calibri Light"/>
              </a:rPr>
              <a:t>cycle</a:t>
            </a:r>
            <a:r>
              <a:rPr lang="en-US" sz="2400" dirty="0">
                <a:solidFill>
                  <a:srgbClr val="262626"/>
                </a:solidFill>
                <a:latin typeface="Calibri Light"/>
              </a:rPr>
              <a:t> the error happens helps </a:t>
            </a:r>
            <a:r>
              <a:rPr lang="en-US" sz="2400" b="1" dirty="0">
                <a:solidFill>
                  <a:srgbClr val="00B050"/>
                </a:solidFill>
                <a:latin typeface="Calibri Light"/>
              </a:rPr>
              <a:t>diagnose</a:t>
            </a:r>
            <a:r>
              <a:rPr lang="en-US" sz="2400" dirty="0">
                <a:solidFill>
                  <a:srgbClr val="262626"/>
                </a:solidFill>
                <a:latin typeface="Calibri Light"/>
              </a:rPr>
              <a:t> the issue.</a:t>
            </a:r>
            <a:endParaRPr/>
          </a:p>
          <a:p>
            <a:pPr>
              <a:lnSpc>
                <a:spcPct val="85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Concept Questions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 dirty="0">
                <a:solidFill>
                  <a:srgbClr val="262626"/>
                </a:solidFill>
                <a:latin typeface="Calibri Light"/>
              </a:rPr>
              <a:t>Will an IDE catch compile time errors?</a:t>
            </a:r>
            <a:endParaRPr/>
          </a:p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 dirty="0">
                <a:solidFill>
                  <a:srgbClr val="262626"/>
                </a:solidFill>
                <a:latin typeface="Calibri Light"/>
              </a:rPr>
              <a:t>Will an IDE catch runtime errors?</a:t>
            </a:r>
            <a:endParaRPr/>
          </a:p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 dirty="0">
                <a:solidFill>
                  <a:srgbClr val="262626"/>
                </a:solidFill>
                <a:latin typeface="Calibri Light"/>
              </a:rPr>
              <a:t>Is there a difference between an abstract class and an interface?</a:t>
            </a:r>
            <a:endParaRPr/>
          </a:p>
          <a:p>
            <a:pPr>
              <a:lnSpc>
                <a:spcPct val="85000"/>
              </a:lnSpc>
            </a:pPr>
            <a:endParaRPr/>
          </a:p>
          <a:p>
            <a:pPr>
              <a:lnSpc>
                <a:spcPct val="85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References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400" dirty="0">
                <a:solidFill>
                  <a:srgbClr val="262626"/>
                </a:solidFill>
                <a:latin typeface="Calibri Light"/>
              </a:rPr>
              <a:t>Runtime vs compile time explanation: </a:t>
            </a:r>
            <a:r>
              <a:rPr lang="en-US" sz="2400" u="sng" dirty="0">
                <a:solidFill>
                  <a:srgbClr val="3B85DE"/>
                </a:solidFill>
                <a:latin typeface="Calibri Light"/>
              </a:rPr>
              <a:t>https://www.youtube.com/watch?v=QmvmZqpthbc</a:t>
            </a:r>
            <a:r>
              <a:rPr lang="en-US" sz="2400" dirty="0">
                <a:solidFill>
                  <a:srgbClr val="262626"/>
                </a:solidFill>
                <a:latin typeface="Calibri Light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262626"/>
                </a:solidFill>
                <a:latin typeface="Calibri Light"/>
              </a:rPr>
              <a:t>Dynamic method dispatching: </a:t>
            </a:r>
            <a:r>
              <a:rPr lang="en-US" sz="2400" u="sng" dirty="0">
                <a:solidFill>
                  <a:srgbClr val="3B85DE"/>
                </a:solidFill>
                <a:latin typeface="Calibri Light"/>
              </a:rPr>
              <a:t>https://www.youtube.com/watch?v=PK2mZ39AAzE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262626"/>
                </a:solidFill>
                <a:latin typeface="Calibri Light"/>
              </a:rPr>
              <a:t>OO blog: https://theleancoder.wordpress.com/2015/10/11/the-four-pillars-of-object-oriented-design/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657360" y="499680"/>
            <a:ext cx="10771200" cy="1656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OO Concepts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676800" y="2011680"/>
            <a:ext cx="10752120" cy="3764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400" b="1" dirty="0">
                <a:solidFill>
                  <a:srgbClr val="9900FF"/>
                </a:solidFill>
                <a:latin typeface="Calibri Light"/>
              </a:rPr>
              <a:t>Abstraction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400" b="1" dirty="0">
                <a:solidFill>
                  <a:srgbClr val="009900"/>
                </a:solidFill>
                <a:latin typeface="Calibri Light"/>
              </a:rPr>
              <a:t>Encapsulation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400" b="1" dirty="0">
                <a:solidFill>
                  <a:srgbClr val="CC0000"/>
                </a:solidFill>
                <a:latin typeface="Calibri Light"/>
              </a:rPr>
              <a:t>Inheritance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400" b="1" dirty="0">
                <a:solidFill>
                  <a:srgbClr val="CC9900"/>
                </a:solidFill>
                <a:latin typeface="Calibri Light"/>
              </a:rPr>
              <a:t>Polymorphism</a:t>
            </a:r>
            <a:r>
              <a:rPr lang="en-US" sz="2400" dirty="0">
                <a:solidFill>
                  <a:srgbClr val="CC9900"/>
                </a:solidFill>
                <a:latin typeface="Calibri Light"/>
              </a:rPr>
              <a:t> and </a:t>
            </a:r>
            <a:r>
              <a:rPr lang="en-US" sz="2400" b="1" dirty="0">
                <a:solidFill>
                  <a:srgbClr val="004586"/>
                </a:solidFill>
                <a:latin typeface="Calibri Light"/>
              </a:rPr>
              <a:t>Dynamic Dispatching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400" b="1" dirty="0">
                <a:solidFill>
                  <a:srgbClr val="004586"/>
                </a:solidFill>
                <a:latin typeface="Calibri Light"/>
              </a:rPr>
              <a:t>Runtime vs </a:t>
            </a:r>
            <a:r>
              <a:rPr lang="en-US" sz="2400" b="1" dirty="0">
                <a:solidFill>
                  <a:srgbClr val="FF3300"/>
                </a:solidFill>
                <a:latin typeface="Calibri Light"/>
              </a:rPr>
              <a:t>Compile</a:t>
            </a:r>
            <a:r>
              <a:rPr lang="en-US" sz="2400" b="1" dirty="0">
                <a:solidFill>
                  <a:srgbClr val="004586"/>
                </a:solidFill>
                <a:latin typeface="Calibri Light"/>
              </a:rPr>
              <a:t> Time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Abstraction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676800" y="2011680"/>
            <a:ext cx="7171800" cy="376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endParaRPr/>
          </a:p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 b="1" dirty="0">
                <a:solidFill>
                  <a:srgbClr val="00B050"/>
                </a:solidFill>
                <a:latin typeface="Calibri Light"/>
              </a:rPr>
              <a:t>Class</a:t>
            </a:r>
            <a:r>
              <a:rPr lang="en-US" sz="2400" dirty="0">
                <a:solidFill>
                  <a:srgbClr val="00B050"/>
                </a:solidFill>
                <a:latin typeface="Calibri Light"/>
              </a:rPr>
              <a:t> </a:t>
            </a:r>
            <a:r>
              <a:rPr lang="en-US" sz="2400" dirty="0">
                <a:solidFill>
                  <a:srgbClr val="262626"/>
                </a:solidFill>
                <a:latin typeface="Calibri Light"/>
              </a:rPr>
              <a:t>vs </a:t>
            </a:r>
            <a:r>
              <a:rPr lang="en-US" sz="2400" b="1" dirty="0">
                <a:solidFill>
                  <a:srgbClr val="0070C0"/>
                </a:solidFill>
                <a:latin typeface="Calibri Light"/>
              </a:rPr>
              <a:t>Instance</a:t>
            </a:r>
            <a:endParaRPr/>
          </a:p>
          <a:p>
            <a:pPr>
              <a:lnSpc>
                <a:spcPct val="85000"/>
              </a:lnSpc>
              <a:buFont typeface="Arial"/>
              <a:buChar char=" "/>
            </a:pPr>
            <a:endParaRPr lang="en-US" sz="2400" dirty="0" smtClean="0">
              <a:solidFill>
                <a:srgbClr val="262626"/>
              </a:solidFill>
              <a:latin typeface="Calibri Light"/>
            </a:endParaRPr>
          </a:p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 dirty="0" smtClean="0">
                <a:solidFill>
                  <a:srgbClr val="262626"/>
                </a:solidFill>
                <a:latin typeface="Calibri Light"/>
              </a:rPr>
              <a:t>Creating </a:t>
            </a:r>
            <a:r>
              <a:rPr lang="en-US" sz="2400" b="1" dirty="0">
                <a:solidFill>
                  <a:srgbClr val="FFC000"/>
                </a:solidFill>
                <a:latin typeface="Calibri Light"/>
              </a:rPr>
              <a:t>abstractions</a:t>
            </a:r>
            <a:r>
              <a:rPr lang="en-US" sz="2400" dirty="0">
                <a:solidFill>
                  <a:srgbClr val="262626"/>
                </a:solidFill>
                <a:latin typeface="Calibri Light"/>
              </a:rPr>
              <a:t> of concepts that we can re-use </a:t>
            </a:r>
            <a:endParaRPr/>
          </a:p>
          <a:p>
            <a:pPr>
              <a:lnSpc>
                <a:spcPct val="85000"/>
              </a:lnSpc>
            </a:pPr>
            <a:endParaRPr/>
          </a:p>
        </p:txBody>
      </p:sp>
      <p:sp>
        <p:nvSpPr>
          <p:cNvPr id="122" name="CustomShape 3"/>
          <p:cNvSpPr/>
          <p:nvPr/>
        </p:nvSpPr>
        <p:spPr>
          <a:xfrm>
            <a:off x="5029200" y="4333680"/>
            <a:ext cx="91440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</p:sp>
      <p:sp>
        <p:nvSpPr>
          <p:cNvPr id="123" name="CustomShape 4"/>
          <p:cNvSpPr/>
          <p:nvPr/>
        </p:nvSpPr>
        <p:spPr>
          <a:xfrm>
            <a:off x="5029200" y="4333680"/>
            <a:ext cx="91440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</p:sp>
      <p:sp>
        <p:nvSpPr>
          <p:cNvPr id="124" name="CustomShape 5"/>
          <p:cNvSpPr/>
          <p:nvPr/>
        </p:nvSpPr>
        <p:spPr>
          <a:xfrm>
            <a:off x="10058400" y="4353120"/>
            <a:ext cx="914400" cy="310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 dirty="0">
                <a:solidFill>
                  <a:srgbClr val="50B4C8"/>
                </a:solidFill>
                <a:latin typeface="Calibri Light"/>
              </a:rPr>
              <a:t>Encapsulation </a:t>
            </a:r>
            <a:r>
              <a:rPr lang="en-US" sz="5400" dirty="0" smtClean="0">
                <a:solidFill>
                  <a:srgbClr val="50B4C8"/>
                </a:solidFill>
                <a:latin typeface="Calibri Light"/>
              </a:rPr>
              <a:t>(Information </a:t>
            </a:r>
            <a:r>
              <a:rPr lang="en-US" sz="5400" dirty="0">
                <a:solidFill>
                  <a:srgbClr val="50B4C8"/>
                </a:solidFill>
                <a:latin typeface="Calibri Light"/>
              </a:rPr>
              <a:t>Hiding)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676800" y="2011680"/>
            <a:ext cx="3856680" cy="376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endParaRPr/>
          </a:p>
          <a:p>
            <a:pPr>
              <a:lnSpc>
                <a:spcPct val="85000"/>
              </a:lnSpc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Hiding parts of a program in order to create a </a:t>
            </a:r>
            <a:r>
              <a:rPr lang="en-US" sz="2400" b="1">
                <a:solidFill>
                  <a:srgbClr val="00B050"/>
                </a:solidFill>
                <a:latin typeface="Calibri Light"/>
              </a:rPr>
              <a:t>Standard </a:t>
            </a:r>
            <a:r>
              <a:rPr lang="en-US" sz="2400" b="1">
                <a:solidFill>
                  <a:srgbClr val="0070C0"/>
                </a:solidFill>
                <a:latin typeface="Calibri Light"/>
              </a:rPr>
              <a:t>Interface</a:t>
            </a:r>
            <a:endParaRPr/>
          </a:p>
          <a:p>
            <a:pPr>
              <a:lnSpc>
                <a:spcPct val="85000"/>
              </a:lnSpc>
            </a:pPr>
            <a:endParaRPr/>
          </a:p>
        </p:txBody>
      </p:sp>
      <p:pic>
        <p:nvPicPr>
          <p:cNvPr id="127" name="Picture 126"/>
          <p:cNvPicPr/>
          <p:nvPr/>
        </p:nvPicPr>
        <p:blipFill>
          <a:blip r:embed="rId3"/>
          <a:stretch>
            <a:fillRect/>
          </a:stretch>
        </p:blipFill>
        <p:spPr>
          <a:xfrm>
            <a:off x="4875120" y="2377440"/>
            <a:ext cx="5914440" cy="2694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Inheritance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676800" y="2011680"/>
            <a:ext cx="3856680" cy="376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When to use:</a:t>
            </a:r>
            <a:endParaRPr/>
          </a:p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Reusing </a:t>
            </a:r>
            <a:r>
              <a:rPr lang="en-US" sz="2400" b="1">
                <a:solidFill>
                  <a:srgbClr val="00B050"/>
                </a:solidFill>
                <a:latin typeface="Calibri Light"/>
              </a:rPr>
              <a:t>attributes</a:t>
            </a:r>
            <a:r>
              <a:rPr lang="en-US" sz="2400">
                <a:solidFill>
                  <a:srgbClr val="00B050"/>
                </a:solidFill>
                <a:latin typeface="Calibri Light"/>
              </a:rPr>
              <a:t> 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and </a:t>
            </a:r>
            <a:r>
              <a:rPr lang="en-US" sz="2400" b="1">
                <a:solidFill>
                  <a:srgbClr val="0070C0"/>
                </a:solidFill>
                <a:latin typeface="Calibri Light"/>
              </a:rPr>
              <a:t>Methods</a:t>
            </a:r>
            <a:endParaRPr/>
          </a:p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Creating </a:t>
            </a:r>
            <a:r>
              <a:rPr lang="en-US" sz="2400" b="1">
                <a:solidFill>
                  <a:srgbClr val="FFC000"/>
                </a:solidFill>
                <a:latin typeface="Calibri Light"/>
              </a:rPr>
              <a:t>abstractions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 of concepts</a:t>
            </a:r>
            <a:endParaRPr/>
          </a:p>
          <a:p>
            <a:pPr>
              <a:lnSpc>
                <a:spcPct val="85000"/>
              </a:lnSpc>
            </a:pPr>
            <a:endParaRPr/>
          </a:p>
        </p:txBody>
      </p:sp>
      <p:pic>
        <p:nvPicPr>
          <p:cNvPr id="136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4712400" y="1888200"/>
            <a:ext cx="7206120" cy="4158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Inheritance Diamond Problem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endParaRPr/>
          </a:p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 b="1" dirty="0" smtClean="0">
                <a:solidFill>
                  <a:srgbClr val="330099"/>
                </a:solidFill>
                <a:latin typeface="Calibri Light"/>
              </a:rPr>
              <a:t>Java</a:t>
            </a:r>
            <a:r>
              <a:rPr lang="en-US" sz="2400" dirty="0" smtClean="0">
                <a:solidFill>
                  <a:srgbClr val="262626"/>
                </a:solidFill>
                <a:latin typeface="Calibri Light"/>
              </a:rPr>
              <a:t> will not allow this!</a:t>
            </a:r>
            <a:endParaRPr smtClean="0"/>
          </a:p>
          <a:p>
            <a:pPr>
              <a:lnSpc>
                <a:spcPct val="85000"/>
              </a:lnSpc>
            </a:pPr>
            <a:endParaRPr/>
          </a:p>
        </p:txBody>
      </p:sp>
      <p:sp>
        <p:nvSpPr>
          <p:cNvPr id="139" name="CustomShape 3"/>
          <p:cNvSpPr/>
          <p:nvPr/>
        </p:nvSpPr>
        <p:spPr>
          <a:xfrm>
            <a:off x="6969240" y="4635360"/>
            <a:ext cx="1179000" cy="36432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CustomShape 4"/>
          <p:cNvSpPr/>
          <p:nvPr/>
        </p:nvSpPr>
        <p:spPr>
          <a:xfrm>
            <a:off x="9988920" y="4649760"/>
            <a:ext cx="761400" cy="364320"/>
          </a:xfrm>
          <a:prstGeom prst="rect">
            <a:avLst/>
          </a:prstGeom>
          <a:noFill/>
          <a:ln>
            <a:noFill/>
          </a:ln>
        </p:spPr>
      </p:sp>
      <p:pic>
        <p:nvPicPr>
          <p:cNvPr id="141" name="Picture 140"/>
          <p:cNvPicPr/>
          <p:nvPr/>
        </p:nvPicPr>
        <p:blipFill>
          <a:blip r:embed="rId3"/>
          <a:stretch>
            <a:fillRect/>
          </a:stretch>
        </p:blipFill>
        <p:spPr>
          <a:xfrm>
            <a:off x="4724400" y="2133600"/>
            <a:ext cx="6888480" cy="4467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Interfaces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Standardizing a method across multiple classes</a:t>
            </a:r>
            <a:endParaRPr/>
          </a:p>
          <a:p>
            <a:pPr>
              <a:lnSpc>
                <a:spcPct val="85000"/>
              </a:lnSpc>
            </a:pPr>
            <a:endParaRPr/>
          </a:p>
        </p:txBody>
      </p:sp>
      <p:pic>
        <p:nvPicPr>
          <p:cNvPr id="144" name="Picture 2"/>
          <p:cNvPicPr/>
          <p:nvPr/>
        </p:nvPicPr>
        <p:blipFill>
          <a:blip r:embed="rId3"/>
          <a:srcRect l="2043400" r="2944917" b="449647"/>
          <a:stretch>
            <a:fillRect/>
          </a:stretch>
        </p:blipFill>
        <p:spPr>
          <a:xfrm>
            <a:off x="5058360" y="864360"/>
            <a:ext cx="6811920" cy="5713560"/>
          </a:xfrm>
          <a:prstGeom prst="rect">
            <a:avLst/>
          </a:prstGeom>
          <a:ln>
            <a:noFill/>
          </a:ln>
        </p:spPr>
      </p:pic>
      <p:pic>
        <p:nvPicPr>
          <p:cNvPr id="145" name="Picture 144"/>
          <p:cNvPicPr/>
          <p:nvPr/>
        </p:nvPicPr>
        <p:blipFill>
          <a:blip r:embed="rId4"/>
          <a:stretch>
            <a:fillRect/>
          </a:stretch>
        </p:blipFill>
        <p:spPr>
          <a:xfrm>
            <a:off x="1828800" y="2834640"/>
            <a:ext cx="7772400" cy="356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Abstract class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676800" y="2011680"/>
            <a:ext cx="4758120" cy="376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US" sz="2400" b="1">
                <a:solidFill>
                  <a:srgbClr val="FF0000"/>
                </a:solidFill>
                <a:latin typeface="Calibri Light"/>
              </a:rPr>
              <a:t>Problem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:  We want to reuse properties across many classes. The result does not exist in real life. Can we represent that abstraction in code?</a:t>
            </a:r>
            <a:endParaRPr/>
          </a:p>
          <a:p>
            <a:pPr>
              <a:lnSpc>
                <a:spcPct val="85000"/>
              </a:lnSpc>
            </a:pPr>
            <a:endParaRPr/>
          </a:p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 b="1">
                <a:solidFill>
                  <a:srgbClr val="00B050"/>
                </a:solidFill>
                <a:latin typeface="Calibri Light"/>
              </a:rPr>
              <a:t>Solution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: Abstract class</a:t>
            </a:r>
            <a:endParaRPr/>
          </a:p>
          <a:p>
            <a:pPr>
              <a:lnSpc>
                <a:spcPct val="85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4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840280" y="1692360"/>
            <a:ext cx="6067440" cy="4276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 dirty="0" smtClean="0">
                <a:solidFill>
                  <a:srgbClr val="50B4C8"/>
                </a:solidFill>
                <a:latin typeface="Calibri Light"/>
              </a:rPr>
              <a:t>Polymorphism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676800" y="2011680"/>
            <a:ext cx="10600800" cy="376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262626"/>
                </a:solidFill>
                <a:latin typeface="Calibri Light"/>
              </a:rPr>
              <a:t>A</a:t>
            </a:r>
            <a:r>
              <a:rPr lang="en-US" sz="2400" dirty="0">
                <a:solidFill>
                  <a:srgbClr val="262626"/>
                </a:solidFill>
                <a:latin typeface="Calibri Light"/>
              </a:rPr>
              <a:t>bility </a:t>
            </a:r>
            <a:r>
              <a:rPr lang="en-US" sz="2400" dirty="0">
                <a:solidFill>
                  <a:srgbClr val="262626"/>
                </a:solidFill>
                <a:latin typeface="Calibri Light"/>
              </a:rPr>
              <a:t>of an object to take on many forms</a:t>
            </a:r>
            <a:r>
              <a:rPr lang="en-US" sz="2400" dirty="0">
                <a:solidFill>
                  <a:srgbClr val="262626"/>
                </a:solidFill>
                <a:latin typeface="Calibri Light"/>
              </a:rPr>
              <a:t>.</a:t>
            </a:r>
          </a:p>
          <a:p>
            <a:pPr>
              <a:lnSpc>
                <a:spcPct val="85000"/>
              </a:lnSpc>
            </a:pPr>
            <a:endParaRPr lang="en-US" sz="2400" dirty="0">
              <a:solidFill>
                <a:srgbClr val="262626"/>
              </a:solidFill>
              <a:latin typeface="Calibri Light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262626"/>
                </a:solidFill>
                <a:latin typeface="Calibri Light"/>
              </a:rPr>
              <a:t>IS-A Relationship</a:t>
            </a:r>
          </a:p>
          <a:p>
            <a:pPr>
              <a:lnSpc>
                <a:spcPct val="85000"/>
              </a:lnSpc>
            </a:pPr>
            <a:endParaRPr lang="en-US" sz="2400" dirty="0">
              <a:solidFill>
                <a:srgbClr val="262626"/>
              </a:solidFill>
              <a:latin typeface="Calibri Light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262626"/>
                </a:solidFill>
                <a:latin typeface="Calibri Light"/>
              </a:rPr>
              <a:t>Parent class reference is used to refer to a child class </a:t>
            </a:r>
            <a:r>
              <a:rPr lang="en-US" sz="2400" dirty="0" smtClean="0">
                <a:solidFill>
                  <a:srgbClr val="262626"/>
                </a:solidFill>
                <a:latin typeface="Calibri Light"/>
              </a:rPr>
              <a:t>object</a:t>
            </a:r>
            <a:endParaRPr lang="en-US" sz="2400" dirty="0">
              <a:solidFill>
                <a:srgbClr val="262626"/>
              </a:solidFill>
              <a:latin typeface="Calibri Light"/>
            </a:endParaRPr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282</Words>
  <PresentationFormat>Custom</PresentationFormat>
  <Paragraphs>64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Sahil Luthra</dc:creator>
  <cp:lastModifiedBy>Sahil Luthra</cp:lastModifiedBy>
  <cp:revision>15</cp:revision>
  <dcterms:modified xsi:type="dcterms:W3CDTF">2016-10-12T14:18:12Z</dcterms:modified>
</cp:coreProperties>
</file>