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85" r:id="rId8"/>
    <p:sldId id="286" r:id="rId9"/>
    <p:sldId id="287" r:id="rId10"/>
    <p:sldId id="288" r:id="rId11"/>
    <p:sldId id="266" r:id="rId12"/>
    <p:sldId id="267" r:id="rId13"/>
    <p:sldId id="269" r:id="rId14"/>
    <p:sldId id="270" r:id="rId15"/>
    <p:sldId id="274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07" autoAdjust="0"/>
  </p:normalViewPr>
  <p:slideViewPr>
    <p:cSldViewPr>
      <p:cViewPr>
        <p:scale>
          <a:sx n="80" d="100"/>
          <a:sy n="80" d="100"/>
        </p:scale>
        <p:origin x="-31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29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3231"/>
            <a:ext cx="1589405" cy="512445"/>
          </a:xfrm>
          <a:custGeom>
            <a:avLst/>
            <a:gdLst/>
            <a:ahLst/>
            <a:cxnLst/>
            <a:rect l="l" t="t" r="r" b="b"/>
            <a:pathLst>
              <a:path w="1589405" h="512444">
                <a:moveTo>
                  <a:pt x="4276" y="0"/>
                </a:moveTo>
                <a:lnTo>
                  <a:pt x="0" y="508507"/>
                </a:lnTo>
                <a:lnTo>
                  <a:pt x="1244422" y="512063"/>
                </a:lnTo>
                <a:lnTo>
                  <a:pt x="1344295" y="512063"/>
                </a:lnTo>
                <a:lnTo>
                  <a:pt x="1348994" y="507238"/>
                </a:lnTo>
                <a:lnTo>
                  <a:pt x="1350518" y="505587"/>
                </a:lnTo>
                <a:lnTo>
                  <a:pt x="1352296" y="504063"/>
                </a:lnTo>
                <a:lnTo>
                  <a:pt x="1353947" y="502412"/>
                </a:lnTo>
                <a:lnTo>
                  <a:pt x="1581912" y="271398"/>
                </a:lnTo>
                <a:lnTo>
                  <a:pt x="1587198" y="264159"/>
                </a:lnTo>
                <a:lnTo>
                  <a:pt x="1588960" y="256920"/>
                </a:lnTo>
                <a:lnTo>
                  <a:pt x="1587198" y="249681"/>
                </a:lnTo>
                <a:lnTo>
                  <a:pt x="1581912" y="242442"/>
                </a:lnTo>
                <a:lnTo>
                  <a:pt x="1353947" y="11429"/>
                </a:lnTo>
                <a:lnTo>
                  <a:pt x="1348994" y="11429"/>
                </a:lnTo>
                <a:lnTo>
                  <a:pt x="1348994" y="6603"/>
                </a:lnTo>
                <a:lnTo>
                  <a:pt x="1344295" y="6603"/>
                </a:lnTo>
                <a:lnTo>
                  <a:pt x="1339469" y="1777"/>
                </a:lnTo>
                <a:lnTo>
                  <a:pt x="1244422" y="1777"/>
                </a:lnTo>
                <a:lnTo>
                  <a:pt x="4276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FA491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29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325111"/>
            <a:ext cx="1744345" cy="777240"/>
          </a:xfrm>
          <a:custGeom>
            <a:avLst/>
            <a:gdLst/>
            <a:ahLst/>
            <a:cxnLst/>
            <a:rect l="l" t="t" r="r" b="b"/>
            <a:pathLst>
              <a:path w="1744345" h="777239">
                <a:moveTo>
                  <a:pt x="1347470" y="0"/>
                </a:moveTo>
                <a:lnTo>
                  <a:pt x="0" y="0"/>
                </a:lnTo>
                <a:lnTo>
                  <a:pt x="0" y="777239"/>
                </a:lnTo>
                <a:lnTo>
                  <a:pt x="1347470" y="777239"/>
                </a:lnTo>
                <a:lnTo>
                  <a:pt x="1357161" y="776432"/>
                </a:lnTo>
                <a:lnTo>
                  <a:pt x="1365091" y="774303"/>
                </a:lnTo>
                <a:lnTo>
                  <a:pt x="1371258" y="771292"/>
                </a:lnTo>
                <a:lnTo>
                  <a:pt x="1375664" y="767842"/>
                </a:lnTo>
                <a:lnTo>
                  <a:pt x="1375664" y="763143"/>
                </a:lnTo>
                <a:lnTo>
                  <a:pt x="1380363" y="763143"/>
                </a:lnTo>
                <a:lnTo>
                  <a:pt x="1737106" y="407288"/>
                </a:lnTo>
                <a:lnTo>
                  <a:pt x="1742392" y="398774"/>
                </a:lnTo>
                <a:lnTo>
                  <a:pt x="1744154" y="388032"/>
                </a:lnTo>
                <a:lnTo>
                  <a:pt x="1742392" y="376410"/>
                </a:lnTo>
                <a:lnTo>
                  <a:pt x="1737106" y="365251"/>
                </a:lnTo>
                <a:lnTo>
                  <a:pt x="1380363" y="14096"/>
                </a:lnTo>
                <a:lnTo>
                  <a:pt x="1380363" y="9398"/>
                </a:lnTo>
                <a:lnTo>
                  <a:pt x="1375664" y="9398"/>
                </a:lnTo>
                <a:lnTo>
                  <a:pt x="1371258" y="5947"/>
                </a:lnTo>
                <a:lnTo>
                  <a:pt x="1365091" y="2936"/>
                </a:lnTo>
                <a:lnTo>
                  <a:pt x="1357161" y="807"/>
                </a:lnTo>
                <a:lnTo>
                  <a:pt x="134747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2928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019" y="662432"/>
            <a:ext cx="9347961" cy="55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6944" y="2174113"/>
            <a:ext cx="9278111" cy="2040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FA491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i-wang.com/ExplainGitWithD3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Git/artic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elp.github.com/articles/generating-an-ssh-ke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9285" y="3897883"/>
            <a:ext cx="6091555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10" dirty="0">
                <a:solidFill>
                  <a:srgbClr val="252525"/>
                </a:solidFill>
                <a:latin typeface="Century Gothic"/>
                <a:cs typeface="Century Gothic"/>
              </a:rPr>
              <a:t>ECSE </a:t>
            </a:r>
            <a:r>
              <a:rPr sz="5400" spc="20" dirty="0">
                <a:solidFill>
                  <a:srgbClr val="252525"/>
                </a:solidFill>
                <a:latin typeface="Century Gothic"/>
                <a:cs typeface="Century Gothic"/>
              </a:rPr>
              <a:t>321 </a:t>
            </a:r>
            <a:r>
              <a:rPr sz="5400" spc="-5" dirty="0">
                <a:solidFill>
                  <a:srgbClr val="252525"/>
                </a:solidFill>
                <a:latin typeface="Century Gothic"/>
                <a:cs typeface="Century Gothic"/>
              </a:rPr>
              <a:t>Tutorial</a:t>
            </a:r>
            <a:r>
              <a:rPr sz="5400" spc="-114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5400" dirty="0">
                <a:solidFill>
                  <a:srgbClr val="252525"/>
                </a:solidFill>
                <a:latin typeface="Century Gothic"/>
                <a:cs typeface="Century Gothic"/>
              </a:rPr>
              <a:t>2</a:t>
            </a:r>
            <a:endParaRPr sz="5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5">
                <a:solidFill>
                  <a:srgbClr val="585858"/>
                </a:solidFill>
                <a:latin typeface="Century Gothic"/>
                <a:cs typeface="Century Gothic"/>
              </a:rPr>
              <a:t>Git</a:t>
            </a:r>
            <a:r>
              <a:rPr sz="1800" spc="25" dirty="0">
                <a:solidFill>
                  <a:srgbClr val="585858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entury Gothic"/>
                <a:cs typeface="Century Gothic"/>
              </a:rPr>
              <a:t>and</a:t>
            </a:r>
            <a:r>
              <a:rPr sz="1800" spc="-135" dirty="0">
                <a:solidFill>
                  <a:srgbClr val="585858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585858"/>
                </a:solidFill>
                <a:latin typeface="Century Gothic"/>
                <a:cs typeface="Century Gothic"/>
              </a:rPr>
              <a:t>Github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25" dirty="0"/>
              <a:t>Making </a:t>
            </a:r>
            <a:r>
              <a:rPr spc="-20"/>
              <a:t>git</a:t>
            </a:r>
            <a:r>
              <a:rPr spc="-20" dirty="0"/>
              <a:t> </a:t>
            </a:r>
            <a:r>
              <a:rPr spc="10" dirty="0"/>
              <a:t>work </a:t>
            </a:r>
            <a:r>
              <a:rPr spc="-10" dirty="0"/>
              <a:t>with</a:t>
            </a:r>
            <a:r>
              <a:rPr spc="175" dirty="0"/>
              <a:t> </a:t>
            </a:r>
            <a:r>
              <a:rPr spc="-15" dirty="0"/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1676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latin typeface="Century Gothic"/>
                <a:cs typeface="Century Gothic"/>
              </a:rPr>
              <a:t>5. Testing your SSH connection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86000"/>
            <a:ext cx="5400369" cy="93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11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dirty="0"/>
              <a:t>Getting </a:t>
            </a:r>
            <a:r>
              <a:rPr spc="10" dirty="0"/>
              <a:t>the </a:t>
            </a:r>
            <a:r>
              <a:rPr spc="-15" dirty="0"/>
              <a:t>tutorial</a:t>
            </a:r>
            <a:r>
              <a:rPr spc="10" dirty="0"/>
              <a:t> </a:t>
            </a:r>
            <a:r>
              <a:rPr spc="15" dirty="0"/>
              <a:t>notes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2209800"/>
            <a:ext cx="8769096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520" y="4882896"/>
            <a:ext cx="438912" cy="896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133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54864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5" dirty="0"/>
              <a:t>Done</a:t>
            </a:r>
            <a:r>
              <a:rPr spc="-120" dirty="0"/>
              <a:t> </a:t>
            </a:r>
            <a:r>
              <a:rPr spc="5" dirty="0"/>
              <a:t>correctly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905000"/>
            <a:ext cx="8261106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dirty="0"/>
              <a:t>Glossary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1828800"/>
            <a:ext cx="8915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5" dirty="0"/>
              <a:t>What </a:t>
            </a:r>
            <a:r>
              <a:rPr spc="-40" dirty="0"/>
              <a:t>is </a:t>
            </a:r>
            <a:r>
              <a:rPr dirty="0"/>
              <a:t>a</a:t>
            </a:r>
            <a:r>
              <a:rPr spc="85" dirty="0"/>
              <a:t> </a:t>
            </a:r>
            <a:r>
              <a:rPr spc="-5" dirty="0"/>
              <a:t>repository</a:t>
            </a:r>
          </a:p>
        </p:txBody>
      </p:sp>
      <p:sp>
        <p:nvSpPr>
          <p:cNvPr id="3" name="object 3"/>
          <p:cNvSpPr/>
          <p:nvPr/>
        </p:nvSpPr>
        <p:spPr>
          <a:xfrm>
            <a:off x="3575303" y="2130552"/>
            <a:ext cx="6940295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971800" y="1447800"/>
            <a:ext cx="579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central location in which the data is stored and managed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dirty="0"/>
              <a:t>Inside a</a:t>
            </a:r>
            <a:r>
              <a:rPr spc="-95" dirty="0"/>
              <a:t> </a:t>
            </a:r>
            <a:r>
              <a:rPr spc="-10" dirty="0"/>
              <a:t>Repository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828800"/>
            <a:ext cx="824016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dirty="0"/>
              <a:t>Creating </a:t>
            </a:r>
            <a:r>
              <a:rPr spc="-5" dirty="0"/>
              <a:t>our </a:t>
            </a:r>
            <a:r>
              <a:rPr spc="-20" dirty="0"/>
              <a:t>first</a:t>
            </a:r>
            <a:r>
              <a:rPr spc="40" dirty="0"/>
              <a:t> </a:t>
            </a:r>
            <a:r>
              <a:rPr spc="-5" dirty="0"/>
              <a:t>Repo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772303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dirty="0"/>
              <a:t>Creating </a:t>
            </a:r>
            <a:r>
              <a:rPr spc="10" dirty="0"/>
              <a:t>and </a:t>
            </a:r>
            <a:r>
              <a:rPr spc="-15" dirty="0"/>
              <a:t>committing </a:t>
            </a:r>
            <a:r>
              <a:rPr dirty="0"/>
              <a:t>a</a:t>
            </a:r>
            <a:r>
              <a:rPr spc="45" dirty="0"/>
              <a:t> </a:t>
            </a:r>
            <a:r>
              <a:rPr spc="5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400" y="2057401"/>
            <a:ext cx="7391399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</a:pPr>
            <a:r>
              <a:rPr lang="en-US" spc="35" dirty="0" smtClean="0">
                <a:latin typeface="Century Gothic"/>
                <a:cs typeface="Century Gothic"/>
              </a:rPr>
              <a:t>Create a file</a:t>
            </a:r>
            <a:br>
              <a:rPr lang="en-US" spc="35" dirty="0" smtClean="0">
                <a:latin typeface="Century Gothic"/>
                <a:cs typeface="Century Gothic"/>
              </a:rPr>
            </a:br>
            <a:endParaRPr lang="en-US" spc="35" dirty="0" smtClean="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</a:pPr>
            <a:r>
              <a:rPr lang="en-US" spc="35" dirty="0" smtClean="0">
                <a:latin typeface="Century Gothic"/>
                <a:cs typeface="Century Gothic"/>
              </a:rPr>
              <a:t>2. </a:t>
            </a:r>
          </a:p>
          <a:p>
            <a:pPr marL="355600" indent="-342900">
              <a:lnSpc>
                <a:spcPct val="100000"/>
              </a:lnSpc>
              <a:buAutoNum type="arabicPeriod"/>
            </a:pPr>
            <a:endParaRPr lang="en-US" spc="35" dirty="0" smtClean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buAutoNum type="arabicPeriod"/>
            </a:pPr>
            <a:endParaRPr lang="en-US" sz="1800" spc="35" dirty="0" smtClean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buAutoNum type="arabicPeriod"/>
            </a:pPr>
            <a:endParaRPr lang="en-US" spc="35" dirty="0" smtClean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</a:pPr>
            <a:endParaRPr lang="en-US" sz="1800" spc="35" dirty="0" smtClean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</a:pPr>
            <a:r>
              <a:rPr lang="en-US" sz="1800" spc="35" dirty="0" smtClean="0">
                <a:latin typeface="Century Gothic"/>
                <a:cs typeface="Century Gothic"/>
              </a:rPr>
              <a:t>3.  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1242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495800"/>
            <a:ext cx="833675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971800" y="1524000"/>
            <a:ext cx="543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/>
            <a:r>
              <a:rPr lang="en-US" dirty="0" smtClean="0"/>
              <a:t>Commit - Data is safely stored in your local database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File status</a:t>
            </a:r>
            <a:r>
              <a:rPr spc="15" dirty="0"/>
              <a:t> </a:t>
            </a:r>
            <a:r>
              <a:rPr spc="-15" dirty="0"/>
              <a:t>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9" y="3352800"/>
            <a:ext cx="82751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752600"/>
            <a:ext cx="533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Staging </a:t>
            </a:r>
            <a:r>
              <a:rPr spc="10" dirty="0"/>
              <a:t>and </a:t>
            </a:r>
            <a:r>
              <a:rPr spc="-5" dirty="0"/>
              <a:t>Unstaging</a:t>
            </a:r>
            <a:r>
              <a:rPr spc="5" dirty="0"/>
              <a:t> files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676400"/>
            <a:ext cx="702768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505200"/>
            <a:ext cx="75443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5" dirty="0"/>
              <a:t>Today's</a:t>
            </a:r>
            <a:r>
              <a:rPr spc="-40" dirty="0"/>
              <a:t> </a:t>
            </a:r>
            <a:r>
              <a:rPr spc="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285" y="2174113"/>
            <a:ext cx="3610610" cy="149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Creating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 Github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profile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Configuring</a:t>
            </a:r>
            <a:r>
              <a:rPr sz="1800" spc="-20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5">
                <a:solidFill>
                  <a:srgbClr val="404040"/>
                </a:solidFill>
                <a:latin typeface="Century Gothic"/>
                <a:cs typeface="Century Gothic"/>
              </a:rPr>
              <a:t>Git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Basics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5">
                <a:solidFill>
                  <a:srgbClr val="404040"/>
                </a:solidFill>
                <a:latin typeface="Century Gothic"/>
                <a:cs typeface="Century Gothic"/>
              </a:rPr>
              <a:t>Git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Putting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our code 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cloud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Staging </a:t>
            </a:r>
            <a:r>
              <a:rPr spc="10" dirty="0"/>
              <a:t>and </a:t>
            </a:r>
            <a:r>
              <a:rPr spc="-10" dirty="0"/>
              <a:t>unstaging</a:t>
            </a:r>
            <a:r>
              <a:rPr spc="5" dirty="0"/>
              <a:t> files</a:t>
            </a:r>
          </a:p>
        </p:txBody>
      </p:sp>
      <p:sp>
        <p:nvSpPr>
          <p:cNvPr id="3" name="object 3"/>
          <p:cNvSpPr/>
          <p:nvPr/>
        </p:nvSpPr>
        <p:spPr>
          <a:xfrm>
            <a:off x="3035807" y="2231135"/>
            <a:ext cx="8028432" cy="31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590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Committing</a:t>
            </a:r>
            <a:r>
              <a:rPr spc="-5" dirty="0"/>
              <a:t> </a:t>
            </a:r>
            <a:r>
              <a:rPr spc="-2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1828800"/>
            <a:ext cx="8296656" cy="408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128936"/>
            <a:ext cx="8077200" cy="2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Putting </a:t>
            </a:r>
            <a:r>
              <a:rPr spc="-5" dirty="0"/>
              <a:t>our </a:t>
            </a:r>
            <a:r>
              <a:rPr spc="-10" dirty="0"/>
              <a:t>code </a:t>
            </a:r>
            <a:r>
              <a:rPr spc="-35" dirty="0"/>
              <a:t>in </a:t>
            </a:r>
            <a:r>
              <a:rPr spc="10" dirty="0"/>
              <a:t>the</a:t>
            </a:r>
            <a:r>
              <a:rPr spc="80" dirty="0"/>
              <a:t> </a:t>
            </a:r>
            <a:r>
              <a:rPr dirty="0"/>
              <a:t>cloud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429000"/>
            <a:ext cx="66389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447801"/>
            <a:ext cx="228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981200"/>
            <a:ext cx="404988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6172200" y="2133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315200" y="26670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Putting </a:t>
            </a:r>
            <a:r>
              <a:rPr spc="-5" dirty="0"/>
              <a:t>our </a:t>
            </a:r>
            <a:r>
              <a:rPr spc="-10" dirty="0"/>
              <a:t>code </a:t>
            </a:r>
            <a:r>
              <a:rPr spc="-35" dirty="0"/>
              <a:t>in </a:t>
            </a:r>
            <a:r>
              <a:rPr spc="10" dirty="0"/>
              <a:t>the </a:t>
            </a:r>
            <a:r>
              <a:rPr dirty="0"/>
              <a:t>cloud</a:t>
            </a:r>
            <a:r>
              <a:rPr spc="85" dirty="0"/>
              <a:t> </a:t>
            </a:r>
            <a:r>
              <a:rPr spc="-25" dirty="0"/>
              <a:t>(cont.)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599"/>
            <a:ext cx="5486400" cy="39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76400"/>
            <a:ext cx="4562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Elbow Connector 8"/>
          <p:cNvCxnSpPr>
            <a:stCxn id="7171" idx="3"/>
          </p:cNvCxnSpPr>
          <p:nvPr/>
        </p:nvCxnSpPr>
        <p:spPr>
          <a:xfrm>
            <a:off x="6934200" y="1566782"/>
            <a:ext cx="457200" cy="262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743200"/>
            <a:ext cx="5194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7162800" y="2209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git commit -m 'initial commit' git push origin master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git commit -m 'initial commit' git push origin master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44196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case of any errors, you may try the following:</a:t>
            </a:r>
          </a:p>
          <a:p>
            <a:r>
              <a:rPr lang="en-US" dirty="0" smtClean="0"/>
              <a:t>       </a:t>
            </a:r>
          </a:p>
          <a:p>
            <a:r>
              <a:rPr lang="en-US" b="1" dirty="0" smtClean="0"/>
              <a:t>git commit -m 'initial commit‘         OR      touch README</a:t>
            </a:r>
          </a:p>
          <a:p>
            <a:r>
              <a:rPr lang="en-US" b="1" dirty="0" smtClean="0"/>
              <a:t>git push origin master 		    git add README</a:t>
            </a:r>
          </a:p>
          <a:p>
            <a:r>
              <a:rPr lang="en-US" b="1" dirty="0" smtClean="0"/>
              <a:t>	    			    git add .</a:t>
            </a:r>
          </a:p>
          <a:p>
            <a:r>
              <a:rPr lang="en-US" b="1" dirty="0" smtClean="0"/>
              <a:t>			 	     git commit -m 'reinitialized files‘</a:t>
            </a:r>
          </a:p>
          <a:p>
            <a:r>
              <a:rPr lang="en-US" b="1" dirty="0" smtClean="0"/>
              <a:t>     			                       git push origin master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25" dirty="0"/>
              <a:t>Revisiting </a:t>
            </a:r>
            <a:r>
              <a:rPr spc="10" dirty="0"/>
              <a:t>the</a:t>
            </a:r>
            <a:r>
              <a:rPr spc="114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2130552"/>
            <a:ext cx="5257800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dirty="0"/>
              <a:t>Extra</a:t>
            </a:r>
            <a:r>
              <a:rPr spc="-100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285" y="2174113"/>
            <a:ext cx="826325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Try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github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Interactive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Tutorial:</a:t>
            </a:r>
            <a:r>
              <a:rPr sz="1800" spc="-2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A4917"/>
                </a:solidFill>
                <a:latin typeface="Century Gothic"/>
                <a:cs typeface="Century Gothic"/>
              </a:rPr>
              <a:t>https://try.github.io/levels/1/challenges/1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Visual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Explanation:</a:t>
            </a:r>
            <a:r>
              <a:rPr sz="1800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A4917"/>
                </a:solidFill>
                <a:latin typeface="Century Gothic"/>
                <a:cs typeface="Century Gothic"/>
                <a:hlinkClick r:id="rId2"/>
              </a:rPr>
              <a:t>http://www.wei-wang.com/ExplainGitWithD3/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30" dirty="0"/>
              <a:t>R</a:t>
            </a:r>
            <a:r>
              <a:rPr spc="25" dirty="0"/>
              <a:t>e</a:t>
            </a:r>
            <a:r>
              <a:rPr spc="15" dirty="0"/>
              <a:t>f</a:t>
            </a:r>
            <a:r>
              <a:rPr spc="25" dirty="0"/>
              <a:t>e</a:t>
            </a:r>
            <a:r>
              <a:rPr dirty="0"/>
              <a:t>r</a:t>
            </a:r>
            <a:r>
              <a:rPr spc="25" dirty="0"/>
              <a:t>en</a:t>
            </a:r>
            <a:r>
              <a:rPr spc="-30" dirty="0"/>
              <a:t>c</a:t>
            </a:r>
            <a:r>
              <a:rPr spc="2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56944" y="2174113"/>
            <a:ext cx="9278111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4915">
              <a:lnSpc>
                <a:spcPct val="100000"/>
              </a:lnSpc>
              <a:tabLst>
                <a:tab pos="1572260" algn="l"/>
              </a:tabLst>
            </a:pPr>
            <a:r>
              <a:rPr u="none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u="none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u="none" spc="25" dirty="0">
                <a:solidFill>
                  <a:srgbClr val="404040"/>
                </a:solidFill>
              </a:rPr>
              <a:t>Vogella </a:t>
            </a:r>
            <a:r>
              <a:rPr u="none" spc="-10" dirty="0">
                <a:solidFill>
                  <a:srgbClr val="404040"/>
                </a:solidFill>
              </a:rPr>
              <a:t>Reference:</a:t>
            </a:r>
            <a:r>
              <a:rPr u="none" spc="-85" dirty="0">
                <a:solidFill>
                  <a:srgbClr val="404040"/>
                </a:solidFill>
              </a:rPr>
              <a:t> </a:t>
            </a:r>
            <a:r>
              <a:rPr dirty="0">
                <a:hlinkClick r:id="rId2"/>
              </a:rPr>
              <a:t>http://www.vogella.com/tutorials/Git/article.html</a:t>
            </a:r>
          </a:p>
          <a:p>
            <a:pPr marL="1224915">
              <a:lnSpc>
                <a:spcPct val="100000"/>
              </a:lnSpc>
              <a:spcBef>
                <a:spcPts val="1010"/>
              </a:spcBef>
              <a:tabLst>
                <a:tab pos="1572260" algn="l"/>
              </a:tabLst>
            </a:pPr>
            <a:r>
              <a:rPr u="none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u="none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u="none" spc="-25">
                <a:solidFill>
                  <a:srgbClr val="404040"/>
                </a:solidFill>
              </a:rPr>
              <a:t>SSH</a:t>
            </a:r>
            <a:r>
              <a:rPr u="none" spc="-25" dirty="0">
                <a:solidFill>
                  <a:srgbClr val="404040"/>
                </a:solidFill>
              </a:rPr>
              <a:t> </a:t>
            </a:r>
            <a:r>
              <a:rPr u="none" spc="-10" dirty="0">
                <a:solidFill>
                  <a:srgbClr val="404040"/>
                </a:solidFill>
              </a:rPr>
              <a:t>keys </a:t>
            </a:r>
            <a:r>
              <a:rPr u="none" spc="5" dirty="0">
                <a:solidFill>
                  <a:srgbClr val="404040"/>
                </a:solidFill>
              </a:rPr>
              <a:t>tutorial:</a:t>
            </a:r>
            <a:r>
              <a:rPr u="none" spc="60" dirty="0">
                <a:solidFill>
                  <a:srgbClr val="404040"/>
                </a:solidFill>
              </a:rPr>
              <a:t> </a:t>
            </a:r>
            <a:r>
              <a:rPr dirty="0"/>
              <a:t>https://help.github.com/articles/generating-ssh-keys</a:t>
            </a:r>
          </a:p>
          <a:p>
            <a:pPr marL="1572260" marR="575310" indent="-347980">
              <a:lnSpc>
                <a:spcPct val="100000"/>
              </a:lnSpc>
              <a:spcBef>
                <a:spcPts val="1010"/>
              </a:spcBef>
              <a:tabLst>
                <a:tab pos="1572260" algn="l"/>
              </a:tabLst>
            </a:pPr>
            <a:r>
              <a:rPr u="none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u="none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lang="en-US" u="none" spc="25" dirty="0" smtClean="0">
                <a:solidFill>
                  <a:srgbClr val="404040"/>
                </a:solidFill>
              </a:rPr>
              <a:t>Git Reference: </a:t>
            </a:r>
            <a:r>
              <a:rPr lang="en-US" spc="-5" dirty="0" smtClean="0"/>
              <a:t>http://gitref.org/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10" dirty="0"/>
              <a:t>See </a:t>
            </a:r>
            <a:r>
              <a:rPr spc="5" dirty="0"/>
              <a:t>you </a:t>
            </a:r>
            <a:r>
              <a:rPr spc="15" dirty="0"/>
              <a:t>next</a:t>
            </a:r>
            <a:r>
              <a:rPr spc="-280" dirty="0"/>
              <a:t> </a:t>
            </a:r>
            <a:r>
              <a:rPr spc="15" dirty="0"/>
              <a:t>week!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0" dirty="0"/>
              <a:t>Register </a:t>
            </a:r>
            <a:r>
              <a:rPr spc="10" dirty="0"/>
              <a:t>for</a:t>
            </a:r>
            <a:r>
              <a:rPr spc="-45" dirty="0"/>
              <a:t> </a:t>
            </a:r>
            <a:r>
              <a:rPr spc="-10" dirty="0"/>
              <a:t>Github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59690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2808598"/>
            <a:ext cx="3838575" cy="35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5" dirty="0"/>
              <a:t>What </a:t>
            </a:r>
            <a:r>
              <a:rPr spc="-40" dirty="0"/>
              <a:t>is </a:t>
            </a:r>
            <a:r>
              <a:rPr spc="-15" dirty="0"/>
              <a:t>Version</a:t>
            </a:r>
            <a:r>
              <a:rPr spc="160" dirty="0"/>
              <a:t> </a:t>
            </a:r>
            <a:r>
              <a:rPr spc="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285" y="2174113"/>
            <a:ext cx="8653780" cy="217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20" dirty="0">
                <a:latin typeface="Century Gothic"/>
                <a:cs typeface="Century Gothic"/>
              </a:rPr>
              <a:t>Version </a:t>
            </a:r>
            <a:r>
              <a:rPr sz="1800" spc="-20" dirty="0">
                <a:latin typeface="Century Gothic"/>
                <a:cs typeface="Century Gothic"/>
              </a:rPr>
              <a:t>Control </a:t>
            </a:r>
            <a:r>
              <a:rPr sz="1800" spc="5" dirty="0">
                <a:latin typeface="Century Gothic"/>
                <a:cs typeface="Century Gothic"/>
              </a:rPr>
              <a:t>software </a:t>
            </a:r>
            <a:r>
              <a:rPr sz="1800" spc="35" dirty="0">
                <a:latin typeface="Century Gothic"/>
                <a:cs typeface="Century Gothic"/>
              </a:rPr>
              <a:t>is </a:t>
            </a:r>
            <a:r>
              <a:rPr sz="1800" dirty="0">
                <a:latin typeface="Century Gothic"/>
                <a:cs typeface="Century Gothic"/>
              </a:rPr>
              <a:t>a </a:t>
            </a:r>
            <a:r>
              <a:rPr sz="1800" spc="-25" dirty="0">
                <a:latin typeface="Century Gothic"/>
                <a:cs typeface="Century Gothic"/>
              </a:rPr>
              <a:t>tool </a:t>
            </a:r>
            <a:r>
              <a:rPr sz="1800" spc="-5" dirty="0">
                <a:latin typeface="Century Gothic"/>
                <a:cs typeface="Century Gothic"/>
              </a:rPr>
              <a:t>used </a:t>
            </a:r>
            <a:r>
              <a:rPr sz="1800" spc="-20" dirty="0">
                <a:latin typeface="Century Gothic"/>
                <a:cs typeface="Century Gothic"/>
              </a:rPr>
              <a:t>to </a:t>
            </a:r>
            <a:r>
              <a:rPr sz="1800" b="1" spc="5" dirty="0">
                <a:solidFill>
                  <a:srgbClr val="006FC0"/>
                </a:solidFill>
                <a:latin typeface="Century Gothic"/>
                <a:cs typeface="Century Gothic"/>
              </a:rPr>
              <a:t>keep </a:t>
            </a:r>
            <a:r>
              <a:rPr sz="1800" b="1" spc="-5" dirty="0">
                <a:solidFill>
                  <a:srgbClr val="006FC0"/>
                </a:solidFill>
                <a:latin typeface="Century Gothic"/>
                <a:cs typeface="Century Gothic"/>
              </a:rPr>
              <a:t>track </a:t>
            </a:r>
            <a:r>
              <a:rPr sz="1800" spc="-15" dirty="0">
                <a:latin typeface="Century Gothic"/>
                <a:cs typeface="Century Gothic"/>
              </a:rPr>
              <a:t>of </a:t>
            </a:r>
            <a:r>
              <a:rPr sz="1800" spc="5" dirty="0">
                <a:latin typeface="Century Gothic"/>
                <a:cs typeface="Century Gothic"/>
              </a:rPr>
              <a:t>different</a:t>
            </a:r>
            <a:r>
              <a:rPr sz="1800" spc="-8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entury Gothic"/>
                <a:cs typeface="Century Gothic"/>
              </a:rPr>
              <a:t>versions</a:t>
            </a:r>
            <a:r>
              <a:rPr sz="1800" b="1" spc="1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latin typeface="Century Gothic"/>
                <a:cs typeface="Century Gothic"/>
              </a:rPr>
              <a:t>of 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25" dirty="0">
                <a:latin typeface="Century Gothic"/>
                <a:cs typeface="Century Gothic"/>
              </a:rPr>
              <a:t>files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FFC000"/>
                </a:solidFill>
                <a:latin typeface="Century Gothic"/>
                <a:cs typeface="Century Gothic"/>
              </a:rPr>
              <a:t>Revert </a:t>
            </a:r>
            <a:r>
              <a:rPr sz="1800" spc="-20" dirty="0">
                <a:latin typeface="Century Gothic"/>
                <a:cs typeface="Century Gothic"/>
              </a:rPr>
              <a:t>to </a:t>
            </a:r>
            <a:r>
              <a:rPr sz="1800" spc="-5" dirty="0">
                <a:latin typeface="Century Gothic"/>
                <a:cs typeface="Century Gothic"/>
              </a:rPr>
              <a:t>an </a:t>
            </a:r>
            <a:r>
              <a:rPr sz="1800" spc="15" dirty="0">
                <a:latin typeface="Century Gothic"/>
                <a:cs typeface="Century Gothic"/>
              </a:rPr>
              <a:t>old</a:t>
            </a:r>
            <a:r>
              <a:rPr sz="1800" spc="-12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entury Gothic"/>
                <a:cs typeface="Century Gothic"/>
              </a:rPr>
              <a:t>version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b="1" spc="5" dirty="0">
                <a:solidFill>
                  <a:srgbClr val="6F2F9F"/>
                </a:solidFill>
                <a:latin typeface="Century Gothic"/>
                <a:cs typeface="Century Gothic"/>
              </a:rPr>
              <a:t>Branch </a:t>
            </a:r>
            <a:r>
              <a:rPr sz="1800" spc="-20" dirty="0">
                <a:latin typeface="Century Gothic"/>
                <a:cs typeface="Century Gothic"/>
              </a:rPr>
              <a:t>to </a:t>
            </a:r>
            <a:r>
              <a:rPr sz="1800" spc="-10" dirty="0">
                <a:latin typeface="Century Gothic"/>
                <a:cs typeface="Century Gothic"/>
              </a:rPr>
              <a:t>create </a:t>
            </a:r>
            <a:r>
              <a:rPr sz="1800" spc="20" dirty="0">
                <a:latin typeface="Century Gothic"/>
                <a:cs typeface="Century Gothic"/>
              </a:rPr>
              <a:t>multiple</a:t>
            </a:r>
            <a:r>
              <a:rPr sz="1800" spc="-195" dirty="0">
                <a:latin typeface="Century Gothic"/>
                <a:cs typeface="Century Gothic"/>
              </a:rPr>
              <a:t> </a:t>
            </a:r>
            <a:r>
              <a:rPr sz="1800" spc="15" dirty="0">
                <a:latin typeface="Century Gothic"/>
                <a:cs typeface="Century Gothic"/>
              </a:rPr>
              <a:t>versions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6FC0"/>
                </a:solidFill>
                <a:latin typeface="Century Gothic"/>
                <a:cs typeface="Century Gothic"/>
              </a:rPr>
              <a:t>Merge </a:t>
            </a:r>
            <a:r>
              <a:rPr sz="1800" spc="15" dirty="0">
                <a:latin typeface="Century Gothic"/>
                <a:cs typeface="Century Gothic"/>
              </a:rPr>
              <a:t>two </a:t>
            </a:r>
            <a:r>
              <a:rPr sz="1800" dirty="0">
                <a:latin typeface="Century Gothic"/>
                <a:cs typeface="Century Gothic"/>
              </a:rPr>
              <a:t>different </a:t>
            </a:r>
            <a:r>
              <a:rPr sz="1800" spc="10" dirty="0">
                <a:latin typeface="Century Gothic"/>
                <a:cs typeface="Century Gothic"/>
              </a:rPr>
              <a:t>versions</a:t>
            </a:r>
            <a:r>
              <a:rPr sz="1800" spc="-23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92D050"/>
                </a:solidFill>
                <a:latin typeface="Century Gothic"/>
                <a:cs typeface="Century Gothic"/>
              </a:rPr>
              <a:t>Synchronize </a:t>
            </a:r>
            <a:r>
              <a:rPr sz="1800" spc="20" dirty="0">
                <a:latin typeface="Century Gothic"/>
                <a:cs typeface="Century Gothic"/>
              </a:rPr>
              <a:t>files </a:t>
            </a:r>
            <a:r>
              <a:rPr sz="1800" spc="-15" dirty="0">
                <a:latin typeface="Century Gothic"/>
                <a:cs typeface="Century Gothic"/>
              </a:rPr>
              <a:t>on </a:t>
            </a:r>
            <a:r>
              <a:rPr sz="1800" dirty="0">
                <a:latin typeface="Century Gothic"/>
                <a:cs typeface="Century Gothic"/>
              </a:rPr>
              <a:t>different</a:t>
            </a:r>
            <a:r>
              <a:rPr sz="1800" spc="-14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7A220C"/>
                </a:solidFill>
                <a:latin typeface="Century Gothic"/>
                <a:cs typeface="Century Gothic"/>
              </a:rPr>
              <a:t>machines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7071" y="3218688"/>
            <a:ext cx="2743200" cy="3227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15" dirty="0"/>
              <a:t>Why </a:t>
            </a:r>
            <a:r>
              <a:rPr spc="-5" dirty="0"/>
              <a:t>are </a:t>
            </a:r>
            <a:r>
              <a:rPr spc="10" dirty="0"/>
              <a:t>you </a:t>
            </a:r>
            <a:r>
              <a:rPr spc="-5" dirty="0"/>
              <a:t>going </a:t>
            </a:r>
            <a:r>
              <a:rPr dirty="0"/>
              <a:t>to </a:t>
            </a:r>
            <a:r>
              <a:rPr spc="-20" dirty="0"/>
              <a:t>use</a:t>
            </a:r>
            <a:r>
              <a:rPr spc="-40" dirty="0"/>
              <a:t> </a:t>
            </a:r>
            <a:r>
              <a:rPr spc="-15"/>
              <a:t>git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669285" y="2174113"/>
            <a:ext cx="7028180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You </a:t>
            </a:r>
            <a:r>
              <a:rPr sz="1800" b="1" u="heavy" spc="-5" dirty="0">
                <a:solidFill>
                  <a:srgbClr val="FF0000"/>
                </a:solidFill>
                <a:latin typeface="Century Gothic"/>
                <a:cs typeface="Century Gothic"/>
              </a:rPr>
              <a:t>need 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this</a:t>
            </a:r>
            <a:r>
              <a:rPr sz="1800" spc="-2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class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It’s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 great 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way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b="1" spc="5" dirty="0">
                <a:solidFill>
                  <a:srgbClr val="001F5F"/>
                </a:solidFill>
                <a:latin typeface="Century Gothic"/>
                <a:cs typeface="Century Gothic"/>
              </a:rPr>
              <a:t>sync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your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code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with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your</a:t>
            </a:r>
            <a:r>
              <a:rPr sz="1800" spc="-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team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8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800" dirty="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 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post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code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examples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800" spc="15">
                <a:solidFill>
                  <a:srgbClr val="404040"/>
                </a:solidFill>
                <a:latin typeface="Century Gothic"/>
                <a:cs typeface="Century Gothic"/>
              </a:rPr>
              <a:t>my</a:t>
            </a:r>
            <a:r>
              <a:rPr sz="1800" spc="-26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mtClean="0">
                <a:solidFill>
                  <a:srgbClr val="404040"/>
                </a:solidFill>
                <a:latin typeface="Century Gothic"/>
                <a:cs typeface="Century Gothic"/>
              </a:rPr>
              <a:t>Github</a:t>
            </a:r>
            <a:endParaRPr lang="en-US" dirty="0" smtClean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30" dirty="0"/>
              <a:t>Did </a:t>
            </a:r>
            <a:r>
              <a:rPr dirty="0"/>
              <a:t>I </a:t>
            </a:r>
            <a:r>
              <a:rPr spc="-5" dirty="0"/>
              <a:t>install </a:t>
            </a:r>
            <a:r>
              <a:rPr spc="-35" dirty="0"/>
              <a:t>it</a:t>
            </a:r>
            <a:r>
              <a:rPr spc="150" dirty="0"/>
              <a:t> </a:t>
            </a:r>
            <a:r>
              <a:rPr spc="5" dirty="0"/>
              <a:t>correctly?</a:t>
            </a:r>
          </a:p>
        </p:txBody>
      </p:sp>
      <p:sp>
        <p:nvSpPr>
          <p:cNvPr id="3" name="object 3"/>
          <p:cNvSpPr/>
          <p:nvPr/>
        </p:nvSpPr>
        <p:spPr>
          <a:xfrm>
            <a:off x="3877055" y="1901951"/>
            <a:ext cx="4956048" cy="377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25" dirty="0"/>
              <a:t>Making </a:t>
            </a:r>
            <a:r>
              <a:rPr spc="-20"/>
              <a:t>git</a:t>
            </a:r>
            <a:r>
              <a:rPr spc="-20" dirty="0"/>
              <a:t> </a:t>
            </a:r>
            <a:r>
              <a:rPr spc="10" dirty="0"/>
              <a:t>work </a:t>
            </a:r>
            <a:r>
              <a:rPr spc="-10" dirty="0"/>
              <a:t>with</a:t>
            </a:r>
            <a:r>
              <a:rPr spc="175" dirty="0"/>
              <a:t> </a:t>
            </a:r>
            <a:r>
              <a:rPr spc="-15" dirty="0"/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0" y="3429000"/>
            <a:ext cx="7239000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latin typeface="Century Gothic"/>
                <a:cs typeface="Century Gothic"/>
                <a:hlinkClick r:id="rId2"/>
              </a:rPr>
              <a:t>https://help.github.com/articles/generating-an-ssh-key/</a:t>
            </a:r>
            <a:endParaRPr lang="en-US" dirty="0" smtClean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sz="1800" dirty="0" smtClean="0">
              <a:latin typeface="Century Gothic"/>
              <a:cs typeface="Century Gothic"/>
            </a:endParaRPr>
          </a:p>
          <a:p>
            <a:pPr fontAlgn="base"/>
            <a:r>
              <a:rPr lang="en-US" dirty="0" smtClean="0">
                <a:latin typeface="Century Gothic"/>
                <a:cs typeface="Century Gothic"/>
              </a:rPr>
              <a:t>1. Checking for existing SSH Keys (id_dsa.pub , id_ecdsa.pub, id_ed25519.pub, id_rsa.pub)</a:t>
            </a:r>
          </a:p>
          <a:p>
            <a:pPr marL="355600" indent="-342900">
              <a:lnSpc>
                <a:spcPct val="100000"/>
              </a:lnSpc>
              <a:buAutoNum type="arabicPeriod"/>
            </a:pPr>
            <a:endParaRPr lang="en-US" dirty="0" smtClean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buAutoNum type="arabicPeriod"/>
            </a:pPr>
            <a:endParaRPr lang="en-US" dirty="0" smtClean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sz="1800">
              <a:latin typeface="Century Gothic"/>
              <a:cs typeface="Century Gothic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9050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724400"/>
            <a:ext cx="571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45720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019" y="662432"/>
            <a:ext cx="1008418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25" dirty="0"/>
              <a:t>Making </a:t>
            </a:r>
            <a:r>
              <a:rPr spc="-20"/>
              <a:t>git</a:t>
            </a:r>
            <a:r>
              <a:rPr spc="-20" dirty="0"/>
              <a:t> </a:t>
            </a:r>
            <a:r>
              <a:rPr spc="10" dirty="0"/>
              <a:t>work </a:t>
            </a:r>
            <a:r>
              <a:rPr spc="-10"/>
              <a:t>with</a:t>
            </a:r>
            <a:r>
              <a:rPr spc="175"/>
              <a:t> </a:t>
            </a:r>
            <a:r>
              <a:rPr spc="-15" smtClean="0"/>
              <a:t>GitHub</a:t>
            </a:r>
            <a:r>
              <a:rPr lang="en-US" spc="-15" dirty="0" smtClean="0"/>
              <a:t>(Contd….)</a:t>
            </a:r>
            <a:endParaRPr spc="-15" dirty="0"/>
          </a:p>
        </p:txBody>
      </p:sp>
      <p:sp>
        <p:nvSpPr>
          <p:cNvPr id="6" name="Rectangle 5"/>
          <p:cNvSpPr/>
          <p:nvPr/>
        </p:nvSpPr>
        <p:spPr>
          <a:xfrm>
            <a:off x="2743200" y="13716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2. Generating a new SSH key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3. Adding  the SSH key to the SSH agent</a:t>
            </a:r>
            <a:endParaRPr lang="en-US" dirty="0" smtClean="0">
              <a:latin typeface="Century Gothic"/>
            </a:endParaRPr>
          </a:p>
          <a:p>
            <a:r>
              <a:rPr lang="en-US" dirty="0" smtClean="0">
                <a:latin typeface="Century Gothic"/>
              </a:rPr>
              <a:t>	SSH agent is enabled 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621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362200"/>
            <a:ext cx="617415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819400"/>
            <a:ext cx="617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267200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581400" y="4953000"/>
            <a:ext cx="4118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/>
              </a:rPr>
              <a:t>   SSH key added to the SSH-agent: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5410200"/>
            <a:ext cx="6337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0">
              <a:lnSpc>
                <a:spcPct val="100000"/>
              </a:lnSpc>
            </a:pPr>
            <a:r>
              <a:rPr spc="-25" dirty="0"/>
              <a:t>Making </a:t>
            </a:r>
            <a:r>
              <a:rPr spc="-20"/>
              <a:t>git</a:t>
            </a:r>
            <a:r>
              <a:rPr spc="-20" dirty="0"/>
              <a:t> </a:t>
            </a:r>
            <a:r>
              <a:rPr spc="10" dirty="0"/>
              <a:t>work </a:t>
            </a:r>
            <a:r>
              <a:rPr spc="-10" dirty="0"/>
              <a:t>with</a:t>
            </a:r>
            <a:r>
              <a:rPr spc="175" dirty="0"/>
              <a:t> </a:t>
            </a:r>
            <a:r>
              <a:rPr spc="-15" dirty="0"/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1676400"/>
            <a:ext cx="7543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 startAt="4"/>
            </a:pPr>
            <a:r>
              <a:rPr lang="en-US" dirty="0" smtClean="0">
                <a:latin typeface="Century Gothic"/>
                <a:cs typeface="Century Gothic"/>
              </a:rPr>
              <a:t>Adding a new SSH key to your GitHub account</a:t>
            </a:r>
          </a:p>
          <a:p>
            <a:pPr marL="1314450" lvl="2" indent="-400050" fontAlgn="base"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Copy the SSH key to your clipboard</a:t>
            </a:r>
          </a:p>
          <a:p>
            <a:pPr marL="1314450" lvl="2" indent="-400050" fontAlgn="base">
              <a:buAutoNum type="romanLcPeriod"/>
            </a:pPr>
            <a:endParaRPr lang="en-US" dirty="0" smtClean="0">
              <a:latin typeface="Century Gothic"/>
              <a:cs typeface="Century Gothic"/>
            </a:endParaRPr>
          </a:p>
          <a:p>
            <a:pPr marL="1314450" lvl="2" indent="-400050" fontAlgn="base">
              <a:buAutoNum type="romanLcPeriod"/>
            </a:pPr>
            <a:endParaRPr lang="en-US" dirty="0" smtClean="0">
              <a:latin typeface="Century Gothic"/>
              <a:cs typeface="Century Gothic"/>
            </a:endParaRPr>
          </a:p>
          <a:p>
            <a:pPr marL="1314450" lvl="2" indent="-400050" fontAlgn="base">
              <a:buAutoNum type="romanLcPeriod"/>
            </a:pPr>
            <a:endParaRPr lang="en-US" dirty="0" smtClean="0">
              <a:latin typeface="Century Gothic"/>
              <a:cs typeface="Century Gothic"/>
            </a:endParaRPr>
          </a:p>
          <a:p>
            <a:pPr marL="1314450" lvl="2" indent="-400050" fontAlgn="base"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In the top right corner of GitHub page, click your profile photo, then click Settings.</a:t>
            </a:r>
          </a:p>
          <a:p>
            <a:pPr marL="1314450" lvl="2" indent="-400050" fontAlgn="base"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Click </a:t>
            </a:r>
            <a:r>
              <a:rPr lang="en-US" sz="1600" b="1" dirty="0" smtClean="0">
                <a:latin typeface="Century Gothic"/>
                <a:cs typeface="Century Gothic"/>
              </a:rPr>
              <a:t>SSH and GPG keys </a:t>
            </a:r>
            <a:r>
              <a:rPr lang="en-US" sz="1600" dirty="0" smtClean="0">
                <a:latin typeface="Century Gothic"/>
                <a:cs typeface="Century Gothic"/>
                <a:sym typeface="Wingdings" pitchFamily="2" charset="2"/>
              </a:rPr>
              <a:t> </a:t>
            </a:r>
            <a:r>
              <a:rPr lang="en-US" sz="1600" b="1" dirty="0" smtClean="0">
                <a:latin typeface="Century Gothic"/>
                <a:cs typeface="Century Gothic"/>
              </a:rPr>
              <a:t>New SSH key</a:t>
            </a:r>
            <a:r>
              <a:rPr lang="en-US" sz="1600" dirty="0" smtClean="0">
                <a:latin typeface="Century Gothic"/>
                <a:cs typeface="Century Gothic"/>
              </a:rPr>
              <a:t> </a:t>
            </a:r>
          </a:p>
          <a:p>
            <a:pPr marL="1314450" lvl="2" indent="-400050" fontAlgn="base">
              <a:buFontTx/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In the "Title" field, add a descriptive label for the new key.</a:t>
            </a:r>
          </a:p>
          <a:p>
            <a:pPr marL="1314450" lvl="2" indent="-400050" fontAlgn="base">
              <a:buFontTx/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Paste your key into the "Key" field.</a:t>
            </a:r>
          </a:p>
          <a:p>
            <a:pPr marL="1314450" lvl="2" indent="-400050" fontAlgn="base">
              <a:buFontTx/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Click Add SSH key.</a:t>
            </a:r>
          </a:p>
          <a:p>
            <a:pPr marL="1314450" lvl="2" indent="-400050" fontAlgn="base">
              <a:buFontTx/>
              <a:buAutoNum type="romanLcPeriod"/>
            </a:pPr>
            <a:r>
              <a:rPr lang="en-US" sz="1600" dirty="0" smtClean="0">
                <a:latin typeface="Century Gothic"/>
                <a:cs typeface="Century Gothic"/>
              </a:rPr>
              <a:t>If prompted, confirm your GitHub password.</a:t>
            </a:r>
          </a:p>
          <a:p>
            <a:pPr marL="1314450" lvl="2" indent="-400050" fontAlgn="base">
              <a:buFontTx/>
              <a:buAutoNum type="romanLcPeriod"/>
            </a:pPr>
            <a:endParaRPr lang="en-US" dirty="0" smtClean="0"/>
          </a:p>
          <a:p>
            <a:pPr marL="1314450" lvl="2" indent="-400050" fontAlgn="base">
              <a:buFontTx/>
              <a:buAutoNum type="romanLcPeriod"/>
            </a:pPr>
            <a:endParaRPr lang="en-US" dirty="0" smtClean="0"/>
          </a:p>
          <a:p>
            <a:pPr marL="1314450" lvl="2" indent="-400050" fontAlgn="base">
              <a:buAutoNum type="romanLcPeriod"/>
            </a:pPr>
            <a:endParaRPr lang="en-US" dirty="0" smtClean="0">
              <a:latin typeface="Century Gothic"/>
              <a:cs typeface="Century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622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876800"/>
            <a:ext cx="8382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49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</TotalTime>
  <Words>276</Words>
  <Application>Microsoft Office PowerPoint</Application>
  <PresentationFormat>Custom</PresentationFormat>
  <Paragraphs>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Today's plan</vt:lpstr>
      <vt:lpstr>Register for Github</vt:lpstr>
      <vt:lpstr>What is Version Control</vt:lpstr>
      <vt:lpstr>Why are you going to use git</vt:lpstr>
      <vt:lpstr>Did I install it correctly?</vt:lpstr>
      <vt:lpstr>Making git work with GitHub</vt:lpstr>
      <vt:lpstr>Making git work with GitHub(Contd….)</vt:lpstr>
      <vt:lpstr>Making git work with GitHub</vt:lpstr>
      <vt:lpstr>Making git work with GitHub</vt:lpstr>
      <vt:lpstr>Getting the tutorial notes</vt:lpstr>
      <vt:lpstr>Done correctly</vt:lpstr>
      <vt:lpstr>Glossary</vt:lpstr>
      <vt:lpstr>What is a repository</vt:lpstr>
      <vt:lpstr>Inside a Repository</vt:lpstr>
      <vt:lpstr>Creating our first Repo</vt:lpstr>
      <vt:lpstr>Creating and committing a file</vt:lpstr>
      <vt:lpstr>File status update</vt:lpstr>
      <vt:lpstr>Staging and Unstaging files</vt:lpstr>
      <vt:lpstr>Staging and unstaging files</vt:lpstr>
      <vt:lpstr>Committing (cont.)</vt:lpstr>
      <vt:lpstr>Putting our code in the cloud</vt:lpstr>
      <vt:lpstr>Putting our code in the cloud (cont.)</vt:lpstr>
      <vt:lpstr>Revisiting the model</vt:lpstr>
      <vt:lpstr>Extra Resources</vt:lpstr>
      <vt:lpstr>References</vt:lpstr>
      <vt:lpstr>See you next week!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61</cp:revision>
  <dcterms:created xsi:type="dcterms:W3CDTF">2016-09-06T15:17:38Z</dcterms:created>
  <dcterms:modified xsi:type="dcterms:W3CDTF">2016-09-12T14:23:44Z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2016-01-11T00:00:00Z</vt:filetime>
  </property>
  <property fmtid="{D5CDD505-2E9C-101B-9397-08002B2CF9AE}" pid="3" name="Creator">
    <vt:lpwstr>PDFium</vt:lpwstr>
  </property>
  <property fmtid="{D5CDD505-2E9C-101B-9397-08002B2CF9AE}" pid="4" name="LastSaved">
    <vt:filetime>2016-09-06T00:00:00Z</vt:filetime>
  </property>
</Properties>
</file>