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74A1C9D-A241-424A-910A-B15DA44A292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2BE19C-11CD-4877-8534-9501E563250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2300B0-267F-41A4-8765-D99DCF4CC4D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E94F26-DC06-40C8-86E3-CB1C942E8DF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B6072DA-97BA-4453-A228-994062291FE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E57B7E-8B00-4FE6-A257-E98EDCEE146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678D59F-D105-4ADB-80FF-B49CC7C46F1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03699F-8DEE-4360-BF84-C6B7D90F080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6019F5F-6060-42F5-931F-5AF06D2F2F1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80FA2A4-1BC8-47F0-B4A3-E1102232AE5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6AF231-BB10-4FB2-94E5-5EF1B0E92E1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6A4F86-2ADA-4767-B205-CBB19FBB708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67FD70-CAD1-4158-9D48-C57B29B9537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937E27-6D0D-4BFF-86CA-31AEBCFE27A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4364F5-56E3-4116-878C-C78E1218841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3F7BA72-92E0-4CAF-8781-51DE228C636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1BA6E1-F1E4-4BC5-A0F9-27BAD8E9D1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99475F-2C20-4E12-BA29-513F2D6B818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92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620120" y="0"/>
            <a:ext cx="4571280" cy="685728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lluthra/ecse321tutF20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03360" y="770400"/>
            <a:ext cx="10781640" cy="335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OO Design Patterns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67440" y="4206960"/>
            <a:ext cx="9227520" cy="164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Coding Cleverly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pic>
        <p:nvPicPr>
          <p:cNvPr id="162" name="Content Placeholder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09160" y="2157840"/>
            <a:ext cx="8532360" cy="46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Decorator Pattern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Add </a:t>
            </a:r>
            <a:r>
              <a:rPr lang="en-US" sz="3600" b="1" dirty="0">
                <a:solidFill>
                  <a:srgbClr val="00B050"/>
                </a:solidFill>
                <a:latin typeface="Calibri Light"/>
              </a:rPr>
              <a:t>new functionality </a:t>
            </a: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to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an existing object without altering its </a:t>
            </a: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structure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3600" dirty="0" smtClean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Structural pattern</a:t>
            </a: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Decorator Pattern</a:t>
            </a:r>
            <a:endParaRPr/>
          </a:p>
        </p:txBody>
      </p:sp>
      <p:pic>
        <p:nvPicPr>
          <p:cNvPr id="166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80800" y="1681560"/>
            <a:ext cx="6124680" cy="484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Adapter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Makes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an </a:t>
            </a:r>
            <a:r>
              <a:rPr lang="en-US" sz="3600" b="1" dirty="0">
                <a:solidFill>
                  <a:srgbClr val="FFC000"/>
                </a:solidFill>
                <a:latin typeface="Calibri Light"/>
              </a:rPr>
              <a:t>old piece of code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(</a:t>
            </a: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e.g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. code taken from the internet) function with our </a:t>
            </a:r>
            <a:r>
              <a:rPr lang="en-US" sz="3600" b="1" dirty="0">
                <a:solidFill>
                  <a:srgbClr val="00B0F0"/>
                </a:solidFill>
                <a:latin typeface="Calibri Light"/>
              </a:rPr>
              <a:t>current </a:t>
            </a:r>
            <a:r>
              <a:rPr lang="en-US" sz="3600" b="1" dirty="0" smtClean="0">
                <a:solidFill>
                  <a:srgbClr val="00B0F0"/>
                </a:solidFill>
                <a:latin typeface="Calibri Light"/>
              </a:rPr>
              <a:t>project</a:t>
            </a:r>
            <a:endParaRPr lang="en-US" sz="3600" dirty="0" smtClean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36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Works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as a bridge between two incompatible interfaces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36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Structural pattern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Adapter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369960" y="1298880"/>
            <a:ext cx="7422120" cy="53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Involves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a single class which is responsible to create an object while making sure that only single object gets created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36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Creational pattern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864520" y="1762560"/>
            <a:ext cx="6357240" cy="381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Steps: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Add a static instance of the class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Make constructor Private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Make a static getter method for the instance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Class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represents functionality of another </a:t>
            </a: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class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Structural pattern</a:t>
            </a:r>
            <a:endParaRPr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649880" y="1833840"/>
            <a:ext cx="9504360" cy="46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Why design pattern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262626"/>
                </a:solidFill>
                <a:latin typeface="Calibri Light"/>
              </a:rPr>
              <a:t>Design patterns make code 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B050"/>
                </a:solidFill>
                <a:latin typeface="Calibri Light"/>
              </a:rPr>
              <a:t>Reusable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70C0"/>
                </a:solidFill>
                <a:latin typeface="Calibri Light"/>
              </a:rPr>
              <a:t>Common</a:t>
            </a:r>
            <a:r>
              <a:rPr lang="en-US" sz="3600" b="1" dirty="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building blocks most programmers know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262626"/>
                </a:solidFill>
                <a:latin typeface="Calibri Light"/>
              </a:rPr>
              <a:t>Add </a:t>
            </a:r>
            <a:r>
              <a:rPr lang="en-US" sz="3600" b="1" dirty="0">
                <a:solidFill>
                  <a:srgbClr val="7030A0"/>
                </a:solidFill>
                <a:latin typeface="Calibri Light"/>
              </a:rPr>
              <a:t>functionality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 in the simplest 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295400" y="50292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See Repository for code examples!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2400" u="sng" dirty="0" smtClean="0">
                <a:solidFill>
                  <a:srgbClr val="3B85DE"/>
                </a:solidFill>
                <a:latin typeface="Calibri Light"/>
              </a:rPr>
              <a:t>http</a:t>
            </a:r>
            <a:r>
              <a:rPr lang="en-US" sz="2400" u="sng" dirty="0">
                <a:solidFill>
                  <a:srgbClr val="3B85DE"/>
                </a:solidFill>
                <a:latin typeface="Calibri Light"/>
              </a:rPr>
              <a:t>://www.tutorialspoint.com/design_pattern/design_pattern_overview.htm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dirty="0" smtClean="0">
                <a:solidFill>
                  <a:srgbClr val="262626"/>
                </a:solidFill>
                <a:latin typeface="Calibri Light"/>
              </a:rPr>
              <a:t> Factory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: </a:t>
            </a:r>
            <a:r>
              <a:rPr lang="en-US" sz="2400" u="sng" dirty="0">
                <a:solidFill>
                  <a:srgbClr val="3B85DE"/>
                </a:solidFill>
                <a:latin typeface="Calibri Light"/>
              </a:rPr>
              <a:t>https://www.youtube.com/watch?v=ub0DXaeV6hA</a:t>
            </a:r>
            <a:r>
              <a:rPr lang="en-US" sz="2400" dirty="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Types of Design patterns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u="sng" dirty="0">
                <a:solidFill>
                  <a:srgbClr val="262626"/>
                </a:solidFill>
                <a:latin typeface="Calibri Light"/>
              </a:rPr>
              <a:t>Creational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Create objects but hide details of </a:t>
            </a:r>
            <a:r>
              <a:rPr lang="en-US" sz="3200" b="1" dirty="0" smtClean="0">
                <a:solidFill>
                  <a:srgbClr val="00B050"/>
                </a:solidFill>
                <a:latin typeface="Calibri Light"/>
              </a:rPr>
              <a:t>creation logic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 u="sng" dirty="0">
                <a:solidFill>
                  <a:srgbClr val="262626"/>
                </a:solidFill>
                <a:latin typeface="Calibri Light"/>
              </a:rPr>
              <a:t>Structural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Concern </a:t>
            </a:r>
            <a:r>
              <a:rPr lang="en-US" sz="3200" b="1" dirty="0">
                <a:solidFill>
                  <a:srgbClr val="FFC000"/>
                </a:solidFill>
                <a:latin typeface="Calibri Light"/>
              </a:rPr>
              <a:t>composition</a:t>
            </a:r>
            <a:r>
              <a:rPr lang="en-US" sz="3200" dirty="0">
                <a:solidFill>
                  <a:srgbClr val="262626"/>
                </a:solidFill>
                <a:latin typeface="Calibri Light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Calibri Light"/>
              </a:rPr>
              <a:t>aggregation</a:t>
            </a:r>
            <a:r>
              <a:rPr lang="en-US" sz="3200" dirty="0">
                <a:solidFill>
                  <a:srgbClr val="262626"/>
                </a:solidFill>
                <a:latin typeface="Calibri Light"/>
              </a:rPr>
              <a:t>, </a:t>
            </a:r>
            <a:r>
              <a:rPr lang="en-US" sz="3200" b="1" dirty="0">
                <a:solidFill>
                  <a:srgbClr val="00B0F0"/>
                </a:solidFill>
                <a:latin typeface="Calibri Light"/>
              </a:rPr>
              <a:t>inheritance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 u="sng" dirty="0">
                <a:solidFill>
                  <a:srgbClr val="262626"/>
                </a:solidFill>
                <a:latin typeface="Calibri Light"/>
              </a:rPr>
              <a:t>Behavioral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Concerning </a:t>
            </a:r>
            <a:r>
              <a:rPr lang="en-US" sz="3200" b="1" dirty="0" smtClean="0">
                <a:solidFill>
                  <a:srgbClr val="7030A0"/>
                </a:solidFill>
                <a:latin typeface="Calibri Light"/>
              </a:rPr>
              <a:t>communication</a:t>
            </a:r>
            <a:r>
              <a:rPr lang="en-US" sz="3200" dirty="0" smtClean="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3200" dirty="0">
                <a:solidFill>
                  <a:srgbClr val="262626"/>
                </a:solidFill>
                <a:latin typeface="Calibri Light"/>
              </a:rPr>
              <a:t>between objects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61280" y="542160"/>
            <a:ext cx="3382560" cy="191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000" dirty="0">
                <a:solidFill>
                  <a:srgbClr val="FFFFFF"/>
                </a:solidFill>
                <a:latin typeface="Calibri Light"/>
              </a:rPr>
              <a:t>Today’s Agenda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62120" y="762120"/>
            <a:ext cx="6095160" cy="457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Observer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Strategy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Factory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Decorator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Adapter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Singleton 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 dirty="0">
                <a:solidFill>
                  <a:srgbClr val="262626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8276040" y="2511720"/>
            <a:ext cx="3397680" cy="31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62626"/>
                </a:solidFill>
                <a:latin typeface="Calibri Light"/>
              </a:rPr>
              <a:t>Patterns we will cover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76800" y="213360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latin typeface="Calibri Light" pitchFamily="34" charset="0"/>
              </a:rPr>
              <a:t> When </a:t>
            </a:r>
            <a:r>
              <a:rPr lang="en-US" sz="3600" dirty="0">
                <a:latin typeface="Calibri Light" pitchFamily="34" charset="0"/>
              </a:rPr>
              <a:t>there is </a:t>
            </a:r>
            <a:r>
              <a:rPr lang="en-US" sz="3600" b="1" dirty="0">
                <a:latin typeface="Calibri Light" pitchFamily="34" charset="0"/>
              </a:rPr>
              <a:t>one-to-many</a:t>
            </a:r>
            <a:r>
              <a:rPr lang="en-US" sz="3600" dirty="0">
                <a:latin typeface="Calibri Light" pitchFamily="34" charset="0"/>
              </a:rPr>
              <a:t> relationship </a:t>
            </a:r>
            <a:r>
              <a:rPr lang="en-US" sz="3600" dirty="0" smtClean="0">
                <a:latin typeface="Calibri Light" pitchFamily="34" charset="0"/>
              </a:rPr>
              <a:t>between objects </a:t>
            </a:r>
            <a:r>
              <a:rPr lang="en-US" sz="3600" dirty="0">
                <a:latin typeface="Calibri Light" pitchFamily="34" charset="0"/>
              </a:rPr>
              <a:t>such as if one object is modified, its </a:t>
            </a:r>
            <a:r>
              <a:rPr lang="en-US" sz="3600" dirty="0" smtClean="0">
                <a:latin typeface="Calibri Light" pitchFamily="34" charset="0"/>
              </a:rPr>
              <a:t>dependent </a:t>
            </a:r>
            <a:r>
              <a:rPr lang="en-US" sz="3600" dirty="0">
                <a:latin typeface="Calibri Light" pitchFamily="34" charset="0"/>
              </a:rPr>
              <a:t>objects are to be notified </a:t>
            </a:r>
            <a:r>
              <a:rPr lang="en-US" sz="3600" dirty="0" smtClean="0">
                <a:latin typeface="Calibri Light" pitchFamily="34" charset="0"/>
              </a:rPr>
              <a:t>automatically</a:t>
            </a:r>
          </a:p>
          <a:p>
            <a:pPr>
              <a:lnSpc>
                <a:spcPct val="100000"/>
              </a:lnSpc>
            </a:pPr>
            <a:endParaRPr lang="en-US" sz="3600" dirty="0">
              <a:latin typeface="Calibri Light" pitchFamily="34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latin typeface="Calibri Light" pitchFamily="34" charset="0"/>
              </a:rPr>
              <a:t> Falls </a:t>
            </a:r>
            <a:r>
              <a:rPr lang="en-US" sz="3600" dirty="0">
                <a:latin typeface="Calibri Light" pitchFamily="34" charset="0"/>
              </a:rPr>
              <a:t>under behavioral pattern </a:t>
            </a:r>
            <a:r>
              <a:rPr lang="en-US" sz="3600" dirty="0" smtClean="0">
                <a:latin typeface="Calibri Light" pitchFamily="34" charset="0"/>
              </a:rPr>
              <a:t>category</a:t>
            </a:r>
          </a:p>
          <a:p>
            <a:pPr>
              <a:lnSpc>
                <a:spcPct val="100000"/>
              </a:lnSpc>
            </a:pPr>
            <a:endParaRPr sz="360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Strategy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The </a:t>
            </a:r>
            <a:r>
              <a:rPr lang="en-US" sz="3600" b="1" dirty="0">
                <a:solidFill>
                  <a:srgbClr val="7030A0"/>
                </a:solidFill>
                <a:latin typeface="Calibri Light"/>
              </a:rPr>
              <a:t>same</a:t>
            </a:r>
            <a:r>
              <a:rPr lang="en-US" sz="3600" dirty="0">
                <a:solidFill>
                  <a:srgbClr val="7030A0"/>
                </a:solidFill>
                <a:latin typeface="Calibri Light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alibri Light"/>
              </a:rPr>
              <a:t>object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 needs to have </a:t>
            </a:r>
            <a:r>
              <a:rPr lang="en-US" sz="3600" b="1" dirty="0">
                <a:solidFill>
                  <a:srgbClr val="00B050"/>
                </a:solidFill>
                <a:latin typeface="Calibri Light"/>
              </a:rPr>
              <a:t>different behaviours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at different times when running the </a:t>
            </a: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program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36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Behavior pattern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Strategy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46320" y="1853640"/>
            <a:ext cx="8286120" cy="456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b="1" dirty="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alibri Light"/>
              </a:rPr>
              <a:t>C</a:t>
            </a:r>
            <a:r>
              <a:rPr lang="en-US" sz="3600" b="1" dirty="0" smtClean="0">
                <a:solidFill>
                  <a:srgbClr val="00B050"/>
                </a:solidFill>
                <a:latin typeface="Calibri Light"/>
              </a:rPr>
              <a:t>reate </a:t>
            </a:r>
            <a:r>
              <a:rPr lang="en-US" sz="3600" b="1" dirty="0">
                <a:solidFill>
                  <a:srgbClr val="00B050"/>
                </a:solidFill>
                <a:latin typeface="Calibri Light"/>
              </a:rPr>
              <a:t>objects at runtime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 with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out exposing the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code </a:t>
            </a:r>
            <a:r>
              <a:rPr lang="en-US" sz="3600" dirty="0">
                <a:solidFill>
                  <a:srgbClr val="262626"/>
                </a:solidFill>
                <a:latin typeface="Calibri Light"/>
              </a:rPr>
              <a:t>to the client </a:t>
            </a:r>
            <a:endParaRPr lang="en-US" sz="36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3600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62626"/>
                </a:solidFill>
                <a:latin typeface="Calibri Light"/>
              </a:rPr>
              <a:t> Creational pattern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pic>
        <p:nvPicPr>
          <p:cNvPr id="16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51200" y="1906560"/>
            <a:ext cx="6384240" cy="376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277</Words>
  <PresentationFormat>Custom</PresentationFormat>
  <Paragraphs>89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Sahil Luthra</cp:lastModifiedBy>
  <cp:revision>22</cp:revision>
  <dcterms:modified xsi:type="dcterms:W3CDTF">2016-10-17T05:42:39Z</dcterms:modified>
</cp:coreProperties>
</file>