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64" r:id="rId4"/>
    <p:sldId id="265" r:id="rId5"/>
    <p:sldId id="266" r:id="rId6"/>
    <p:sldId id="267" r:id="rId7"/>
    <p:sldId id="268" r:id="rId8"/>
    <p:sldId id="269" r:id="rId9"/>
    <p:sldId id="273" r:id="rId10"/>
    <p:sldId id="274" r:id="rId11"/>
    <p:sldId id="275" r:id="rId12"/>
    <p:sldId id="276" r:id="rId13"/>
    <p:sldId id="277"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86"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74"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75"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76"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77" name="PlaceHolder 5"/>
          <p:cNvSpPr>
            <a:spLocks noGrp="1"/>
          </p:cNvSpPr>
          <p:nvPr>
            <p:ph type="sldNum"/>
          </p:nvPr>
        </p:nvSpPr>
        <p:spPr>
          <a:xfrm>
            <a:off x="4399200" y="9555480"/>
            <a:ext cx="3372840" cy="502560"/>
          </a:xfrm>
          <a:prstGeom prst="rect">
            <a:avLst/>
          </a:prstGeom>
        </p:spPr>
        <p:txBody>
          <a:bodyPr lIns="0" tIns="0" rIns="0" bIns="0" anchor="b"/>
          <a:lstStyle/>
          <a:p>
            <a:pPr algn="r"/>
            <a:fld id="{75BAF71E-EE84-4160-A262-4C593998C460}" type="slidenum">
              <a:rPr lang="en-US" sz="1400">
                <a:latin typeface="Times New Roman"/>
              </a:rPr>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151"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9C74FE89-6386-4116-A0BC-7B071AE0AD8A}" type="slidenum">
              <a:rPr lang="en-US" sz="1200">
                <a:solidFill>
                  <a:srgbClr val="000000"/>
                </a:solidFill>
                <a:latin typeface="+mn-lt"/>
                <a:ea typeface="+mn-ea"/>
              </a:rPr>
              <a:pPr algn="r">
                <a:lnSpc>
                  <a:spcPct val="100000"/>
                </a:lnSpc>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189"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79C86ACF-F491-49D8-872C-545663681BFF}" type="slidenum">
              <a:rPr lang="en-US" sz="1200">
                <a:solidFill>
                  <a:srgbClr val="000000"/>
                </a:solidFill>
                <a:latin typeface="+mn-lt"/>
                <a:ea typeface="+mn-ea"/>
              </a:rPr>
              <a:pPr algn="r">
                <a:lnSpc>
                  <a:spcPct val="100000"/>
                </a:lnSpc>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191"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6984BE8A-A178-4D23-8823-EB9990AF1656}" type="slidenum">
              <a:rPr lang="en-US" sz="1200">
                <a:solidFill>
                  <a:srgbClr val="000000"/>
                </a:solidFill>
                <a:latin typeface="+mn-lt"/>
                <a:ea typeface="+mn-ea"/>
              </a:rPr>
              <a:pPr algn="r">
                <a:lnSpc>
                  <a:spcPct val="100000"/>
                </a:lnSpc>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193"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5A6C24D7-85B4-4268-94AD-350AC8508BF4}" type="slidenum">
              <a:rPr lang="en-US" sz="1200">
                <a:solidFill>
                  <a:srgbClr val="000000"/>
                </a:solidFill>
                <a:latin typeface="+mn-lt"/>
                <a:ea typeface="+mn-ea"/>
              </a:rPr>
              <a:pPr algn="r">
                <a:lnSpc>
                  <a:spcPct val="100000"/>
                </a:lnSpc>
              </a:pPr>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167"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67C702B2-EEAF-4B1D-8950-6F3E97634A0E}" type="slidenum">
              <a:rPr lang="en-US" sz="1200">
                <a:solidFill>
                  <a:srgbClr val="000000"/>
                </a:solidFill>
                <a:latin typeface="+mn-lt"/>
                <a:ea typeface="+mn-ea"/>
              </a:rPr>
              <a:pPr algn="r">
                <a:lnSpc>
                  <a:spcPct val="100000"/>
                </a:lnSpc>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169"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A85D0973-60F4-4D14-94DB-730D0B6B4666}" type="slidenum">
              <a:rPr lang="en-US" sz="1200">
                <a:solidFill>
                  <a:srgbClr val="000000"/>
                </a:solidFill>
                <a:latin typeface="+mn-lt"/>
                <a:ea typeface="+mn-ea"/>
              </a:rPr>
              <a:pPr algn="r">
                <a:lnSpc>
                  <a:spcPct val="100000"/>
                </a:lnSpc>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171"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0ECAC7F0-5DE2-4868-A078-AFB51D1CA744}" type="slidenum">
              <a:rPr lang="en-US" sz="1200">
                <a:solidFill>
                  <a:srgbClr val="000000"/>
                </a:solidFill>
                <a:latin typeface="+mn-lt"/>
                <a:ea typeface="+mn-ea"/>
              </a:rPr>
              <a:pPr algn="r">
                <a:lnSpc>
                  <a:spcPct val="100000"/>
                </a:lnSpc>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173"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3573C6BA-1C24-4A01-BE97-C5F4A0192CDC}" type="slidenum">
              <a:rPr lang="en-US" sz="1200">
                <a:solidFill>
                  <a:srgbClr val="000000"/>
                </a:solidFill>
                <a:latin typeface="+mn-lt"/>
                <a:ea typeface="+mn-ea"/>
              </a:rPr>
              <a:pPr algn="r">
                <a:lnSpc>
                  <a:spcPct val="100000"/>
                </a:lnSpc>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175"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37E72E6B-12BB-4689-A157-01AEA244CBB5}" type="slidenum">
              <a:rPr lang="en-US" sz="1200">
                <a:solidFill>
                  <a:srgbClr val="000000"/>
                </a:solidFill>
                <a:latin typeface="+mn-lt"/>
                <a:ea typeface="+mn-ea"/>
              </a:rPr>
              <a:pPr algn="r">
                <a:lnSpc>
                  <a:spcPct val="100000"/>
                </a:lnSpc>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177"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A1D63249-FB4F-4D2C-BE76-65C664341A27}" type="slidenum">
              <a:rPr lang="en-US" sz="1200">
                <a:solidFill>
                  <a:srgbClr val="000000"/>
                </a:solidFill>
                <a:latin typeface="+mn-lt"/>
                <a:ea typeface="+mn-ea"/>
              </a:rPr>
              <a:pPr algn="r">
                <a:lnSpc>
                  <a:spcPct val="100000"/>
                </a:lnSpc>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185"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83487770-C9F6-4A37-89A9-94968CFE7018}" type="slidenum">
              <a:rPr lang="en-US" sz="1200">
                <a:solidFill>
                  <a:srgbClr val="000000"/>
                </a:solidFill>
                <a:latin typeface="+mn-lt"/>
                <a:ea typeface="+mn-ea"/>
              </a:rPr>
              <a:pPr algn="r">
                <a:lnSpc>
                  <a:spcPct val="100000"/>
                </a:lnSpc>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187"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BD45E741-6586-4A79-B0EE-5789B8FFD042}" type="slidenum">
              <a:rPr lang="en-US" sz="1200">
                <a:solidFill>
                  <a:srgbClr val="000000"/>
                </a:solidFill>
                <a:latin typeface="+mn-lt"/>
                <a:ea typeface="+mn-ea"/>
              </a:rPr>
              <a:pPr algn="r">
                <a:lnSpc>
                  <a:spcPct val="100000"/>
                </a:lnSpc>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5"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26"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30"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31"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33"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34"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35" name="Picture 34"/>
          <p:cNvPicPr/>
          <p:nvPr/>
        </p:nvPicPr>
        <p:blipFill>
          <a:blip r:embed="rId2"/>
          <a:stretch>
            <a:fillRect/>
          </a:stretch>
        </p:blipFill>
        <p:spPr>
          <a:xfrm>
            <a:off x="3602880" y="1604520"/>
            <a:ext cx="4984920" cy="3977280"/>
          </a:xfrm>
          <a:prstGeom prst="rect">
            <a:avLst/>
          </a:prstGeom>
          <a:ln>
            <a:noFill/>
          </a:ln>
        </p:spPr>
      </p:pic>
      <p:pic>
        <p:nvPicPr>
          <p:cNvPr id="36" name="Picture 35"/>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0"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2"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4"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45"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9"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50"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51"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4" name="PlaceHolder 2"/>
          <p:cNvSpPr>
            <a:spLocks noGrp="1"/>
          </p:cNvSpPr>
          <p:nvPr>
            <p:ph type="subTitle"/>
          </p:nvPr>
        </p:nvSpPr>
        <p:spPr>
          <a:xfrm>
            <a:off x="609480" y="1604520"/>
            <a:ext cx="109724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54"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55"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58"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59"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1"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62"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66"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67"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9"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70"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71" name="Picture 70"/>
          <p:cNvPicPr/>
          <p:nvPr/>
        </p:nvPicPr>
        <p:blipFill>
          <a:blip r:embed="rId2"/>
          <a:stretch>
            <a:fillRect/>
          </a:stretch>
        </p:blipFill>
        <p:spPr>
          <a:xfrm>
            <a:off x="3602880" y="1604520"/>
            <a:ext cx="4984920" cy="3977280"/>
          </a:xfrm>
          <a:prstGeom prst="rect">
            <a:avLst/>
          </a:prstGeom>
          <a:ln>
            <a:noFill/>
          </a:ln>
        </p:spPr>
      </p:pic>
      <p:pic>
        <p:nvPicPr>
          <p:cNvPr id="72" name="Picture 71"/>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6"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8"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9"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3"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4"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15"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17"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8"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9"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5160"/>
          </a:xfrm>
          <a:prstGeom prst="rect">
            <a:avLst/>
          </a:prstGeom>
        </p:spPr>
        <p:txBody>
          <a:bodyPr lIns="0" tIns="0" rIns="0" bIns="0" anchor="ctr"/>
          <a:lstStyle/>
          <a:p>
            <a:pPr algn="ctr"/>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3"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0B4C8"/>
        </a:solidFill>
        <a:effectLst/>
      </p:bgPr>
    </p:bg>
    <p:spTree>
      <p:nvGrpSpPr>
        <p:cNvPr id="1" name=""/>
        <p:cNvGrpSpPr/>
        <p:nvPr/>
      </p:nvGrpSpPr>
      <p:grpSpPr>
        <a:xfrm>
          <a:off x="0" y="0"/>
          <a:ext cx="0" cy="0"/>
          <a:chOff x="0" y="0"/>
          <a:chExt cx="0" cy="0"/>
        </a:xfrm>
      </p:grpSpPr>
      <p:sp>
        <p:nvSpPr>
          <p:cNvPr id="3" name="CustomShape 1"/>
          <p:cNvSpPr/>
          <p:nvPr/>
        </p:nvSpPr>
        <p:spPr>
          <a:xfrm>
            <a:off x="0" y="0"/>
            <a:ext cx="12191400" cy="6857280"/>
          </a:xfrm>
          <a:prstGeom prst="rect">
            <a:avLst/>
          </a:prstGeom>
          <a:solidFill>
            <a:srgbClr val="50B4C8"/>
          </a:solidFill>
          <a:ln w="12600">
            <a:noFill/>
          </a:ln>
        </p:spPr>
      </p:sp>
      <p:sp>
        <p:nvSpPr>
          <p:cNvPr id="4" name="PlaceHolder 2"/>
          <p:cNvSpPr>
            <a:spLocks noGrp="1"/>
          </p:cNvSpPr>
          <p:nvPr>
            <p:ph type="title"/>
          </p:nvPr>
        </p:nvSpPr>
        <p:spPr>
          <a:xfrm>
            <a:off x="657360" y="499680"/>
            <a:ext cx="10771920" cy="1657800"/>
          </a:xfrm>
          <a:prstGeom prst="rect">
            <a:avLst/>
          </a:prstGeom>
        </p:spPr>
        <p:txBody>
          <a:bodyPr lIns="0" tIns="0" rIns="0" bIns="0" anchor="ctr"/>
          <a:lstStyle/>
          <a:p>
            <a:r>
              <a:rPr lang="en-US">
                <a:latin typeface="Arial"/>
              </a:rPr>
              <a:t>Click to edit the title text format</a:t>
            </a:r>
            <a:endParaRPr/>
          </a:p>
        </p:txBody>
      </p:sp>
      <p:sp>
        <p:nvSpPr>
          <p:cNvPr id="2" name="PlaceHolder 3"/>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a:latin typeface="Arial"/>
              </a:rPr>
              <a:t>Click to edit the title text format</a:t>
            </a:r>
            <a:endParaRPr/>
          </a:p>
        </p:txBody>
      </p:sp>
      <p:sp>
        <p:nvSpPr>
          <p:cNvPr id="38" name="PlaceHolder 2"/>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603360" y="770400"/>
            <a:ext cx="10781640" cy="3351960"/>
          </a:xfrm>
          <a:prstGeom prst="rect">
            <a:avLst/>
          </a:prstGeom>
          <a:noFill/>
          <a:ln>
            <a:noFill/>
          </a:ln>
        </p:spPr>
        <p:txBody>
          <a:bodyPr lIns="90000" tIns="45000" rIns="90000" bIns="45000" anchor="b"/>
          <a:lstStyle/>
          <a:p>
            <a:pPr>
              <a:lnSpc>
                <a:spcPct val="80000"/>
              </a:lnSpc>
            </a:pPr>
            <a:r>
              <a:rPr lang="en-US" sz="8800">
                <a:solidFill>
                  <a:srgbClr val="FFFFFF"/>
                </a:solidFill>
                <a:latin typeface="Calibri Light"/>
              </a:rPr>
              <a:t>OO Design Patterns</a:t>
            </a:r>
            <a:endParaRPr/>
          </a:p>
        </p:txBody>
      </p:sp>
      <p:sp>
        <p:nvSpPr>
          <p:cNvPr id="79" name="CustomShape 2"/>
          <p:cNvSpPr/>
          <p:nvPr/>
        </p:nvSpPr>
        <p:spPr>
          <a:xfrm>
            <a:off x="667440" y="4206960"/>
            <a:ext cx="9227520" cy="1645200"/>
          </a:xfrm>
          <a:prstGeom prst="rect">
            <a:avLst/>
          </a:prstGeom>
          <a:noFill/>
          <a:ln>
            <a:noFill/>
          </a:ln>
        </p:spPr>
        <p:txBody>
          <a:bodyPr lIns="90000" tIns="45000" rIns="90000" bIns="45000"/>
          <a:lstStyle/>
          <a:p>
            <a:pPr>
              <a:lnSpc>
                <a:spcPct val="100000"/>
              </a:lnSpc>
            </a:pPr>
            <a:r>
              <a:rPr lang="en-US" sz="3200">
                <a:solidFill>
                  <a:srgbClr val="FFFFFF"/>
                </a:solidFill>
                <a:latin typeface="Calibri Light"/>
              </a:rPr>
              <a:t>Coding Cleverly</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a:solidFill>
                  <a:srgbClr val="50B4C8"/>
                </a:solidFill>
                <a:latin typeface="Calibri Light"/>
              </a:rPr>
              <a:t>Matching</a:t>
            </a:r>
            <a:endParaRPr/>
          </a:p>
        </p:txBody>
      </p:sp>
      <p:sp>
        <p:nvSpPr>
          <p:cNvPr id="141" name="CustomShape 2"/>
          <p:cNvSpPr/>
          <p:nvPr/>
        </p:nvSpPr>
        <p:spPr>
          <a:xfrm>
            <a:off x="676800" y="2011680"/>
            <a:ext cx="10752840" cy="3765600"/>
          </a:xfrm>
          <a:prstGeom prst="rect">
            <a:avLst/>
          </a:prstGeom>
          <a:noFill/>
          <a:ln>
            <a:noFill/>
          </a:ln>
        </p:spPr>
        <p:txBody>
          <a:bodyPr lIns="90000" tIns="45000" rIns="90000" bIns="45000"/>
          <a:lstStyle/>
          <a:p>
            <a:pPr>
              <a:lnSpc>
                <a:spcPct val="100000"/>
              </a:lnSpc>
            </a:pPr>
            <a:endParaRPr/>
          </a:p>
          <a:p>
            <a:pPr>
              <a:lnSpc>
                <a:spcPct val="100000"/>
              </a:lnSpc>
            </a:pPr>
            <a:endParaRPr/>
          </a:p>
        </p:txBody>
      </p:sp>
      <p:pic>
        <p:nvPicPr>
          <p:cNvPr id="142" name="Picture 4"/>
          <p:cNvPicPr/>
          <p:nvPr/>
        </p:nvPicPr>
        <p:blipFill>
          <a:blip r:embed="rId3"/>
          <a:stretch>
            <a:fillRect/>
          </a:stretch>
        </p:blipFill>
        <p:spPr>
          <a:xfrm>
            <a:off x="3815640" y="169560"/>
            <a:ext cx="6964560" cy="6660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a:solidFill>
                  <a:srgbClr val="50B4C8"/>
                </a:solidFill>
                <a:latin typeface="Calibri Light"/>
              </a:rPr>
              <a:t>Matching</a:t>
            </a:r>
            <a:endParaRPr/>
          </a:p>
        </p:txBody>
      </p:sp>
      <p:sp>
        <p:nvSpPr>
          <p:cNvPr id="144" name="CustomShape 2"/>
          <p:cNvSpPr/>
          <p:nvPr/>
        </p:nvSpPr>
        <p:spPr>
          <a:xfrm>
            <a:off x="676800" y="2011680"/>
            <a:ext cx="10752840" cy="3765600"/>
          </a:xfrm>
          <a:prstGeom prst="rect">
            <a:avLst/>
          </a:prstGeom>
          <a:noFill/>
          <a:ln>
            <a:noFill/>
          </a:ln>
        </p:spPr>
        <p:txBody>
          <a:bodyPr lIns="90000" tIns="45000" rIns="90000" bIns="45000"/>
          <a:lstStyle/>
          <a:p>
            <a:pPr>
              <a:lnSpc>
                <a:spcPct val="100000"/>
              </a:lnSpc>
            </a:pPr>
            <a:endParaRPr/>
          </a:p>
          <a:p>
            <a:pPr>
              <a:lnSpc>
                <a:spcPct val="100000"/>
              </a:lnSpc>
            </a:pPr>
            <a:endParaRPr/>
          </a:p>
        </p:txBody>
      </p:sp>
      <p:pic>
        <p:nvPicPr>
          <p:cNvPr id="145" name="Picture 2"/>
          <p:cNvPicPr/>
          <p:nvPr/>
        </p:nvPicPr>
        <p:blipFill>
          <a:blip r:embed="rId3"/>
          <a:stretch>
            <a:fillRect/>
          </a:stretch>
        </p:blipFill>
        <p:spPr>
          <a:xfrm>
            <a:off x="4384440" y="118800"/>
            <a:ext cx="6909120" cy="6660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a:solidFill>
                  <a:srgbClr val="50B4C8"/>
                </a:solidFill>
                <a:latin typeface="Calibri Light"/>
              </a:rPr>
              <a:t>Case Study</a:t>
            </a:r>
            <a:endParaRPr/>
          </a:p>
        </p:txBody>
      </p:sp>
      <p:sp>
        <p:nvSpPr>
          <p:cNvPr id="147" name="CustomShape 2"/>
          <p:cNvSpPr/>
          <p:nvPr/>
        </p:nvSpPr>
        <p:spPr>
          <a:xfrm>
            <a:off x="676800" y="2011680"/>
            <a:ext cx="10752840" cy="3765600"/>
          </a:xfrm>
          <a:prstGeom prst="rect">
            <a:avLst/>
          </a:prstGeom>
          <a:noFill/>
          <a:ln>
            <a:noFill/>
          </a:ln>
        </p:spPr>
        <p:txBody>
          <a:bodyPr lIns="90000" tIns="45000" rIns="90000" bIns="45000"/>
          <a:lstStyle/>
          <a:p>
            <a:pPr>
              <a:lnSpc>
                <a:spcPct val="100000"/>
              </a:lnSpc>
            </a:pPr>
            <a:r>
              <a:rPr lang="en-US" sz="2400">
                <a:solidFill>
                  <a:srgbClr val="262626"/>
                </a:solidFill>
                <a:latin typeface="Calibri Light"/>
              </a:rPr>
              <a:t>ParkingMontreal.com is a new system to track the availability of parking spots around the city of Montreal. This system will provide services both to the public, by helping them find nearby available parking spots, and to the City of Montreal parking attendants, by helping them locate parked cars whose meters have expired. Users who are registered with ParkingMontreal.com can also pay for their parking spot using their cellular phone. And, of course, the general public still has the option to pay for parking using the existing kiosk-based system.</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a:solidFill>
                  <a:srgbClr val="50B4C8"/>
                </a:solidFill>
                <a:latin typeface="Calibri Light"/>
              </a:rPr>
              <a:t>References</a:t>
            </a:r>
            <a:endParaRPr/>
          </a:p>
        </p:txBody>
      </p:sp>
      <p:sp>
        <p:nvSpPr>
          <p:cNvPr id="149" name="CustomShape 2"/>
          <p:cNvSpPr/>
          <p:nvPr/>
        </p:nvSpPr>
        <p:spPr>
          <a:xfrm>
            <a:off x="676800" y="2011680"/>
            <a:ext cx="10752840" cy="3765600"/>
          </a:xfrm>
          <a:prstGeom prst="rect">
            <a:avLst/>
          </a:prstGeom>
          <a:noFill/>
          <a:ln>
            <a:noFill/>
          </a:ln>
        </p:spPr>
        <p:txBody>
          <a:bodyPr lIns="90000" tIns="45000" rIns="90000" bIns="45000"/>
          <a:lstStyle/>
          <a:p>
            <a:pPr>
              <a:lnSpc>
                <a:spcPct val="100000"/>
              </a:lnSpc>
              <a:buFont typeface="Calibri Light"/>
              <a:buAutoNum type="arabicPeriod"/>
            </a:pPr>
            <a:r>
              <a:rPr lang="en-US" sz="2400" u="sng">
                <a:solidFill>
                  <a:srgbClr val="3B85DE"/>
                </a:solidFill>
                <a:latin typeface="Calibri Light"/>
              </a:rPr>
              <a:t>http://www.tutorialspoint.com/design_pattern/design_pattern_overview.htm</a:t>
            </a:r>
            <a:endParaRPr/>
          </a:p>
          <a:p>
            <a:pPr>
              <a:lnSpc>
                <a:spcPct val="100000"/>
              </a:lnSpc>
              <a:buFont typeface="Calibri Light"/>
              <a:buAutoNum type="arabicPeriod"/>
            </a:pPr>
            <a:r>
              <a:rPr lang="en-US" sz="2400">
                <a:solidFill>
                  <a:srgbClr val="262626"/>
                </a:solidFill>
                <a:latin typeface="Calibri Light"/>
              </a:rPr>
              <a:t>Factory: </a:t>
            </a:r>
            <a:r>
              <a:rPr lang="en-US" sz="2400" u="sng">
                <a:solidFill>
                  <a:srgbClr val="3B85DE"/>
                </a:solidFill>
                <a:latin typeface="Calibri Light"/>
              </a:rPr>
              <a:t>https://www.youtube.com/watch?v=ub0DXaeV6hA</a:t>
            </a:r>
            <a:r>
              <a:rPr lang="en-US" sz="2400">
                <a:solidFill>
                  <a:srgbClr val="262626"/>
                </a:solidFill>
                <a:latin typeface="Calibri Light"/>
              </a:rPr>
              <a:t> </a:t>
            </a:r>
            <a:endParaRPr/>
          </a:p>
          <a:p>
            <a:pPr>
              <a:lnSpc>
                <a:spcPct val="100000"/>
              </a:lnSpc>
              <a:buFont typeface="Calibri Light"/>
              <a:buAutoNum type="arabicPeriod"/>
            </a:pPr>
            <a:r>
              <a:rPr lang="en-US" sz="2400" u="sng">
                <a:solidFill>
                  <a:srgbClr val="3B85DE"/>
                </a:solidFill>
                <a:latin typeface="Calibri Light"/>
              </a:rPr>
              <a:t>http://s3.amazonaws.com/docuum/attachments/2139/Old%20final%20winter%202008.pdf?1240434717</a:t>
            </a:r>
            <a:r>
              <a:rPr lang="en-US" sz="2400">
                <a:solidFill>
                  <a:srgbClr val="262626"/>
                </a:solidFill>
                <a:latin typeface="Calibri Light"/>
              </a:rPr>
              <a:t>  </a:t>
            </a:r>
            <a:endParaRPr/>
          </a:p>
          <a:p>
            <a:pPr>
              <a:lnSpc>
                <a:spcPct val="100000"/>
              </a:lnSpc>
              <a:buFont typeface="Calibri Light"/>
              <a:buAutoNum type="arabicPeriod"/>
            </a:pPr>
            <a:r>
              <a:rPr lang="en-US" sz="2400" u="sng">
                <a:solidFill>
                  <a:srgbClr val="3B85DE"/>
                </a:solidFill>
                <a:latin typeface="Calibri Light"/>
              </a:rPr>
              <a:t>https://cs.uwaterloo.ca/~a78khan/cs446/additional-material/scribe/99-exams/1005-Final_exam-Solutions.pdf</a:t>
            </a:r>
            <a:r>
              <a:rPr lang="en-US" sz="2400">
                <a:solidFill>
                  <a:srgbClr val="262626"/>
                </a:solidFill>
                <a:latin typeface="Calibri Light"/>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a:solidFill>
                  <a:srgbClr val="50B4C8"/>
                </a:solidFill>
                <a:latin typeface="Calibri Light"/>
              </a:rPr>
              <a:t>Warm UP</a:t>
            </a:r>
            <a:endParaRPr/>
          </a:p>
        </p:txBody>
      </p:sp>
      <p:sp>
        <p:nvSpPr>
          <p:cNvPr id="102" name="CustomShape 2"/>
          <p:cNvSpPr/>
          <p:nvPr/>
        </p:nvSpPr>
        <p:spPr>
          <a:xfrm>
            <a:off x="676800" y="2011680"/>
            <a:ext cx="10752840" cy="3765600"/>
          </a:xfrm>
          <a:prstGeom prst="rect">
            <a:avLst/>
          </a:prstGeom>
          <a:noFill/>
          <a:ln>
            <a:noFill/>
          </a:ln>
        </p:spPr>
        <p:txBody>
          <a:bodyPr lIns="90000" tIns="45000" rIns="90000" bIns="45000"/>
          <a:lstStyle/>
          <a:p>
            <a:pPr>
              <a:lnSpc>
                <a:spcPct val="100000"/>
              </a:lnSpc>
            </a:pPr>
            <a:endParaRPr/>
          </a:p>
          <a:p>
            <a:pPr>
              <a:lnSpc>
                <a:spcPct val="100000"/>
              </a:lnSpc>
            </a:pPr>
            <a:endParaRPr/>
          </a:p>
        </p:txBody>
      </p:sp>
      <p:pic>
        <p:nvPicPr>
          <p:cNvPr id="5" name="Picture 2"/>
          <p:cNvPicPr>
            <a:picLocks noChangeAspect="1" noChangeArrowheads="1"/>
          </p:cNvPicPr>
          <p:nvPr/>
        </p:nvPicPr>
        <p:blipFill>
          <a:blip r:embed="rId3"/>
          <a:srcRect/>
          <a:stretch>
            <a:fillRect/>
          </a:stretch>
        </p:blipFill>
        <p:spPr bwMode="auto">
          <a:xfrm>
            <a:off x="685800" y="2057400"/>
            <a:ext cx="9928225" cy="4260850"/>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685800" y="2057400"/>
            <a:ext cx="9928225" cy="4260850"/>
          </a:xfrm>
          <a:prstGeom prst="rect">
            <a:avLst/>
          </a:prstGeom>
          <a:noFill/>
          <a:ln w="9525">
            <a:noFill/>
            <a:miter lim="800000"/>
            <a:headEnd/>
            <a:tailEnd/>
          </a:ln>
          <a:effectLst/>
        </p:spPr>
      </p:pic>
      <p:sp>
        <p:nvSpPr>
          <p:cNvPr id="104"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a:solidFill>
                  <a:srgbClr val="50B4C8"/>
                </a:solidFill>
                <a:latin typeface="Calibri Light"/>
              </a:rPr>
              <a:t>Warm UP</a:t>
            </a:r>
            <a:endParaRPr/>
          </a:p>
        </p:txBody>
      </p:sp>
      <p:sp>
        <p:nvSpPr>
          <p:cNvPr id="105" name="CustomShape 2"/>
          <p:cNvSpPr/>
          <p:nvPr/>
        </p:nvSpPr>
        <p:spPr>
          <a:xfrm>
            <a:off x="676800" y="2011680"/>
            <a:ext cx="10752840" cy="3765600"/>
          </a:xfrm>
          <a:prstGeom prst="rect">
            <a:avLst/>
          </a:prstGeom>
          <a:noFill/>
          <a:ln>
            <a:noFill/>
          </a:ln>
        </p:spPr>
        <p:txBody>
          <a:bodyPr lIns="90000" tIns="45000" rIns="90000" bIns="45000"/>
          <a:lstStyle/>
          <a:p>
            <a:pPr>
              <a:lnSpc>
                <a:spcPct val="100000"/>
              </a:lnSpc>
            </a:pPr>
            <a:endParaRPr/>
          </a:p>
          <a:p>
            <a:pPr>
              <a:lnSpc>
                <a:spcPct val="100000"/>
              </a:lnSpc>
            </a:pPr>
            <a:endParaRPr/>
          </a:p>
        </p:txBody>
      </p:sp>
      <p:sp>
        <p:nvSpPr>
          <p:cNvPr id="107" name="CustomShape 3"/>
          <p:cNvSpPr/>
          <p:nvPr/>
        </p:nvSpPr>
        <p:spPr>
          <a:xfrm>
            <a:off x="990720" y="5384880"/>
            <a:ext cx="3377520" cy="596160"/>
          </a:xfrm>
          <a:prstGeom prst="rect">
            <a:avLst/>
          </a:prstGeom>
          <a:noFill/>
          <a:ln w="12600">
            <a:solidFill>
              <a:srgbClr val="92D05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a:solidFill>
                  <a:srgbClr val="50B4C8"/>
                </a:solidFill>
                <a:latin typeface="Calibri Light"/>
              </a:rPr>
              <a:t>Warm UP</a:t>
            </a:r>
            <a:endParaRPr/>
          </a:p>
        </p:txBody>
      </p:sp>
      <p:sp>
        <p:nvSpPr>
          <p:cNvPr id="109" name="CustomShape 2"/>
          <p:cNvSpPr/>
          <p:nvPr/>
        </p:nvSpPr>
        <p:spPr>
          <a:xfrm>
            <a:off x="676800" y="2011680"/>
            <a:ext cx="10752840" cy="3765600"/>
          </a:xfrm>
          <a:prstGeom prst="rect">
            <a:avLst/>
          </a:prstGeom>
          <a:noFill/>
          <a:ln>
            <a:noFill/>
          </a:ln>
        </p:spPr>
        <p:txBody>
          <a:bodyPr lIns="90000" tIns="45000" rIns="90000" bIns="45000"/>
          <a:lstStyle/>
          <a:p>
            <a:pPr>
              <a:lnSpc>
                <a:spcPct val="100000"/>
              </a:lnSpc>
            </a:pPr>
            <a:endParaRPr/>
          </a:p>
          <a:p>
            <a:pPr>
              <a:lnSpc>
                <a:spcPct val="100000"/>
              </a:lnSpc>
            </a:pPr>
            <a:endParaRPr/>
          </a:p>
        </p:txBody>
      </p:sp>
      <p:pic>
        <p:nvPicPr>
          <p:cNvPr id="110" name="Picture 4"/>
          <p:cNvPicPr/>
          <p:nvPr/>
        </p:nvPicPr>
        <p:blipFill>
          <a:blip r:embed="rId3"/>
          <a:stretch>
            <a:fillRect/>
          </a:stretch>
        </p:blipFill>
        <p:spPr>
          <a:xfrm>
            <a:off x="420480" y="2157840"/>
            <a:ext cx="11265480" cy="3400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a:solidFill>
                  <a:srgbClr val="50B4C8"/>
                </a:solidFill>
                <a:latin typeface="Calibri Light"/>
              </a:rPr>
              <a:t>Warm UP</a:t>
            </a:r>
            <a:endParaRPr/>
          </a:p>
        </p:txBody>
      </p:sp>
      <p:sp>
        <p:nvSpPr>
          <p:cNvPr id="112" name="CustomShape 2"/>
          <p:cNvSpPr/>
          <p:nvPr/>
        </p:nvSpPr>
        <p:spPr>
          <a:xfrm>
            <a:off x="676800" y="2011680"/>
            <a:ext cx="10752840" cy="3765600"/>
          </a:xfrm>
          <a:prstGeom prst="rect">
            <a:avLst/>
          </a:prstGeom>
          <a:noFill/>
          <a:ln>
            <a:noFill/>
          </a:ln>
        </p:spPr>
        <p:txBody>
          <a:bodyPr lIns="90000" tIns="45000" rIns="90000" bIns="45000"/>
          <a:lstStyle/>
          <a:p>
            <a:pPr>
              <a:lnSpc>
                <a:spcPct val="100000"/>
              </a:lnSpc>
            </a:pPr>
            <a:endParaRPr/>
          </a:p>
          <a:p>
            <a:pPr>
              <a:lnSpc>
                <a:spcPct val="100000"/>
              </a:lnSpc>
            </a:pPr>
            <a:endParaRPr/>
          </a:p>
        </p:txBody>
      </p:sp>
      <p:pic>
        <p:nvPicPr>
          <p:cNvPr id="113" name="Picture 4"/>
          <p:cNvPicPr/>
          <p:nvPr/>
        </p:nvPicPr>
        <p:blipFill>
          <a:blip r:embed="rId3"/>
          <a:stretch>
            <a:fillRect/>
          </a:stretch>
        </p:blipFill>
        <p:spPr>
          <a:xfrm>
            <a:off x="420480" y="2157840"/>
            <a:ext cx="11265480" cy="3400560"/>
          </a:xfrm>
          <a:prstGeom prst="rect">
            <a:avLst/>
          </a:prstGeom>
          <a:ln>
            <a:noFill/>
          </a:ln>
        </p:spPr>
      </p:pic>
      <p:sp>
        <p:nvSpPr>
          <p:cNvPr id="114" name="CustomShape 3"/>
          <p:cNvSpPr/>
          <p:nvPr/>
        </p:nvSpPr>
        <p:spPr>
          <a:xfrm>
            <a:off x="860040" y="4339800"/>
            <a:ext cx="4704120" cy="596160"/>
          </a:xfrm>
          <a:prstGeom prst="rect">
            <a:avLst/>
          </a:prstGeom>
          <a:noFill/>
          <a:ln w="12600">
            <a:solidFill>
              <a:srgbClr val="92D05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a:solidFill>
                  <a:srgbClr val="50B4C8"/>
                </a:solidFill>
                <a:latin typeface="Calibri Light"/>
              </a:rPr>
              <a:t>Warm UP</a:t>
            </a:r>
            <a:endParaRPr/>
          </a:p>
        </p:txBody>
      </p:sp>
      <p:sp>
        <p:nvSpPr>
          <p:cNvPr id="116" name="CustomShape 2"/>
          <p:cNvSpPr/>
          <p:nvPr/>
        </p:nvSpPr>
        <p:spPr>
          <a:xfrm>
            <a:off x="676800" y="2011680"/>
            <a:ext cx="10752840" cy="3765600"/>
          </a:xfrm>
          <a:prstGeom prst="rect">
            <a:avLst/>
          </a:prstGeom>
          <a:noFill/>
          <a:ln>
            <a:noFill/>
          </a:ln>
        </p:spPr>
        <p:txBody>
          <a:bodyPr lIns="90000" tIns="45000" rIns="90000" bIns="45000"/>
          <a:lstStyle/>
          <a:p>
            <a:pPr>
              <a:lnSpc>
                <a:spcPct val="100000"/>
              </a:lnSpc>
            </a:pPr>
            <a:endParaRPr/>
          </a:p>
          <a:p>
            <a:pPr>
              <a:lnSpc>
                <a:spcPct val="100000"/>
              </a:lnSpc>
            </a:pPr>
            <a:endParaRPr/>
          </a:p>
        </p:txBody>
      </p:sp>
      <p:pic>
        <p:nvPicPr>
          <p:cNvPr id="117" name="Picture 2"/>
          <p:cNvPicPr/>
          <p:nvPr/>
        </p:nvPicPr>
        <p:blipFill>
          <a:blip r:embed="rId3"/>
          <a:stretch>
            <a:fillRect/>
          </a:stretch>
        </p:blipFill>
        <p:spPr>
          <a:xfrm>
            <a:off x="657000" y="1899360"/>
            <a:ext cx="9439560" cy="2981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a:solidFill>
                  <a:srgbClr val="50B4C8"/>
                </a:solidFill>
                <a:latin typeface="Calibri Light"/>
              </a:rPr>
              <a:t>Warm UP</a:t>
            </a:r>
            <a:endParaRPr/>
          </a:p>
        </p:txBody>
      </p:sp>
      <p:sp>
        <p:nvSpPr>
          <p:cNvPr id="119" name="CustomShape 2"/>
          <p:cNvSpPr/>
          <p:nvPr/>
        </p:nvSpPr>
        <p:spPr>
          <a:xfrm>
            <a:off x="676800" y="2011680"/>
            <a:ext cx="10752840" cy="3765600"/>
          </a:xfrm>
          <a:prstGeom prst="rect">
            <a:avLst/>
          </a:prstGeom>
          <a:noFill/>
          <a:ln>
            <a:noFill/>
          </a:ln>
        </p:spPr>
        <p:txBody>
          <a:bodyPr lIns="90000" tIns="45000" rIns="90000" bIns="45000"/>
          <a:lstStyle/>
          <a:p>
            <a:pPr>
              <a:lnSpc>
                <a:spcPct val="100000"/>
              </a:lnSpc>
            </a:pPr>
            <a:endParaRPr/>
          </a:p>
          <a:p>
            <a:pPr>
              <a:lnSpc>
                <a:spcPct val="100000"/>
              </a:lnSpc>
            </a:pPr>
            <a:endParaRPr/>
          </a:p>
        </p:txBody>
      </p:sp>
      <p:pic>
        <p:nvPicPr>
          <p:cNvPr id="120" name="Picture 2"/>
          <p:cNvPicPr/>
          <p:nvPr/>
        </p:nvPicPr>
        <p:blipFill>
          <a:blip r:embed="rId3"/>
          <a:stretch>
            <a:fillRect/>
          </a:stretch>
        </p:blipFill>
        <p:spPr>
          <a:xfrm>
            <a:off x="657000" y="1899360"/>
            <a:ext cx="9439560" cy="2981520"/>
          </a:xfrm>
          <a:prstGeom prst="rect">
            <a:avLst/>
          </a:prstGeom>
          <a:ln>
            <a:noFill/>
          </a:ln>
        </p:spPr>
      </p:pic>
      <p:sp>
        <p:nvSpPr>
          <p:cNvPr id="121" name="CustomShape 3"/>
          <p:cNvSpPr/>
          <p:nvPr/>
        </p:nvSpPr>
        <p:spPr>
          <a:xfrm>
            <a:off x="1202760" y="3221280"/>
            <a:ext cx="4704120" cy="596160"/>
          </a:xfrm>
          <a:prstGeom prst="rect">
            <a:avLst/>
          </a:prstGeom>
          <a:noFill/>
          <a:ln w="12600">
            <a:solidFill>
              <a:srgbClr val="92D05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a:solidFill>
                  <a:srgbClr val="50B4C8"/>
                </a:solidFill>
                <a:latin typeface="Calibri Light"/>
              </a:rPr>
              <a:t>Concept</a:t>
            </a:r>
            <a:endParaRPr/>
          </a:p>
        </p:txBody>
      </p:sp>
      <p:sp>
        <p:nvSpPr>
          <p:cNvPr id="133" name="CustomShape 2"/>
          <p:cNvSpPr/>
          <p:nvPr/>
        </p:nvSpPr>
        <p:spPr>
          <a:xfrm>
            <a:off x="676800" y="2011680"/>
            <a:ext cx="10752840" cy="3765600"/>
          </a:xfrm>
          <a:prstGeom prst="rect">
            <a:avLst/>
          </a:prstGeom>
          <a:noFill/>
          <a:ln>
            <a:noFill/>
          </a:ln>
        </p:spPr>
        <p:txBody>
          <a:bodyPr lIns="90000" tIns="45000" rIns="90000" bIns="45000"/>
          <a:lstStyle/>
          <a:p>
            <a:pPr>
              <a:lnSpc>
                <a:spcPct val="100000"/>
              </a:lnSpc>
            </a:pPr>
            <a:endParaRPr/>
          </a:p>
          <a:p>
            <a:pPr>
              <a:lnSpc>
                <a:spcPct val="100000"/>
              </a:lnSpc>
            </a:pPr>
            <a:endParaRPr/>
          </a:p>
        </p:txBody>
      </p:sp>
      <p:sp>
        <p:nvSpPr>
          <p:cNvPr id="134" name="CustomShape 3"/>
          <p:cNvSpPr/>
          <p:nvPr/>
        </p:nvSpPr>
        <p:spPr>
          <a:xfrm>
            <a:off x="709560" y="2400480"/>
            <a:ext cx="6671520" cy="364320"/>
          </a:xfrm>
          <a:prstGeom prst="rect">
            <a:avLst/>
          </a:prstGeom>
          <a:noFill/>
          <a:ln>
            <a:noFill/>
          </a:ln>
        </p:spPr>
        <p:txBody>
          <a:bodyPr wrap="none" lIns="90000" tIns="45000" rIns="90000" bIns="45000"/>
          <a:lstStyle/>
          <a:p>
            <a:pPr>
              <a:lnSpc>
                <a:spcPct val="100000"/>
              </a:lnSpc>
            </a:pPr>
            <a:r>
              <a:rPr lang="en-US">
                <a:solidFill>
                  <a:srgbClr val="000000"/>
                </a:solidFill>
                <a:latin typeface="Calibri Light"/>
              </a:rPr>
              <a:t>What is the difference between architecture and design?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657360" y="499680"/>
            <a:ext cx="10771920" cy="1657440"/>
          </a:xfrm>
          <a:prstGeom prst="rect">
            <a:avLst/>
          </a:prstGeom>
          <a:noFill/>
          <a:ln>
            <a:noFill/>
          </a:ln>
        </p:spPr>
        <p:txBody>
          <a:bodyPr lIns="90000" tIns="45000" rIns="90000" bIns="45000" anchor="ctr"/>
          <a:lstStyle/>
          <a:p>
            <a:pPr>
              <a:lnSpc>
                <a:spcPct val="85000"/>
              </a:lnSpc>
            </a:pPr>
            <a:r>
              <a:rPr lang="en-US" sz="5400">
                <a:solidFill>
                  <a:srgbClr val="50B4C8"/>
                </a:solidFill>
                <a:latin typeface="Calibri Light"/>
              </a:rPr>
              <a:t>Concept</a:t>
            </a:r>
            <a:endParaRPr/>
          </a:p>
        </p:txBody>
      </p:sp>
      <p:sp>
        <p:nvSpPr>
          <p:cNvPr id="136" name="CustomShape 2"/>
          <p:cNvSpPr/>
          <p:nvPr/>
        </p:nvSpPr>
        <p:spPr>
          <a:xfrm>
            <a:off x="676800" y="2011680"/>
            <a:ext cx="10752840" cy="3765600"/>
          </a:xfrm>
          <a:prstGeom prst="rect">
            <a:avLst/>
          </a:prstGeom>
          <a:noFill/>
          <a:ln>
            <a:noFill/>
          </a:ln>
        </p:spPr>
        <p:txBody>
          <a:bodyPr lIns="90000" tIns="45000" rIns="90000" bIns="45000"/>
          <a:lstStyle/>
          <a:p>
            <a:pPr>
              <a:lnSpc>
                <a:spcPct val="100000"/>
              </a:lnSpc>
            </a:pPr>
            <a:endParaRPr/>
          </a:p>
          <a:p>
            <a:pPr>
              <a:lnSpc>
                <a:spcPct val="100000"/>
              </a:lnSpc>
            </a:pPr>
            <a:endParaRPr/>
          </a:p>
        </p:txBody>
      </p:sp>
      <p:sp>
        <p:nvSpPr>
          <p:cNvPr id="137" name="CustomShape 3"/>
          <p:cNvSpPr/>
          <p:nvPr/>
        </p:nvSpPr>
        <p:spPr>
          <a:xfrm>
            <a:off x="709560" y="2400480"/>
            <a:ext cx="6671520" cy="364320"/>
          </a:xfrm>
          <a:prstGeom prst="rect">
            <a:avLst/>
          </a:prstGeom>
          <a:noFill/>
          <a:ln>
            <a:noFill/>
          </a:ln>
        </p:spPr>
        <p:txBody>
          <a:bodyPr wrap="none" lIns="90000" tIns="45000" rIns="90000" bIns="45000"/>
          <a:lstStyle/>
          <a:p>
            <a:pPr>
              <a:lnSpc>
                <a:spcPct val="100000"/>
              </a:lnSpc>
            </a:pPr>
            <a:r>
              <a:rPr lang="en-US">
                <a:solidFill>
                  <a:srgbClr val="000000"/>
                </a:solidFill>
                <a:latin typeface="Calibri Light"/>
              </a:rPr>
              <a:t>What is the difference between architecture and design?</a:t>
            </a:r>
            <a:endParaRPr/>
          </a:p>
        </p:txBody>
      </p:sp>
      <p:sp>
        <p:nvSpPr>
          <p:cNvPr id="138" name="CustomShape 4"/>
          <p:cNvSpPr/>
          <p:nvPr/>
        </p:nvSpPr>
        <p:spPr>
          <a:xfrm>
            <a:off x="1320840" y="2887560"/>
            <a:ext cx="9740160" cy="2558160"/>
          </a:xfrm>
          <a:prstGeom prst="rect">
            <a:avLst/>
          </a:prstGeom>
          <a:noFill/>
          <a:ln>
            <a:noFill/>
          </a:ln>
        </p:spPr>
        <p:txBody>
          <a:bodyPr lIns="90000" tIns="45000" rIns="90000" bIns="45000"/>
          <a:lstStyle/>
          <a:p>
            <a:pPr>
              <a:lnSpc>
                <a:spcPct val="100000"/>
              </a:lnSpc>
            </a:pPr>
            <a:r>
              <a:rPr lang="en-US">
                <a:solidFill>
                  <a:srgbClr val="000000"/>
                </a:solidFill>
                <a:latin typeface="Calibri Light"/>
              </a:rPr>
              <a:t>Architectural styles: Broad approaches to solving problems (pipes &amp; filters, object-oriented, tiers, repository, etc.) that define which underlying tools are available to be used by patterns. These must be decided early, as they provide the general approach that is implemented.</a:t>
            </a:r>
            <a:endParaRPr/>
          </a:p>
          <a:p>
            <a:pPr>
              <a:lnSpc>
                <a:spcPct val="100000"/>
              </a:lnSpc>
            </a:pPr>
            <a:endParaRPr/>
          </a:p>
          <a:p>
            <a:pPr>
              <a:lnSpc>
                <a:spcPct val="100000"/>
              </a:lnSpc>
            </a:pPr>
            <a:r>
              <a:rPr lang="en-US">
                <a:solidFill>
                  <a:srgbClr val="000000"/>
                </a:solidFill>
                <a:latin typeface="Calibri Light"/>
              </a:rPr>
              <a:t>Basic design patterns: Refer to how the internals of a component are arranged in order to solve problems. These are decided on as the problem they solve arises. e.g. An iterator is introduced when an operation must be applied to every component of a data structure. </a:t>
            </a:r>
            <a:endParaRPr/>
          </a:p>
        </p:txBody>
      </p:sp>
      <p:sp>
        <p:nvSpPr>
          <p:cNvPr id="139" name="CustomShape 5"/>
          <p:cNvSpPr/>
          <p:nvPr/>
        </p:nvSpPr>
        <p:spPr>
          <a:xfrm>
            <a:off x="1320840" y="5190480"/>
            <a:ext cx="7746120" cy="638640"/>
          </a:xfrm>
          <a:prstGeom prst="rect">
            <a:avLst/>
          </a:prstGeom>
          <a:noFill/>
          <a:ln>
            <a:noFill/>
          </a:ln>
        </p:spPr>
        <p:txBody>
          <a:bodyPr lIns="90000" tIns="45000" rIns="90000" bIns="45000"/>
          <a:lstStyle/>
          <a:p>
            <a:pPr>
              <a:lnSpc>
                <a:spcPct val="100000"/>
              </a:lnSpc>
            </a:pPr>
            <a:r>
              <a:rPr lang="en-US">
                <a:solidFill>
                  <a:srgbClr val="000000"/>
                </a:solidFill>
                <a:latin typeface="Calibri Light"/>
              </a:rPr>
              <a:t>Design patterns specify a general solution schema for problems that is known to have certain desirable properties.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286</Words>
  <PresentationFormat>Custom</PresentationFormat>
  <Paragraphs>37</Paragraphs>
  <Slides>13</Slides>
  <Notes>12</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Sahil Luthra</dc:creator>
  <cp:lastModifiedBy>Sahil Luthra</cp:lastModifiedBy>
  <cp:revision>7</cp:revision>
  <dcterms:modified xsi:type="dcterms:W3CDTF">2016-10-26T04:18:40Z</dcterms:modified>
</cp:coreProperties>
</file>