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78" r:id="rId3"/>
    <p:sldId id="280" r:id="rId4"/>
    <p:sldId id="281" r:id="rId5"/>
    <p:sldId id="283" r:id="rId6"/>
    <p:sldId id="282" r:id="rId7"/>
    <p:sldId id="284" r:id="rId8"/>
    <p:sldId id="285" r:id="rId9"/>
    <p:sldId id="286" r:id="rId10"/>
    <p:sldId id="287" r:id="rId11"/>
    <p:sldId id="291" r:id="rId12"/>
    <p:sldId id="292" r:id="rId13"/>
    <p:sldId id="28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907" autoAdjust="0"/>
    <p:restoredTop sz="95520" autoAdjust="0"/>
  </p:normalViewPr>
  <p:slideViewPr>
    <p:cSldViewPr snapToGrid="0" snapToObjects="1">
      <p:cViewPr varScale="1">
        <p:scale>
          <a:sx n="70" d="100"/>
          <a:sy n="70" d="100"/>
        </p:scale>
        <p:origin x="-348" y="-90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132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51A00-B1A5-6343-9468-1C1445252E12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9352F-D2A9-3443-A91F-7A03947920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0048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9352F-D2A9-3443-A91F-7A039479206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4169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addparticipant.php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&lt;?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php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require_once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'controller/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Controller.php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session_start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$c = new Controller();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$c-&gt;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createParticipant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($_POST['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participant_name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']);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$_SESSION["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errorParticipantName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"] = "";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catch (Exception $e)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$_SESSION["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errorParticipantName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"] = $e-&gt;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getMessage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?&gt;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&lt;head&gt;</a:t>
            </a:r>
          </a:p>
          <a:p>
            <a:r>
              <a:rPr lang="it-I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&lt;meta http-equiv="refresh" content="0; url=/EventRegistration/"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&lt;/head&gt;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9352F-D2A9-3443-A91F-7A039479206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9015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controller/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Controller.php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&lt;?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php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require_once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'C:\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\workspace-web\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EventRegistration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\controller\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InputValidator.php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';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require_once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'C:\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\workspace-web\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EventRegistration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\persistence\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PersistenceEventRegistration.php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';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require_once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'C:\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\workspace-web\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EventRegistration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\model\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Event.php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';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require_once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'C:\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\workspace-web\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EventRegistration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\model\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Participant.php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';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require_once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'C:\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\workspace-web\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EventRegistration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\model\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Registration.php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';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require_once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'C:\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\workspace-web\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EventRegistration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\model\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RegistrationManager.php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Controller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function __construct()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function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createParticipant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participant_name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 1. Validate input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$name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InputValidator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validate_input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participant_name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if ($name == null ||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strlen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($name) == 0)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throw new Exception("Participant name cannot be empty!");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else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// 2. Load all of the data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$pm = new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PersistenceEventRegistration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$pm-&gt;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loadDataFromStore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// 3. Add the new participant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$participant = new Participant($name);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addParticipant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($participant);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// 4. Write all of the data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$pm-&gt;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writeDataToStore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9352F-D2A9-3443-A91F-7A039479206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2080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9352F-D2A9-3443-A91F-7A039479206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5064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9352F-D2A9-3443-A91F-7A039479206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8982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PersistenceEventRegistrationTest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.php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Talk about PHP unit main class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Talk about PHP unit test methods</a:t>
            </a: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(similar concepts as JUnit)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Talk about this-&gt;</a:t>
            </a:r>
            <a:r>
              <a:rPr lang="en-US" sz="1200" b="0" i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assertEquals</a:t>
            </a:r>
            <a:endParaRPr lang="en-US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Talk about “arrow syntax” (-&gt;)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Talk about issue with absolute paths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&lt;?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php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require_once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'C:\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\workspace-web\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EventRegistration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\persistence\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PersistenceEventRegistration.php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';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require_once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'C:\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\workspace-web\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EventRegistration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\model\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RegistrationManager.php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';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require_once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'C:\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\workspace-web\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EventRegistration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\model\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Participant.php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PersistenceEventRegistrationTest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extends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PHPUnit_Framework_TestCase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protected $pm;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protected function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$this-&gt;pm = new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PersistenceEventRegistration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protected function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tearDown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function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testPersistence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 1. Create test data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RegistrationManager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getInstance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$participant = new Participant("Frank");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addParticipant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($participant);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 2. Write all of the data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$this-&gt;pm-&gt;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writeDataToStore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 3. Clear the data from memory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-&gt;delete();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$this-&gt;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assertEquals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(0, count($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getParticipants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 4. Load it back in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$this-&gt;pm-&gt;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loadDataFromStore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 5. Check that we got it back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$this-&gt;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assertEquals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(1, count($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getParticipants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myParticipant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getParticipant_index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$this-&gt;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assertEquals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("Frank",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myParticipant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?&gt;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9352F-D2A9-3443-A91F-7A039479206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2551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PersistenceEventRegistration.php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Talk about constructor</a:t>
            </a: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__construct()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&lt;?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php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PersistenceEventRegistration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private $filename;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function __construct($filename = 'data.txt')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$this-&gt;filename = $filename;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function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loadDataFromStore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if 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file_exists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($this-&gt;filename))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file_get_contents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($this-&gt;filename);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unserialize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else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RegistrationManager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getInstance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return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function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writeDataToStore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serialize($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file_put_contents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($this-&gt;filename,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9352F-D2A9-3443-A91F-7A039479206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9152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9352F-D2A9-3443-A91F-7A039479206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868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Anybody</a:t>
            </a:r>
            <a:r>
              <a:rPr lang="en-US" baseline="0" dirty="0"/>
              <a:t> know what they are?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CSS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JavaScript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Others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ajax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9352F-D2A9-3443-A91F-7A039479206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0399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Nice,</a:t>
            </a:r>
            <a:r>
              <a:rPr lang="en-US" baseline="0" dirty="0"/>
              <a:t> right?</a:t>
            </a:r>
          </a:p>
          <a:p>
            <a:r>
              <a:rPr lang="en-US" baseline="0" dirty="0"/>
              <a:t>What are the UI elements?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Label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TextField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Button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9352F-D2A9-3443-A91F-7A039479206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0321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index.php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Mention</a:t>
            </a: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charset in header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Mention title tag in header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Mention style tag in header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Mention form tag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Mention input tags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&lt;head&gt;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&lt;meta charset="UTF-8"&gt;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&lt;title&gt;Event Registration&lt;/title&gt;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&lt;style&gt;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.error {color: #FF0000;}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&lt;/style&gt;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&lt;/head&gt;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&lt;body&gt;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&lt;?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php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session_start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?&gt;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&lt;form action="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addparticipant.php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method="post"&gt;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&lt;p&gt;Name? &lt;input type="text" name="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participant_name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&lt;span class="error"&gt;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&lt;?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if 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isset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($_SESSION['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errorParticipantName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']) &amp;&amp; !empty($_SESSION['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errorParticipantName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']))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echo " * " . $_SESSION["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errorParticipantName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"];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?&gt;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&lt;/span&gt;&lt;/p&gt;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&lt;p&gt;&lt;input type="submit" value="Add Participant"/&gt;&lt;/p&gt;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&lt;/form&gt;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&lt;/body&gt;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9352F-D2A9-3443-A91F-7A039479206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9015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index.php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Mention </a:t>
            </a:r>
            <a:r>
              <a:rPr lang="en-US" sz="1200" b="0" i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php</a:t>
            </a: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tags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Explain what happens when form is submitted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9352F-D2A9-3443-A91F-7A039479206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2080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-1588" y="0"/>
            <a:ext cx="9144001" cy="6858000"/>
          </a:xfrm>
          <a:prstGeom prst="rect">
            <a:avLst/>
          </a:prstGeom>
          <a:solidFill>
            <a:srgbClr val="00326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6" tIns="91436" rIns="91436" bIns="91436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800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4811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800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0" y="1444625"/>
            <a:ext cx="9144000" cy="73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800" dirty="0"/>
          </a:p>
        </p:txBody>
      </p:sp>
      <p:sp>
        <p:nvSpPr>
          <p:cNvPr id="10" name="Line 10"/>
          <p:cNvSpPr>
            <a:spLocks noChangeShapeType="1"/>
          </p:cNvSpPr>
          <p:nvPr userDrawn="1"/>
        </p:nvSpPr>
        <p:spPr bwMode="auto">
          <a:xfrm>
            <a:off x="0" y="14414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>
            <a:spAutoFit/>
          </a:bodyPr>
          <a:lstStyle/>
          <a:p>
            <a:endParaRPr lang="en-CA" dirty="0"/>
          </a:p>
        </p:txBody>
      </p:sp>
      <p:sp>
        <p:nvSpPr>
          <p:cNvPr id="11" name="Line 13"/>
          <p:cNvSpPr>
            <a:spLocks noChangeShapeType="1"/>
          </p:cNvSpPr>
          <p:nvPr userDrawn="1"/>
        </p:nvSpPr>
        <p:spPr bwMode="auto">
          <a:xfrm>
            <a:off x="0" y="6357938"/>
            <a:ext cx="9144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 dirty="0"/>
          </a:p>
        </p:txBody>
      </p:sp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7391400" y="639445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defRPr/>
            </a:pPr>
            <a:r>
              <a:rPr lang="en-CA" altLang="en-US" sz="1200" b="1" dirty="0">
                <a:solidFill>
                  <a:schemeClr val="bg1"/>
                </a:solidFill>
              </a:rPr>
              <a:t/>
            </a:r>
            <a:br>
              <a:rPr lang="en-CA" altLang="en-US" sz="1200" b="1" dirty="0">
                <a:solidFill>
                  <a:schemeClr val="bg1"/>
                </a:solidFill>
              </a:rPr>
            </a:br>
            <a:r>
              <a:rPr lang="en-GB" altLang="en-US" sz="1200" b="1" dirty="0">
                <a:solidFill>
                  <a:schemeClr val="bg1"/>
                </a:solidFill>
              </a:rPr>
              <a:t>Winter 201</a:t>
            </a:r>
            <a:r>
              <a:rPr lang="hu-HU" altLang="en-US" sz="1200" b="1" dirty="0">
                <a:solidFill>
                  <a:schemeClr val="bg1"/>
                </a:solidFill>
              </a:rPr>
              <a:t>7</a:t>
            </a:r>
            <a:endParaRPr lang="en-GB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1439863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00" dirty="0"/>
          </a:p>
        </p:txBody>
      </p:sp>
      <p:pic>
        <p:nvPicPr>
          <p:cNvPr id="14" name="Picture 19" descr="bann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46" t="7793" r="69087" b="4112"/>
          <a:stretch>
            <a:fillRect/>
          </a:stretch>
        </p:blipFill>
        <p:spPr bwMode="auto">
          <a:xfrm>
            <a:off x="3433763" y="419100"/>
            <a:ext cx="22780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14"/>
          <p:cNvSpPr txBox="1">
            <a:spLocks noChangeArrowheads="1"/>
          </p:cNvSpPr>
          <p:nvPr userDrawn="1"/>
        </p:nvSpPr>
        <p:spPr bwMode="auto">
          <a:xfrm>
            <a:off x="0" y="6394450"/>
            <a:ext cx="7504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CA" altLang="en-US" sz="1200" b="1" dirty="0">
                <a:solidFill>
                  <a:schemeClr val="bg1"/>
                </a:solidFill>
              </a:rPr>
              <a:t>© 2015-201</a:t>
            </a:r>
            <a:r>
              <a:rPr lang="hu-HU" altLang="en-US" sz="1200" b="1" dirty="0">
                <a:solidFill>
                  <a:schemeClr val="bg1"/>
                </a:solidFill>
              </a:rPr>
              <a:t>7</a:t>
            </a:r>
            <a:r>
              <a:rPr lang="en-CA" altLang="en-US" sz="1200" b="1" dirty="0">
                <a:solidFill>
                  <a:schemeClr val="bg1"/>
                </a:solidFill>
              </a:rPr>
              <a:t> S. McIntosh, G. Mussbacher</a:t>
            </a:r>
            <a:r>
              <a:rPr lang="hu-HU" altLang="en-US" sz="1200" b="1" dirty="0">
                <a:solidFill>
                  <a:schemeClr val="bg1"/>
                </a:solidFill>
              </a:rPr>
              <a:t>, D. Varró</a:t>
            </a:r>
            <a:endParaRPr lang="en-US" altLang="en-US" sz="1200" b="1" baseline="300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CA" altLang="en-US" sz="1200" b="1" dirty="0">
                <a:solidFill>
                  <a:schemeClr val="bg1"/>
                </a:solidFill>
              </a:rPr>
              <a:t>McGill University ♦ ECSE321 Introduction to Software Engineering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96400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73200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0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FC3A-8004-464B-8404-D477B9D5440E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49FC-C140-0041-B0F1-9C7A015A52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870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FC3A-8004-464B-8404-D477B9D5440E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49FC-C140-0041-B0F1-9C7A015A52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151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  <a:solidFill>
            <a:srgbClr val="000000">
              <a:alpha val="65098"/>
            </a:srgbClr>
          </a:solidFill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FC3A-8004-464B-8404-D477B9D5440E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49FC-C140-0041-B0F1-9C7A015A52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159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FC3A-8004-464B-8404-D477B9D5440E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49FC-C140-0041-B0F1-9C7A015A52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70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FC3A-8004-464B-8404-D477B9D5440E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49FC-C140-0041-B0F1-9C7A015A52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695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FC3A-8004-464B-8404-D477B9D5440E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49FC-C140-0041-B0F1-9C7A015A52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46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  <a:solidFill>
            <a:srgbClr val="000000">
              <a:alpha val="65098"/>
            </a:srgb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FC3A-8004-464B-8404-D477B9D5440E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49FC-C140-0041-B0F1-9C7A015A52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102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FC3A-8004-464B-8404-D477B9D5440E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49FC-C140-0041-B0F1-9C7A015A52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72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FC3A-8004-464B-8404-D477B9D5440E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49FC-C140-0041-B0F1-9C7A015A52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66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FC3A-8004-464B-8404-D477B9D5440E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49FC-C140-0041-B0F1-9C7A015A52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517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7FC3A-8004-464B-8404-D477B9D5440E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C49FC-C140-0041-B0F1-9C7A015A52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345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index.html" TargetMode="External"/><Relationship Id="rId2" Type="http://schemas.openxmlformats.org/officeDocument/2006/relationships/hyperlink" Target="http://www.phpsrc.org/eclipse/pti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Hands-on software engineering exercise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Module 1</a:t>
            </a:r>
            <a:endParaRPr lang="en-US" dirty="0"/>
          </a:p>
          <a:p>
            <a:r>
              <a:rPr lang="en-US" dirty="0"/>
              <a:t>Code reuse, PHP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3406" y="2091600"/>
            <a:ext cx="84171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Inline PHP in HTML code: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PHP code must be contained in the </a:t>
            </a:r>
            <a:r>
              <a:rPr lang="en-US" sz="3600" i="1" dirty="0"/>
              <a:t>&lt;?</a:t>
            </a:r>
            <a:r>
              <a:rPr lang="en-US" sz="3600" i="1" dirty="0" err="1"/>
              <a:t>php</a:t>
            </a:r>
            <a:r>
              <a:rPr lang="en-US" sz="3600" i="1" dirty="0"/>
              <a:t> ?&gt; </a:t>
            </a:r>
            <a:r>
              <a:rPr lang="en-US" sz="3600" dirty="0"/>
              <a:t>tags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The PHP interpreter will run that code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And the result will be embedded in that location of the HTML</a:t>
            </a:r>
          </a:p>
        </p:txBody>
      </p:sp>
    </p:spTree>
    <p:extLst>
      <p:ext uri="{BB962C8B-B14F-4D97-AF65-F5344CB8AC3E}">
        <p14:creationId xmlns:p14="http://schemas.microsoft.com/office/powerpoint/2010/main" xmlns="" val="2142919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3406" y="1967780"/>
            <a:ext cx="841718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Second PHP file: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Create a new PHP file called </a:t>
            </a:r>
            <a:r>
              <a:rPr lang="en-US" sz="3600" i="1" dirty="0" err="1"/>
              <a:t>addparticipant.php</a:t>
            </a:r>
            <a:endParaRPr lang="en-US" sz="3600" i="1" dirty="0"/>
          </a:p>
          <a:p>
            <a:endParaRPr lang="en-US" b="1" dirty="0"/>
          </a:p>
          <a:p>
            <a:r>
              <a:rPr lang="en-US" sz="3600" b="1" dirty="0"/>
              <a:t>Interacts with the Controller</a:t>
            </a:r>
          </a:p>
          <a:p>
            <a:pPr marL="571500" lvl="1" indent="-571500">
              <a:buFontTx/>
              <a:buChar char="-"/>
            </a:pPr>
            <a:r>
              <a:rPr lang="en-US" sz="3600" dirty="0"/>
              <a:t>Forwards the button click to the Controller</a:t>
            </a:r>
          </a:p>
          <a:p>
            <a:pPr marL="571500" lvl="1" indent="-571500">
              <a:buFontTx/>
              <a:buChar char="-"/>
            </a:pPr>
            <a:r>
              <a:rPr lang="en-US" sz="3600" dirty="0"/>
              <a:t>Waits for response</a:t>
            </a:r>
          </a:p>
          <a:p>
            <a:pPr marL="571500" lvl="1" indent="-571500">
              <a:buFontTx/>
              <a:buChar char="-"/>
            </a:pPr>
            <a:r>
              <a:rPr lang="en-US" sz="3600" dirty="0"/>
              <a:t>Returns back to </a:t>
            </a:r>
            <a:r>
              <a:rPr lang="en-US" sz="3600" dirty="0" err="1"/>
              <a:t>index.php</a:t>
            </a:r>
            <a:r>
              <a:rPr lang="en-US" sz="3600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xmlns="" val="230240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3406" y="2091600"/>
            <a:ext cx="84171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Implement the controller: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Create </a:t>
            </a:r>
            <a:r>
              <a:rPr lang="en-US" sz="3600" i="1" dirty="0"/>
              <a:t>controller/</a:t>
            </a:r>
            <a:r>
              <a:rPr lang="en-US" sz="3600" i="1" dirty="0" err="1"/>
              <a:t>Controller.php</a:t>
            </a:r>
            <a:endParaRPr lang="en-US" sz="3600" b="1" dirty="0"/>
          </a:p>
          <a:p>
            <a:pPr marL="571500" indent="-571500">
              <a:buFontTx/>
              <a:buChar char="-"/>
            </a:pPr>
            <a:endParaRPr lang="en-US" sz="3600" b="1" dirty="0"/>
          </a:p>
          <a:p>
            <a:pPr lvl="0"/>
            <a:r>
              <a:rPr lang="en-US" sz="3600" b="1" dirty="0">
                <a:solidFill>
                  <a:prstClr val="black"/>
                </a:solidFill>
              </a:rPr>
              <a:t>No HTML in the Controller!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938059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Try it out!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3406" y="2091600"/>
            <a:ext cx="84171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Launch the application: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Does it look as beautiful as we expected?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Add a participant and check the output file</a:t>
            </a:r>
          </a:p>
        </p:txBody>
      </p:sp>
    </p:spTree>
    <p:extLst>
      <p:ext uri="{BB962C8B-B14F-4D97-AF65-F5344CB8AC3E}">
        <p14:creationId xmlns:p14="http://schemas.microsoft.com/office/powerpoint/2010/main" xmlns="" val="201846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Preliminaries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3406" y="2092471"/>
            <a:ext cx="84171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Install PHP development tool:</a:t>
            </a:r>
          </a:p>
          <a:p>
            <a:pPr marL="571500" indent="-571500">
              <a:buFontTx/>
              <a:buChar char="-"/>
            </a:pPr>
            <a:r>
              <a:rPr lang="en-US" sz="2800" dirty="0"/>
              <a:t>In Eclipse, install the PHP tools using the “Install new software…” feature</a:t>
            </a:r>
          </a:p>
          <a:p>
            <a:endParaRPr lang="en-US" sz="2800" dirty="0"/>
          </a:p>
          <a:p>
            <a:r>
              <a:rPr lang="en-US" sz="2800" b="1" dirty="0"/>
              <a:t>Install PHP Tool Interface and </a:t>
            </a:r>
            <a:r>
              <a:rPr lang="en-US" sz="2800" b="1" dirty="0" err="1"/>
              <a:t>PHPUnit</a:t>
            </a:r>
            <a:r>
              <a:rPr lang="en-US" sz="2800" b="1" dirty="0"/>
              <a:t>:</a:t>
            </a:r>
          </a:p>
          <a:p>
            <a:pPr marL="571500" indent="-571500">
              <a:buFontTx/>
              <a:buChar char="-"/>
            </a:pPr>
            <a:r>
              <a:rPr lang="en-US" sz="2800" dirty="0"/>
              <a:t>Add </a:t>
            </a:r>
            <a:r>
              <a:rPr lang="en-US" sz="2800" dirty="0">
                <a:hlinkClick r:id="rId2"/>
              </a:rPr>
              <a:t>http://www.phpsrc.org/eclipse/pti/</a:t>
            </a:r>
            <a:r>
              <a:rPr lang="en-US" sz="2800" dirty="0"/>
              <a:t> through “Install new software…”</a:t>
            </a:r>
          </a:p>
          <a:p>
            <a:endParaRPr lang="en-US" sz="2800" dirty="0"/>
          </a:p>
          <a:p>
            <a:r>
              <a:rPr lang="en-US" sz="2800" b="1" dirty="0"/>
              <a:t>Install XAMPP:</a:t>
            </a:r>
          </a:p>
          <a:p>
            <a:pPr marL="571500" indent="-571500">
              <a:buFontTx/>
              <a:buChar char="-"/>
            </a:pPr>
            <a:r>
              <a:rPr lang="en-US" sz="2800" dirty="0"/>
              <a:t>From </a:t>
            </a:r>
            <a:r>
              <a:rPr lang="en-US" sz="2800" dirty="0">
                <a:hlinkClick r:id="rId3"/>
              </a:rPr>
              <a:t>https://www.apachefriends.org/index.html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38703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Project setup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3406" y="2092471"/>
            <a:ext cx="8417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Create a new PHP project: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File -&gt; New -&gt; PHP Project</a:t>
            </a:r>
          </a:p>
          <a:p>
            <a:pPr marL="571500" indent="-571500">
              <a:buFontTx/>
              <a:buChar char="-"/>
            </a:pPr>
            <a:endParaRPr lang="en-US" sz="3600" dirty="0"/>
          </a:p>
          <a:p>
            <a:r>
              <a:rPr lang="en-US" sz="3600" b="1" dirty="0"/>
              <a:t>Drop in the model code: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Create a new folder “model”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Run the </a:t>
            </a:r>
            <a:r>
              <a:rPr lang="en-US" sz="3600" dirty="0" err="1"/>
              <a:t>Umple</a:t>
            </a:r>
            <a:r>
              <a:rPr lang="en-US" sz="3600" dirty="0"/>
              <a:t> Command-line based Compiler to generate PHP code</a:t>
            </a:r>
          </a:p>
        </p:txBody>
      </p:sp>
    </p:spTree>
    <p:extLst>
      <p:ext uri="{BB962C8B-B14F-4D97-AF65-F5344CB8AC3E}">
        <p14:creationId xmlns:p14="http://schemas.microsoft.com/office/powerpoint/2010/main" xmlns="" val="75270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Persistence layer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3406" y="2092471"/>
            <a:ext cx="84171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Implement the persistence test: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Create a new folder “test”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Right-click -&gt; New -&gt; PHP file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Create a new PHP class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Extend from </a:t>
            </a:r>
            <a:r>
              <a:rPr lang="en-US" sz="3600" i="1" dirty="0" err="1"/>
              <a:t>PHPUnit_Framework_TestCase</a:t>
            </a:r>
            <a:r>
              <a:rPr lang="en-US" sz="36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01585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Persistence layer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3406" y="2092471"/>
            <a:ext cx="84171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Implement the persistence class: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PHP has core functionality to support writing and reading object data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Let’s use it to write our persistence class</a:t>
            </a:r>
          </a:p>
        </p:txBody>
      </p:sp>
    </p:spTree>
    <p:extLst>
      <p:ext uri="{BB962C8B-B14F-4D97-AF65-F5344CB8AC3E}">
        <p14:creationId xmlns:p14="http://schemas.microsoft.com/office/powerpoint/2010/main" xmlns="" val="18835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Persistence layer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3406" y="2092471"/>
            <a:ext cx="8417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Run the test!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Right-click </a:t>
            </a:r>
            <a:r>
              <a:rPr lang="en-US" sz="3600" dirty="0" err="1"/>
              <a:t>PHPUnit</a:t>
            </a:r>
            <a:r>
              <a:rPr lang="en-US" sz="3600" dirty="0"/>
              <a:t> test file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PHP Tools -&gt; </a:t>
            </a:r>
            <a:r>
              <a:rPr lang="en-US" sz="3600" dirty="0" err="1"/>
              <a:t>PHPUnit</a:t>
            </a:r>
            <a:r>
              <a:rPr lang="en-US" sz="3600" dirty="0"/>
              <a:t> -&gt; Run </a:t>
            </a:r>
            <a:r>
              <a:rPr lang="en-US" sz="3600" dirty="0" err="1"/>
              <a:t>PHPUnit</a:t>
            </a:r>
            <a:r>
              <a:rPr lang="en-US" sz="3600" dirty="0"/>
              <a:t> Test</a:t>
            </a:r>
          </a:p>
          <a:p>
            <a:pPr marL="571500" indent="-571500">
              <a:buFontTx/>
              <a:buChar char="-"/>
            </a:pPr>
            <a:endParaRPr lang="en-US" sz="3600" dirty="0"/>
          </a:p>
          <a:p>
            <a:r>
              <a:rPr lang="en-US" sz="3600" b="1" dirty="0"/>
              <a:t>Check console!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Output is written to the console tab</a:t>
            </a:r>
          </a:p>
        </p:txBody>
      </p:sp>
    </p:spTree>
    <p:extLst>
      <p:ext uri="{BB962C8B-B14F-4D97-AF65-F5344CB8AC3E}">
        <p14:creationId xmlns:p14="http://schemas.microsoft.com/office/powerpoint/2010/main" xmlns="" val="2070707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3406" y="1967780"/>
            <a:ext cx="84171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HTML forms: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We will use a simple HTML form for the view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WARNING: It WILL be ugly </a:t>
            </a:r>
            <a:r>
              <a:rPr lang="en-US" sz="3600" dirty="0">
                <a:sym typeface="Wingdings"/>
              </a:rPr>
              <a:t>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sym typeface="Wingdings"/>
              </a:rPr>
              <a:t>There are technologies for styling HTML content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sym typeface="Wingdings"/>
              </a:rPr>
              <a:t>There are also technologies for creating rich user experiences in web applications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701062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View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3"/>
          <a:srcRect r="66736" b="74813"/>
          <a:stretch/>
        </p:blipFill>
        <p:spPr bwMode="auto">
          <a:xfrm>
            <a:off x="1018527" y="2362990"/>
            <a:ext cx="7106947" cy="28656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865144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3406" y="2091600"/>
            <a:ext cx="84171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Main PHP file: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Create a new PHP file called </a:t>
            </a:r>
            <a:r>
              <a:rPr lang="en-US" sz="3600" i="1" dirty="0" err="1"/>
              <a:t>index.php</a:t>
            </a:r>
            <a:endParaRPr lang="en-US" sz="3600" i="1" dirty="0"/>
          </a:p>
          <a:p>
            <a:endParaRPr lang="en-US" sz="3600" b="1" dirty="0"/>
          </a:p>
          <a:p>
            <a:r>
              <a:rPr lang="en-US" sz="3600" b="1" dirty="0"/>
              <a:t>Laying out the form: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HTML header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HTML body</a:t>
            </a:r>
          </a:p>
        </p:txBody>
      </p:sp>
    </p:spTree>
    <p:extLst>
      <p:ext uri="{BB962C8B-B14F-4D97-AF65-F5344CB8AC3E}">
        <p14:creationId xmlns:p14="http://schemas.microsoft.com/office/powerpoint/2010/main" xmlns="" val="850382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3868</TotalTime>
  <Words>616</Words>
  <Application>Microsoft Office PowerPoint</Application>
  <PresentationFormat>On-screen Show (4:3)</PresentationFormat>
  <Paragraphs>272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Hands-on software engineering exercise</vt:lpstr>
      <vt:lpstr>Step 1: Preliminaries</vt:lpstr>
      <vt:lpstr>Step 2: Project setup</vt:lpstr>
      <vt:lpstr>Step 3: Persistence layer</vt:lpstr>
      <vt:lpstr>Step 3: Persistence layer</vt:lpstr>
      <vt:lpstr>Step 3: Persistence layer</vt:lpstr>
      <vt:lpstr>Step 4: View</vt:lpstr>
      <vt:lpstr>Step 4: View</vt:lpstr>
      <vt:lpstr>Step 4: View</vt:lpstr>
      <vt:lpstr>Step 4: View</vt:lpstr>
      <vt:lpstr>Step 4: View</vt:lpstr>
      <vt:lpstr>Step 5: Controller</vt:lpstr>
      <vt:lpstr>Step 6: Try it out!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software engineering exercise</dc:title>
  <dc:creator>Sahil Luthra</dc:creator>
  <cp:lastModifiedBy>Sahil Luthra</cp:lastModifiedBy>
  <cp:revision>70</cp:revision>
  <dcterms:created xsi:type="dcterms:W3CDTF">2015-09-22T19:01:16Z</dcterms:created>
  <dcterms:modified xsi:type="dcterms:W3CDTF">2017-01-24T21:55:16Z</dcterms:modified>
</cp:coreProperties>
</file>