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648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69F05-4DB5-4E17-B7D4-F524645E6266}" type="datetimeFigureOut">
              <a:rPr lang="en-US" smtClean="0"/>
              <a:pPr/>
              <a:t>11/25/2017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36C64-CE1E-4FC1-A1DB-ED0AB0A0FE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</a:t>
            </a:r>
            <a:r>
              <a:rPr lang="en-US" baseline="0" dirty="0" smtClean="0"/>
              <a:t> run a logistic regression with this attributes to determine the probabilities of a possible default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36C64-CE1E-4FC1-A1DB-ED0AB0A0FE57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36C64-CE1E-4FC1-A1DB-ED0AB0A0FE57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36C64-CE1E-4FC1-A1DB-ED0AB0A0FE57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36C64-CE1E-4FC1-A1DB-ED0AB0A0FE57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Lower the covariance, better is the prospect</a:t>
            </a:r>
            <a:r>
              <a:rPr lang="en-US" baseline="0" dirty="0" smtClean="0"/>
              <a:t> of risk and return optimization in a portfolio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36C64-CE1E-4FC1-A1DB-ED0AB0A0FE57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36C64-CE1E-4FC1-A1DB-ED0AB0A0FE57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36C64-CE1E-4FC1-A1DB-ED0AB0A0FE57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36C64-CE1E-4FC1-A1DB-ED0AB0A0FE57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6040D33-F0BF-4D91-9DAE-169D101094CD}" type="datetimeFigureOut">
              <a:rPr lang="en-US" smtClean="0"/>
              <a:pPr/>
              <a:t>11/25/2017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60B77D4-B200-4880-9C76-78F1B3EBD7E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040D33-F0BF-4D91-9DAE-169D101094CD}" type="datetimeFigureOut">
              <a:rPr lang="en-US" smtClean="0"/>
              <a:pPr/>
              <a:t>11/25/2017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0B77D4-B200-4880-9C76-78F1B3EBD7E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040D33-F0BF-4D91-9DAE-169D101094CD}" type="datetimeFigureOut">
              <a:rPr lang="en-US" smtClean="0"/>
              <a:pPr/>
              <a:t>11/25/2017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0B77D4-B200-4880-9C76-78F1B3EBD7E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040D33-F0BF-4D91-9DAE-169D101094CD}" type="datetimeFigureOut">
              <a:rPr lang="en-US" smtClean="0"/>
              <a:pPr/>
              <a:t>11/25/2017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0B77D4-B200-4880-9C76-78F1B3EBD7E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040D33-F0BF-4D91-9DAE-169D101094CD}" type="datetimeFigureOut">
              <a:rPr lang="en-US" smtClean="0"/>
              <a:pPr/>
              <a:t>11/25/2017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0B77D4-B200-4880-9C76-78F1B3EBD7E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040D33-F0BF-4D91-9DAE-169D101094CD}" type="datetimeFigureOut">
              <a:rPr lang="en-US" smtClean="0"/>
              <a:pPr/>
              <a:t>11/25/2017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0B77D4-B200-4880-9C76-78F1B3EBD7E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040D33-F0BF-4D91-9DAE-169D101094CD}" type="datetimeFigureOut">
              <a:rPr lang="en-US" smtClean="0"/>
              <a:pPr/>
              <a:t>11/25/2017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0B77D4-B200-4880-9C76-78F1B3EBD7E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040D33-F0BF-4D91-9DAE-169D101094CD}" type="datetimeFigureOut">
              <a:rPr lang="en-US" smtClean="0"/>
              <a:pPr/>
              <a:t>11/25/2017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0B77D4-B200-4880-9C76-78F1B3EBD7E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040D33-F0BF-4D91-9DAE-169D101094CD}" type="datetimeFigureOut">
              <a:rPr lang="en-US" smtClean="0"/>
              <a:pPr/>
              <a:t>11/25/2017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0B77D4-B200-4880-9C76-78F1B3EBD7E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6040D33-F0BF-4D91-9DAE-169D101094CD}" type="datetimeFigureOut">
              <a:rPr lang="en-US" smtClean="0"/>
              <a:pPr/>
              <a:t>11/25/2017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0B77D4-B200-4880-9C76-78F1B3EBD7E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6040D33-F0BF-4D91-9DAE-169D101094CD}" type="datetimeFigureOut">
              <a:rPr lang="en-US" smtClean="0"/>
              <a:pPr/>
              <a:t>11/25/2017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60B77D4-B200-4880-9C76-78F1B3EBD7E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6040D33-F0BF-4D91-9DAE-169D101094CD}" type="datetimeFigureOut">
              <a:rPr lang="en-US" smtClean="0"/>
              <a:pPr/>
              <a:t>11/25/2017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60B77D4-B200-4880-9C76-78F1B3EBD7E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714356"/>
            <a:ext cx="750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Attributes</a:t>
            </a:r>
            <a:endParaRPr lang="en-IN" sz="2400" dirty="0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643050"/>
            <a:ext cx="8240713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928662" y="5000636"/>
            <a:ext cx="7286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/>
              <a:t> Some </a:t>
            </a:r>
            <a:r>
              <a:rPr lang="en-US" sz="1200" dirty="0" smtClean="0"/>
              <a:t>additional attributes including contingent liability to total assets, net worth to capital employed ratio, current ratio etc. turned out to be statistically insignificant </a:t>
            </a:r>
            <a:r>
              <a:rPr lang="en-US" sz="1200" dirty="0" smtClean="0"/>
              <a:t>predictors.</a:t>
            </a:r>
          </a:p>
          <a:p>
            <a:pPr>
              <a:buFont typeface="Arial" pitchFamily="34" charset="0"/>
              <a:buChar char="•"/>
            </a:pPr>
            <a:endParaRPr lang="en-US" sz="1200" dirty="0" smtClean="0"/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The model provided 94% accuracy in 30% validation data.</a:t>
            </a:r>
            <a:endParaRPr lang="en-IN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714356"/>
            <a:ext cx="750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Outcome from Fundamental Analysis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28662" y="5000636"/>
            <a:ext cx="7286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As per the outcome of regression analysis, the top six stocks are Apple, Boeing, Microsoft, Johnson &amp; Johnson, IBM and Procter &amp; Gamble</a:t>
            </a:r>
            <a:endParaRPr lang="en-IN" sz="1200" dirty="0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1500174"/>
            <a:ext cx="4786346" cy="332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714356"/>
            <a:ext cx="750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Recommendation</a:t>
            </a:r>
            <a:endParaRPr lang="en-IN" sz="2400" dirty="0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1928802"/>
            <a:ext cx="6233701" cy="28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428728" y="5143512"/>
            <a:ext cx="607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 may create a portfolio with the stocks which are recommended based on both the sentiment analysis as well as fundamental analysis.</a:t>
            </a:r>
            <a:endParaRPr lang="en-IN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714356"/>
            <a:ext cx="750099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Portfolio Optimization</a:t>
            </a:r>
          </a:p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Mean and Standard Deviation</a:t>
            </a:r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1773487"/>
            <a:ext cx="5715040" cy="344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714356"/>
            <a:ext cx="750099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Portfolio Optimization</a:t>
            </a:r>
          </a:p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Covariance Matrix</a:t>
            </a:r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2285992"/>
            <a:ext cx="7058181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714356"/>
            <a:ext cx="750099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Portfolio Optimization</a:t>
            </a:r>
          </a:p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Risk Optimization</a:t>
            </a:r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2976" y="1571612"/>
            <a:ext cx="671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 have minimized the portfolio risk with the target to achieve 0.3% weekly return on portfolio – and following is the result:</a:t>
            </a:r>
            <a:endParaRPr lang="en-IN" sz="1200" dirty="0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2285992"/>
            <a:ext cx="5357850" cy="1688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928794" y="4572008"/>
            <a:ext cx="5357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Minimized Portfolio Risk = 0.02%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714356"/>
            <a:ext cx="750099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Portfolio Optimization</a:t>
            </a:r>
          </a:p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Return Optimization</a:t>
            </a:r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2976" y="1571612"/>
            <a:ext cx="671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Alternatively, we have maximized the portfolio return with the target to limit the risk at 0.03% on portfolio – and following is the result:</a:t>
            </a:r>
            <a:endParaRPr lang="en-IN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928794" y="4572008"/>
            <a:ext cx="5357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Maximized Portfolio Return = 0.40%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2357430"/>
            <a:ext cx="5666749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714356"/>
            <a:ext cx="750099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Portfolio Optimization</a:t>
            </a:r>
          </a:p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Comparison of risk-return profile</a:t>
            </a:r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2071678"/>
            <a:ext cx="6000792" cy="1156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28087" y="3500438"/>
            <a:ext cx="5415681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140</TotalTime>
  <Words>228</Words>
  <Application>Microsoft Office PowerPoint</Application>
  <PresentationFormat>On-screen Show (4:3)</PresentationFormat>
  <Paragraphs>32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SBhowmik</dc:creator>
  <cp:lastModifiedBy>SBhowmik</cp:lastModifiedBy>
  <cp:revision>17</cp:revision>
  <dcterms:created xsi:type="dcterms:W3CDTF">2017-11-24T16:30:17Z</dcterms:created>
  <dcterms:modified xsi:type="dcterms:W3CDTF">2017-11-24T18:52:47Z</dcterms:modified>
</cp:coreProperties>
</file>