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0" r:id="rId9"/>
    <p:sldId id="262" r:id="rId10"/>
    <p:sldId id="263" r:id="rId11"/>
    <p:sldId id="266" r:id="rId12"/>
    <p:sldId id="268" r:id="rId13"/>
    <p:sldId id="267" r:id="rId14"/>
    <p:sldId id="273" r:id="rId15"/>
    <p:sldId id="272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3.8741221479958754</c:v>
                </c:pt>
                <c:pt idx="1">
                  <c:v>3.0345543646925153</c:v>
                </c:pt>
                <c:pt idx="2">
                  <c:v>5.7027221959586063</c:v>
                </c:pt>
                <c:pt idx="3">
                  <c:v>4.1046635168265313</c:v>
                </c:pt>
                <c:pt idx="4">
                  <c:v>1.31349596610543</c:v>
                </c:pt>
                <c:pt idx="5">
                  <c:v>2.7</c:v>
                </c:pt>
                <c:pt idx="6">
                  <c:v>4.2341110650184657</c:v>
                </c:pt>
                <c:pt idx="7">
                  <c:v>2.5983575519924793</c:v>
                </c:pt>
                <c:pt idx="8">
                  <c:v>3.2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CD-4400-9CF9-9AAC33333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073352"/>
        <c:axId val="387072040"/>
      </c:scatterChart>
      <c:valAx>
        <c:axId val="387073352"/>
        <c:scaling>
          <c:orientation val="minMax"/>
          <c:max val="2"/>
          <c:min val="-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72040"/>
        <c:crosses val="autoZero"/>
        <c:crossBetween val="midCat"/>
        <c:minorUnit val="1"/>
      </c:valAx>
      <c:valAx>
        <c:axId val="38707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73352"/>
        <c:crossesAt val="-1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804-AF67-490E-B08E-1FFCC05F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CD181-F68E-457F-94E7-628F85D06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79ED-0097-4CD9-8066-F51BC5D5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7F17-D8EC-431B-BB5C-ED32E14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4D9E-11FF-40B7-9313-90515E2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E3E-EDBD-470F-97B7-ACF4DE7A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16E8-680F-40C4-B3F9-39D68FC7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6B4A-329B-4812-A4A5-DA81F08E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48BB-F5A7-4E39-8A93-BA51B716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37B8-DD67-4B54-8AF3-6417066F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EFD26-85AF-4322-9198-40BF19DFB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B0FE-5932-4B14-B195-DBA35E759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E42C-AA50-49BE-A534-7FF85EE6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CA8B-0DA9-4339-BDBE-E892EE43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E2DF-D0AA-47D0-9662-BFC7A3D0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D9D2-FA1E-4FD6-AD3F-842A8791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85BC-F11B-4D8F-ACCB-0AC602A3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57A9-2C11-42E2-815D-DE14A34A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26B2-77CA-4C05-A12D-02009EE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3A30-8D73-4164-8225-C38DE561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C340-B6D4-4166-9B60-7AF6278B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0EC-C34D-41B8-AE26-B23435E7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FAB0-D31E-4649-9C21-F4DDA10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EB44-5765-4F36-8E6F-2EAD3BB7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DC63-2374-4BB6-8DCF-1E8BA9B3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1915-5816-4358-969C-5645FC8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5B5FC-0EB4-4048-AF9B-F44BF1F4C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125BB-A1B2-4CB3-886C-F0FABFDD6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9FB36-ECD5-423B-A35D-E4A21656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ACBD-63FF-4A03-B5F3-131DFC5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9F1F-B16D-4A54-936B-9ED65EFF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C971-62B3-4E37-892A-5FDEA604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ED63-F699-487A-B0E1-4692255F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0A8E4-E3FE-4150-A4DB-48403595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D40CB-7449-4730-AD9E-C41099371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C5E88-68EF-4EC6-A1E7-98FC6789B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11D2C-BE9E-4FEC-B118-25503E7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22822-94AD-4C92-9C9F-907D6DC8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DB3D-CBBF-40D8-9A0C-0A6A2B98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30DC-75A5-44EC-A888-D916B38C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7E9C-65C8-4418-960D-A00EBFF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B6734-AB6D-4932-B58B-E02A1EB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A616A-6547-4426-B13D-D79EF37B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B8069-E4B4-4C5B-9545-A660BB15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67548-931E-4015-90B2-A631343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0DE8-E4BC-4CDF-A595-787B848E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B93E-DD68-413B-947D-ACC65EBB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0524-46F0-4945-AD66-E6AD660D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D14C-2B56-4EE6-80CB-0D44B596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8DCD-A43E-4A80-9F05-8E4491C5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7247-9034-4BAC-A0A3-3004CA26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B4AD4-18F0-4A6F-A8A9-6F1E07C4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E3AC-172F-4664-AD66-F4C9D84F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BC0F9-AEEC-4B6C-8651-AC06D7E23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B6C87-8E32-4FAE-BD29-912F2E10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2547-4006-4FE2-AA1D-50569DB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7A444-D594-45CF-9B47-198949C7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F0ED-D64C-4269-AC12-C0DEC96B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D2855-E5C7-47C9-B473-003D953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1863-41B5-44AC-95A9-A3CF5322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F80B-2FD4-4A2E-B48D-3233ADB2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7606-F89A-423B-8E91-320DA6453691}" type="datetimeFigureOut">
              <a:rPr lang="en-US" smtClean="0"/>
              <a:t>03-Nov-19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BC82-4747-4B73-89C7-AA9642545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D954-1657-4F2E-84E8-D1E853630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4758-F80E-4113-9841-248EDFE4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lmanekia/kmeansNY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0382-A7A4-44E1-984E-595436F2B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Clustering with 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0F118-88A0-4988-9A33-A50745237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SAHIL MANEKIA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6F96D-559B-4165-B7AD-E74801098059}"/>
              </a:ext>
            </a:extLst>
          </p:cNvPr>
          <p:cNvSpPr txBox="1"/>
          <p:nvPr/>
        </p:nvSpPr>
        <p:spPr>
          <a:xfrm>
            <a:off x="4118994" y="4060587"/>
            <a:ext cx="448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https://github.com/sahilmanekia/kmeansNYC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9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F36562-9961-4D9C-B257-C7C396F1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A21192-1FB5-4061-8E33-DD8ABCA30592}"/>
              </a:ext>
            </a:extLst>
          </p:cNvPr>
          <p:cNvSpPr/>
          <p:nvPr/>
        </p:nvSpPr>
        <p:spPr>
          <a:xfrm>
            <a:off x="2323750" y="1182848"/>
            <a:ext cx="2952925" cy="3246539"/>
          </a:xfrm>
          <a:custGeom>
            <a:avLst/>
            <a:gdLst>
              <a:gd name="connsiteX0" fmla="*/ 33556 w 2952925"/>
              <a:gd name="connsiteY0" fmla="*/ 0 h 3246539"/>
              <a:gd name="connsiteX1" fmla="*/ 0 w 2952925"/>
              <a:gd name="connsiteY1" fmla="*/ 3246539 h 3246539"/>
              <a:gd name="connsiteX2" fmla="*/ 2952925 w 2952925"/>
              <a:gd name="connsiteY2" fmla="*/ 1895912 h 3246539"/>
              <a:gd name="connsiteX3" fmla="*/ 1208015 w 2952925"/>
              <a:gd name="connsiteY3" fmla="*/ 8389 h 3246539"/>
              <a:gd name="connsiteX4" fmla="*/ 33556 w 2952925"/>
              <a:gd name="connsiteY4" fmla="*/ 0 h 324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925" h="3246539">
                <a:moveTo>
                  <a:pt x="33556" y="0"/>
                </a:moveTo>
                <a:lnTo>
                  <a:pt x="0" y="3246539"/>
                </a:lnTo>
                <a:lnTo>
                  <a:pt x="2952925" y="1895912"/>
                </a:lnTo>
                <a:lnTo>
                  <a:pt x="1208015" y="8389"/>
                </a:lnTo>
                <a:lnTo>
                  <a:pt x="33556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8B8446B-57D6-453D-BD17-CED95185598B}"/>
              </a:ext>
            </a:extLst>
          </p:cNvPr>
          <p:cNvSpPr/>
          <p:nvPr/>
        </p:nvSpPr>
        <p:spPr>
          <a:xfrm>
            <a:off x="4790114" y="1191237"/>
            <a:ext cx="3473042" cy="1451295"/>
          </a:xfrm>
          <a:custGeom>
            <a:avLst/>
            <a:gdLst>
              <a:gd name="connsiteX0" fmla="*/ 0 w 3473042"/>
              <a:gd name="connsiteY0" fmla="*/ 0 h 1451295"/>
              <a:gd name="connsiteX1" fmla="*/ 1199625 w 3473042"/>
              <a:gd name="connsiteY1" fmla="*/ 1442906 h 1451295"/>
              <a:gd name="connsiteX2" fmla="*/ 3473042 w 3473042"/>
              <a:gd name="connsiteY2" fmla="*/ 1451295 h 1451295"/>
              <a:gd name="connsiteX3" fmla="*/ 3464653 w 3473042"/>
              <a:gd name="connsiteY3" fmla="*/ 25167 h 1451295"/>
              <a:gd name="connsiteX4" fmla="*/ 0 w 3473042"/>
              <a:gd name="connsiteY4" fmla="*/ 0 h 145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3042" h="1451295">
                <a:moveTo>
                  <a:pt x="0" y="0"/>
                </a:moveTo>
                <a:lnTo>
                  <a:pt x="1199625" y="1442906"/>
                </a:lnTo>
                <a:lnTo>
                  <a:pt x="3473042" y="1451295"/>
                </a:lnTo>
                <a:cubicBezTo>
                  <a:pt x="3470246" y="975919"/>
                  <a:pt x="3467449" y="500543"/>
                  <a:pt x="3464653" y="25167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8B8EF6-93B7-4C99-9308-FC73EE4342BD}"/>
              </a:ext>
            </a:extLst>
          </p:cNvPr>
          <p:cNvSpPr/>
          <p:nvPr/>
        </p:nvSpPr>
        <p:spPr>
          <a:xfrm>
            <a:off x="2776756" y="3431097"/>
            <a:ext cx="5972961" cy="2088859"/>
          </a:xfrm>
          <a:custGeom>
            <a:avLst/>
            <a:gdLst>
              <a:gd name="connsiteX0" fmla="*/ 16778 w 5972961"/>
              <a:gd name="connsiteY0" fmla="*/ 1954635 h 2088859"/>
              <a:gd name="connsiteX1" fmla="*/ 1711354 w 5972961"/>
              <a:gd name="connsiteY1" fmla="*/ 604008 h 2088859"/>
              <a:gd name="connsiteX2" fmla="*/ 2944536 w 5972961"/>
              <a:gd name="connsiteY2" fmla="*/ 612397 h 2088859"/>
              <a:gd name="connsiteX3" fmla="*/ 3187816 w 5972961"/>
              <a:gd name="connsiteY3" fmla="*/ 0 h 2088859"/>
              <a:gd name="connsiteX4" fmla="*/ 4991450 w 5972961"/>
              <a:gd name="connsiteY4" fmla="*/ 8389 h 2088859"/>
              <a:gd name="connsiteX5" fmla="*/ 5956183 w 5972961"/>
              <a:gd name="connsiteY5" fmla="*/ 729842 h 2088859"/>
              <a:gd name="connsiteX6" fmla="*/ 5972961 w 5972961"/>
              <a:gd name="connsiteY6" fmla="*/ 2088859 h 2088859"/>
              <a:gd name="connsiteX7" fmla="*/ 0 w 5972961"/>
              <a:gd name="connsiteY7" fmla="*/ 2080470 h 2088859"/>
              <a:gd name="connsiteX8" fmla="*/ 16778 w 5972961"/>
              <a:gd name="connsiteY8" fmla="*/ 1954635 h 208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2961" h="2088859">
                <a:moveTo>
                  <a:pt x="16778" y="1954635"/>
                </a:moveTo>
                <a:lnTo>
                  <a:pt x="1711354" y="604008"/>
                </a:lnTo>
                <a:lnTo>
                  <a:pt x="2944536" y="612397"/>
                </a:lnTo>
                <a:lnTo>
                  <a:pt x="3187816" y="0"/>
                </a:lnTo>
                <a:lnTo>
                  <a:pt x="4991450" y="8389"/>
                </a:lnTo>
                <a:lnTo>
                  <a:pt x="5956183" y="729842"/>
                </a:lnTo>
                <a:lnTo>
                  <a:pt x="5972961" y="2088859"/>
                </a:lnTo>
                <a:lnTo>
                  <a:pt x="0" y="2080470"/>
                </a:lnTo>
                <a:lnTo>
                  <a:pt x="16778" y="1954635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219077-CD45-4536-8AB5-C1DE8975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3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71C9A-51B2-4719-ABEB-5C0CEA8F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E9CB2-7344-4BFB-A350-9756B820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Centroid </a:t>
            </a:r>
            <a:r>
              <a:rPr lang="en-US" dirty="0"/>
              <a:t>of a cluster is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collection of feature values</a:t>
            </a:r>
            <a:r>
              <a:rPr lang="en-US" dirty="0"/>
              <a:t> which define the resulting groups.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created by averaging across all of the values </a:t>
            </a:r>
            <a:r>
              <a:rPr lang="en-US" dirty="0"/>
              <a:t>that are assigned to it </a:t>
            </a:r>
          </a:p>
          <a:p>
            <a:endParaRPr lang="en-US" dirty="0"/>
          </a:p>
          <a:p>
            <a:r>
              <a:rPr lang="en-US" dirty="0"/>
              <a:t>Once the new centroids are created the points are reassigned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5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E9CB2-7344-4BFB-A350-9756B820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7968CE-5105-45E7-8914-5FE56EE7E737}"/>
              </a:ext>
            </a:extLst>
          </p:cNvPr>
          <p:cNvCxnSpPr/>
          <p:nvPr/>
        </p:nvCxnSpPr>
        <p:spPr>
          <a:xfrm flipH="1">
            <a:off x="3708875" y="1811708"/>
            <a:ext cx="1982624" cy="7434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AC66725-A8CA-4791-AACA-5CBE2F32C253}"/>
              </a:ext>
            </a:extLst>
          </p:cNvPr>
          <p:cNvSpPr/>
          <p:nvPr/>
        </p:nvSpPr>
        <p:spPr>
          <a:xfrm>
            <a:off x="3529414" y="2512464"/>
            <a:ext cx="170915" cy="11964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ADD52-23EF-4CD2-BCBE-1F966248E069}"/>
              </a:ext>
            </a:extLst>
          </p:cNvPr>
          <p:cNvCxnSpPr>
            <a:cxnSpLocks/>
          </p:cNvCxnSpPr>
          <p:nvPr/>
        </p:nvCxnSpPr>
        <p:spPr>
          <a:xfrm>
            <a:off x="6908591" y="2260362"/>
            <a:ext cx="1038998" cy="371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2A10D8E-D8BD-4FD0-A2BF-9995CE64B1BA}"/>
              </a:ext>
            </a:extLst>
          </p:cNvPr>
          <p:cNvSpPr/>
          <p:nvPr/>
        </p:nvSpPr>
        <p:spPr>
          <a:xfrm>
            <a:off x="7947589" y="2632105"/>
            <a:ext cx="170915" cy="11964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Points are reassigned </a:t>
            </a:r>
            <a:r>
              <a:rPr lang="en-US" dirty="0"/>
              <a:t>based on the position of the new centroid</a:t>
            </a:r>
          </a:p>
          <a:p>
            <a:endParaRPr lang="en-US" dirty="0"/>
          </a:p>
          <a:p>
            <a:r>
              <a:rPr lang="en-US" dirty="0"/>
              <a:t>The assignment is based on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minimizing the squared Euclidean distance</a:t>
            </a:r>
            <a:r>
              <a:rPr lang="en-US" dirty="0"/>
              <a:t> between the points and the centroid</a:t>
            </a:r>
          </a:p>
          <a:p>
            <a:endParaRPr lang="en-US" dirty="0"/>
          </a:p>
          <a:p>
            <a:r>
              <a:rPr lang="en-US" dirty="0"/>
              <a:t>More formally, if Ci is the collection of centroids in set C, then each data point x is assigned to a cluster based 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argmin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Ci,x</a:t>
            </a:r>
            <a:r>
              <a:rPr lang="en-US" dirty="0"/>
              <a:t>)^2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algorithm converges </a:t>
            </a:r>
            <a:r>
              <a:rPr lang="en-US" dirty="0"/>
              <a:t>when no points change their group membership after the new centroids are created.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algorithms will keep cycling</a:t>
            </a:r>
            <a:r>
              <a:rPr lang="en-US" dirty="0"/>
              <a:t> through the updating-&gt;mean calculation-&gt; updating process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until the change in variance is minimal</a:t>
            </a:r>
          </a:p>
          <a:p>
            <a:endParaRPr lang="en-US" dirty="0"/>
          </a:p>
          <a:p>
            <a:r>
              <a:rPr lang="en-US" dirty="0"/>
              <a:t>The data points at the center of the cluster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are also known as prototypes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4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Training Set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{1.2, 5.6, 3.7, 0.6, 0.1, 2.6}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Randomly pick centroids as 2, and 5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Adapted: www.stat.psu.edu/~jiali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639607-4765-423A-9AD9-9032AAD7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19941"/>
              </p:ext>
            </p:extLst>
          </p:nvPr>
        </p:nvGraphicFramePr>
        <p:xfrm>
          <a:off x="838200" y="3155534"/>
          <a:ext cx="5656604" cy="24761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28302">
                  <a:extLst>
                    <a:ext uri="{9D8B030D-6E8A-4147-A177-3AD203B41FA5}">
                      <a16:colId xmlns:a16="http://schemas.microsoft.com/office/drawing/2014/main" val="2835844345"/>
                    </a:ext>
                  </a:extLst>
                </a:gridCol>
                <a:gridCol w="2828302">
                  <a:extLst>
                    <a:ext uri="{9D8B030D-6E8A-4147-A177-3AD203B41FA5}">
                      <a16:colId xmlns:a16="http://schemas.microsoft.com/office/drawing/2014/main" val="340080729"/>
                    </a:ext>
                  </a:extLst>
                </a:gridCol>
              </a:tblGrid>
              <a:tr h="400795"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87825"/>
                  </a:ext>
                </a:extLst>
              </a:tr>
              <a:tr h="69178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{1.2,0.6,0.1,2.6}</a:t>
                      </a:r>
                    </a:p>
                    <a:p>
                      <a:r>
                        <a:rPr lang="en-US" dirty="0"/>
                        <a:t>{5.6, 3.7}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568318"/>
                  </a:ext>
                </a:extLst>
              </a:tr>
              <a:tr h="691783">
                <a:tc>
                  <a:txBody>
                    <a:bodyPr/>
                    <a:lstStyle/>
                    <a:p>
                      <a:r>
                        <a:rPr lang="en-US" dirty="0"/>
                        <a:t>{1.2, 0.6, 0.1, 2.6}</a:t>
                      </a:r>
                    </a:p>
                    <a:p>
                      <a:r>
                        <a:rPr lang="en-US" dirty="0"/>
                        <a:t>{5.6, 3.7}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1.125</a:t>
                      </a:r>
                    </a:p>
                    <a:p>
                      <a:r>
                        <a:rPr lang="en-US" dirty="0"/>
                        <a:t>4.65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852973"/>
                  </a:ext>
                </a:extLst>
              </a:tr>
              <a:tr h="691783">
                <a:tc>
                  <a:txBody>
                    <a:bodyPr/>
                    <a:lstStyle/>
                    <a:p>
                      <a:r>
                        <a:rPr lang="en-US" dirty="0"/>
                        <a:t>1.125</a:t>
                      </a:r>
                    </a:p>
                    <a:p>
                      <a:r>
                        <a:rPr lang="en-US" dirty="0"/>
                        <a:t>4.65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{1.2, 0.6, 0.1, 2.6}</a:t>
                      </a:r>
                    </a:p>
                    <a:p>
                      <a:r>
                        <a:rPr lang="en-US" dirty="0"/>
                        <a:t>{5.6, 3.7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63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K refers to the number of clusters you ask the algorithm to find </a:t>
            </a:r>
          </a:p>
          <a:p>
            <a:pPr marL="0" indent="0">
              <a:buNone/>
            </a:pPr>
            <a:r>
              <a:rPr lang="en-US" dirty="0"/>
              <a:t>There is generally no perfect way, so you try different values of 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Assigning more K will fill the feature space and so you will keep minimizing the within cluster variance. Therefore that is not the best measure. </a:t>
            </a:r>
          </a:p>
          <a:p>
            <a:endParaRPr lang="en-US" dirty="0"/>
          </a:p>
          <a:p>
            <a:r>
              <a:rPr lang="en-US" dirty="0"/>
              <a:t>Instead, mean distance to the centroid as a function of K is plotted and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"elbow point," where the rate of decrease sharply shifts</a:t>
            </a:r>
            <a:r>
              <a:rPr lang="en-US" dirty="0"/>
              <a:t>, can be used to roughly determine K.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About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Researcher</a:t>
            </a:r>
            <a:r>
              <a:rPr lang="en-US" dirty="0"/>
              <a:t> with organizations in health and education</a:t>
            </a:r>
          </a:p>
          <a:p>
            <a:endParaRPr lang="en-US" dirty="0"/>
          </a:p>
          <a:p>
            <a:r>
              <a:rPr lang="en-US" dirty="0"/>
              <a:t>Program evaluator within healthcare and Ed [Teach for India]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out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Everyday Evaluation podcast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Stats </a:t>
            </a:r>
            <a:r>
              <a:rPr lang="en-US" dirty="0"/>
              <a:t>at Columbia U– SIPA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7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134" y="1648618"/>
            <a:ext cx="9013556" cy="4495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ntroduction-to-k-means-clustering-elbow-point-example.png">
            <a:extLst>
              <a:ext uri="{FF2B5EF4-FFF2-40B4-BE49-F238E27FC236}">
                <a16:creationId xmlns:a16="http://schemas.microsoft.com/office/drawing/2014/main" id="{9436B1E7-BF5F-40B2-A118-4CEC62C1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48618"/>
            <a:ext cx="8696036" cy="47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24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binaries and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BB930F-FF34-4B87-A75E-B8A69E8DC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325828"/>
              </p:ext>
            </p:extLst>
          </p:nvPr>
        </p:nvGraphicFramePr>
        <p:xfrm>
          <a:off x="2032000" y="1595535"/>
          <a:ext cx="7783804" cy="454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90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binary and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Apply transformations to the data so that it is distributed </a:t>
            </a:r>
          </a:p>
          <a:p>
            <a:endParaRPr lang="en-US" dirty="0"/>
          </a:p>
          <a:p>
            <a:r>
              <a:rPr lang="en-US" dirty="0"/>
              <a:t>Principal components or factor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b="1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5DCD-CBF0-45EF-92F0-047C96B1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28" y="226698"/>
            <a:ext cx="8441172" cy="6319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-3175"/>
            <a:ext cx="10515600" cy="11271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1887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K-means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Exploratory data analysis </a:t>
            </a:r>
          </a:p>
          <a:p>
            <a:endParaRPr lang="en-US"/>
          </a:p>
          <a:p>
            <a:r>
              <a:rPr lang="en-US"/>
              <a:t>Understanding patterns that may exist</a:t>
            </a:r>
          </a:p>
          <a:p>
            <a:endParaRPr lang="en-US"/>
          </a:p>
          <a:p>
            <a:r>
              <a:rPr lang="en-US"/>
              <a:t>Reduce complexity 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K-means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K-means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is an unsupervised learning method</a:t>
            </a:r>
            <a:r>
              <a:rPr lang="en-US" dirty="0"/>
              <a:t> to discover patterns in data. </a:t>
            </a:r>
          </a:p>
          <a:p>
            <a:endParaRPr lang="en-US" dirty="0"/>
          </a:p>
          <a:p>
            <a:r>
              <a:rPr lang="en-US" dirty="0"/>
              <a:t>Particularly useful where information needs to be grouped without a knowledge of what those groups should 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6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Raise your hand if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taken an intro stats class?</a:t>
            </a:r>
          </a:p>
          <a:p>
            <a:endParaRPr lang="en-US" dirty="0"/>
          </a:p>
          <a:p>
            <a:r>
              <a:rPr lang="en-US" dirty="0"/>
              <a:t>Can define what a centroid is?</a:t>
            </a:r>
          </a:p>
          <a:p>
            <a:endParaRPr lang="en-US" dirty="0"/>
          </a:p>
          <a:p>
            <a:r>
              <a:rPr lang="en-US" dirty="0"/>
              <a:t>Work with data or data analysis for a machine learning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2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 Means Clustering is, and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iterative algorithm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meant to be used for quantitative variables – it takes that input and outputs categories or a cluster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a measure of truth or relationship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vary based on starting point of the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K-means to solve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has a lot of data on members or patients</a:t>
            </a:r>
          </a:p>
          <a:p>
            <a:endParaRPr lang="en-US" dirty="0"/>
          </a:p>
          <a:p>
            <a:r>
              <a:rPr lang="en-US" dirty="0"/>
              <a:t>Expensive patients tend to have multiple chronic conditions </a:t>
            </a:r>
          </a:p>
          <a:p>
            <a:endParaRPr lang="en-US" dirty="0"/>
          </a:p>
          <a:p>
            <a:r>
              <a:rPr lang="en-US" dirty="0"/>
              <a:t>Knowing the mix of groups and conditions can have implications for staff training and cost control</a:t>
            </a:r>
          </a:p>
          <a:p>
            <a:endParaRPr lang="en-US" dirty="0"/>
          </a:p>
          <a:p>
            <a:r>
              <a:rPr lang="en-US" dirty="0"/>
              <a:t>The unsupervised learning task is to classify patients into closely related groups based on the information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AB34-176F-43CB-9315-FE83C12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some data for this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B05-3BF3-4FD3-9962-DA1854F1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 from </a:t>
            </a:r>
            <a:r>
              <a:rPr lang="en-US" dirty="0" err="1"/>
              <a:t>i</a:t>
            </a:r>
            <a:r>
              <a:rPr lang="en-US" dirty="0"/>
              <a:t>…to…N</a:t>
            </a:r>
          </a:p>
          <a:p>
            <a:endParaRPr lang="en-US" dirty="0"/>
          </a:p>
          <a:p>
            <a:r>
              <a:rPr lang="en-US" dirty="0"/>
              <a:t>Episodes – we have information on each diagnosis received and classify series as an episode if it is all generated from the same claim</a:t>
            </a:r>
          </a:p>
          <a:p>
            <a:endParaRPr lang="en-US" dirty="0"/>
          </a:p>
          <a:p>
            <a:r>
              <a:rPr lang="en-US" dirty="0"/>
              <a:t>We are only using continuous not categorical or binned data</a:t>
            </a:r>
          </a:p>
          <a:p>
            <a:endParaRPr lang="en-US" dirty="0"/>
          </a:p>
          <a:p>
            <a:r>
              <a:rPr lang="en-US" dirty="0"/>
              <a:t>Certain conditions generate more episodes than others. To assign equal weight we standardize</a:t>
            </a:r>
          </a:p>
        </p:txBody>
      </p:sp>
    </p:spTree>
    <p:extLst>
      <p:ext uri="{BB962C8B-B14F-4D97-AF65-F5344CB8AC3E}">
        <p14:creationId xmlns:p14="http://schemas.microsoft.com/office/powerpoint/2010/main" val="204512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7705B3-B685-473F-AA69-09ABF14A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08" y="685800"/>
            <a:ext cx="913978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6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15567</TotalTime>
  <Words>643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Clustering with K-means</vt:lpstr>
      <vt:lpstr>About </vt:lpstr>
      <vt:lpstr>Why K-means </vt:lpstr>
      <vt:lpstr>Why K-means </vt:lpstr>
      <vt:lpstr>Quick Survey </vt:lpstr>
      <vt:lpstr>What K Means Clustering is, and isn’t</vt:lpstr>
      <vt:lpstr>Using K-means to solve a problem</vt:lpstr>
      <vt:lpstr>We have some data for this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Centroids</vt:lpstr>
      <vt:lpstr>PowerPoint Presentation</vt:lpstr>
      <vt:lpstr>Updating</vt:lpstr>
      <vt:lpstr>Convergence</vt:lpstr>
      <vt:lpstr>Convergence Math</vt:lpstr>
      <vt:lpstr>Choosing K</vt:lpstr>
      <vt:lpstr>Choosing K</vt:lpstr>
      <vt:lpstr>Problems with binaries and categorical data</vt:lpstr>
      <vt:lpstr>Using binary and categorical data</vt:lpstr>
      <vt:lpstr>Bringing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with K-Means</dc:title>
  <dc:creator>Sahil Manekia</dc:creator>
  <cp:lastModifiedBy>Sahil Manekia</cp:lastModifiedBy>
  <cp:revision>37</cp:revision>
  <dcterms:created xsi:type="dcterms:W3CDTF">2018-10-29T21:08:23Z</dcterms:created>
  <dcterms:modified xsi:type="dcterms:W3CDTF">2019-11-09T04:05:19Z</dcterms:modified>
</cp:coreProperties>
</file>