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69" r:id="rId3"/>
    <p:sldId id="260" r:id="rId4"/>
    <p:sldId id="257" r:id="rId5"/>
    <p:sldId id="258" r:id="rId6"/>
    <p:sldId id="259" r:id="rId7"/>
    <p:sldId id="262" r:id="rId8"/>
    <p:sldId id="263" r:id="rId9"/>
    <p:sldId id="264" r:id="rId10"/>
    <p:sldId id="266" r:id="rId11"/>
    <p:sldId id="265"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F908F1-E84E-43D6-8887-602AE7A8AB8C}"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20BA9D-B018-4A81-91FC-AE574A03727A}" type="slidenum">
              <a:rPr lang="en-IN" smtClean="0"/>
              <a:t>‹#›</a:t>
            </a:fld>
            <a:endParaRPr lang="en-IN"/>
          </a:p>
        </p:txBody>
      </p:sp>
    </p:spTree>
    <p:extLst>
      <p:ext uri="{BB962C8B-B14F-4D97-AF65-F5344CB8AC3E}">
        <p14:creationId xmlns:p14="http://schemas.microsoft.com/office/powerpoint/2010/main" val="5882821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908F1-E84E-43D6-8887-602AE7A8AB8C}"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20BA9D-B018-4A81-91FC-AE574A03727A}" type="slidenum">
              <a:rPr lang="en-IN" smtClean="0"/>
              <a:t>‹#›</a:t>
            </a:fld>
            <a:endParaRPr lang="en-IN"/>
          </a:p>
        </p:txBody>
      </p:sp>
    </p:spTree>
    <p:extLst>
      <p:ext uri="{BB962C8B-B14F-4D97-AF65-F5344CB8AC3E}">
        <p14:creationId xmlns:p14="http://schemas.microsoft.com/office/powerpoint/2010/main" val="130695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908F1-E84E-43D6-8887-602AE7A8AB8C}"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20BA9D-B018-4A81-91FC-AE574A03727A}"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82652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908F1-E84E-43D6-8887-602AE7A8AB8C}"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20BA9D-B018-4A81-91FC-AE574A03727A}" type="slidenum">
              <a:rPr lang="en-IN" smtClean="0"/>
              <a:t>‹#›</a:t>
            </a:fld>
            <a:endParaRPr lang="en-IN"/>
          </a:p>
        </p:txBody>
      </p:sp>
    </p:spTree>
    <p:extLst>
      <p:ext uri="{BB962C8B-B14F-4D97-AF65-F5344CB8AC3E}">
        <p14:creationId xmlns:p14="http://schemas.microsoft.com/office/powerpoint/2010/main" val="7746179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908F1-E84E-43D6-8887-602AE7A8AB8C}"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20BA9D-B018-4A81-91FC-AE574A03727A}"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214388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908F1-E84E-43D6-8887-602AE7A8AB8C}"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20BA9D-B018-4A81-91FC-AE574A03727A}" type="slidenum">
              <a:rPr lang="en-IN" smtClean="0"/>
              <a:t>‹#›</a:t>
            </a:fld>
            <a:endParaRPr lang="en-IN"/>
          </a:p>
        </p:txBody>
      </p:sp>
    </p:spTree>
    <p:extLst>
      <p:ext uri="{BB962C8B-B14F-4D97-AF65-F5344CB8AC3E}">
        <p14:creationId xmlns:p14="http://schemas.microsoft.com/office/powerpoint/2010/main" val="514071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908F1-E84E-43D6-8887-602AE7A8AB8C}"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20BA9D-B018-4A81-91FC-AE574A03727A}" type="slidenum">
              <a:rPr lang="en-IN" smtClean="0"/>
              <a:t>‹#›</a:t>
            </a:fld>
            <a:endParaRPr lang="en-IN"/>
          </a:p>
        </p:txBody>
      </p:sp>
    </p:spTree>
    <p:extLst>
      <p:ext uri="{BB962C8B-B14F-4D97-AF65-F5344CB8AC3E}">
        <p14:creationId xmlns:p14="http://schemas.microsoft.com/office/powerpoint/2010/main" val="1960824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908F1-E84E-43D6-8887-602AE7A8AB8C}"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20BA9D-B018-4A81-91FC-AE574A03727A}" type="slidenum">
              <a:rPr lang="en-IN" smtClean="0"/>
              <a:t>‹#›</a:t>
            </a:fld>
            <a:endParaRPr lang="en-IN"/>
          </a:p>
        </p:txBody>
      </p:sp>
    </p:spTree>
    <p:extLst>
      <p:ext uri="{BB962C8B-B14F-4D97-AF65-F5344CB8AC3E}">
        <p14:creationId xmlns:p14="http://schemas.microsoft.com/office/powerpoint/2010/main" val="4134916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908F1-E84E-43D6-8887-602AE7A8AB8C}"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20BA9D-B018-4A81-91FC-AE574A03727A}" type="slidenum">
              <a:rPr lang="en-IN" smtClean="0"/>
              <a:t>‹#›</a:t>
            </a:fld>
            <a:endParaRPr lang="en-IN"/>
          </a:p>
        </p:txBody>
      </p:sp>
    </p:spTree>
    <p:extLst>
      <p:ext uri="{BB962C8B-B14F-4D97-AF65-F5344CB8AC3E}">
        <p14:creationId xmlns:p14="http://schemas.microsoft.com/office/powerpoint/2010/main" val="1604426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F908F1-E84E-43D6-8887-602AE7A8AB8C}" type="datetimeFigureOut">
              <a:rPr lang="en-IN" smtClean="0"/>
              <a:t>23-06-2025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20BA9D-B018-4A81-91FC-AE574A03727A}" type="slidenum">
              <a:rPr lang="en-IN" smtClean="0"/>
              <a:t>‹#›</a:t>
            </a:fld>
            <a:endParaRPr lang="en-IN"/>
          </a:p>
        </p:txBody>
      </p:sp>
    </p:spTree>
    <p:extLst>
      <p:ext uri="{BB962C8B-B14F-4D97-AF65-F5344CB8AC3E}">
        <p14:creationId xmlns:p14="http://schemas.microsoft.com/office/powerpoint/2010/main" val="340257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F908F1-E84E-43D6-8887-602AE7A8AB8C}" type="datetimeFigureOut">
              <a:rPr lang="en-IN" smtClean="0"/>
              <a:t>23-06-2025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20BA9D-B018-4A81-91FC-AE574A03727A}" type="slidenum">
              <a:rPr lang="en-IN" smtClean="0"/>
              <a:t>‹#›</a:t>
            </a:fld>
            <a:endParaRPr lang="en-IN"/>
          </a:p>
        </p:txBody>
      </p:sp>
    </p:spTree>
    <p:extLst>
      <p:ext uri="{BB962C8B-B14F-4D97-AF65-F5344CB8AC3E}">
        <p14:creationId xmlns:p14="http://schemas.microsoft.com/office/powerpoint/2010/main" val="165983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F908F1-E84E-43D6-8887-602AE7A8AB8C}" type="datetimeFigureOut">
              <a:rPr lang="en-IN" smtClean="0"/>
              <a:t>23-06-2025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20BA9D-B018-4A81-91FC-AE574A03727A}" type="slidenum">
              <a:rPr lang="en-IN" smtClean="0"/>
              <a:t>‹#›</a:t>
            </a:fld>
            <a:endParaRPr lang="en-IN"/>
          </a:p>
        </p:txBody>
      </p:sp>
    </p:spTree>
    <p:extLst>
      <p:ext uri="{BB962C8B-B14F-4D97-AF65-F5344CB8AC3E}">
        <p14:creationId xmlns:p14="http://schemas.microsoft.com/office/powerpoint/2010/main" val="32743617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F908F1-E84E-43D6-8887-602AE7A8AB8C}" type="datetimeFigureOut">
              <a:rPr lang="en-IN" smtClean="0"/>
              <a:t>23-06-2025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20BA9D-B018-4A81-91FC-AE574A03727A}" type="slidenum">
              <a:rPr lang="en-IN" smtClean="0"/>
              <a:t>‹#›</a:t>
            </a:fld>
            <a:endParaRPr lang="en-IN"/>
          </a:p>
        </p:txBody>
      </p:sp>
    </p:spTree>
    <p:extLst>
      <p:ext uri="{BB962C8B-B14F-4D97-AF65-F5344CB8AC3E}">
        <p14:creationId xmlns:p14="http://schemas.microsoft.com/office/powerpoint/2010/main" val="1704296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F908F1-E84E-43D6-8887-602AE7A8AB8C}" type="datetimeFigureOut">
              <a:rPr lang="en-IN" smtClean="0"/>
              <a:t>23-06-2025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B20BA9D-B018-4A81-91FC-AE574A03727A}" type="slidenum">
              <a:rPr lang="en-IN" smtClean="0"/>
              <a:t>‹#›</a:t>
            </a:fld>
            <a:endParaRPr lang="en-IN"/>
          </a:p>
        </p:txBody>
      </p:sp>
    </p:spTree>
    <p:extLst>
      <p:ext uri="{BB962C8B-B14F-4D97-AF65-F5344CB8AC3E}">
        <p14:creationId xmlns:p14="http://schemas.microsoft.com/office/powerpoint/2010/main" val="310855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FF908F1-E84E-43D6-8887-602AE7A8AB8C}" type="datetimeFigureOut">
              <a:rPr lang="en-IN" smtClean="0"/>
              <a:t>23-06-2025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20BA9D-B018-4A81-91FC-AE574A03727A}" type="slidenum">
              <a:rPr lang="en-IN" smtClean="0"/>
              <a:t>‹#›</a:t>
            </a:fld>
            <a:endParaRPr lang="en-IN"/>
          </a:p>
        </p:txBody>
      </p:sp>
    </p:spTree>
    <p:extLst>
      <p:ext uri="{BB962C8B-B14F-4D97-AF65-F5344CB8AC3E}">
        <p14:creationId xmlns:p14="http://schemas.microsoft.com/office/powerpoint/2010/main" val="289520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F908F1-E84E-43D6-8887-602AE7A8AB8C}" type="datetimeFigureOut">
              <a:rPr lang="en-IN" smtClean="0"/>
              <a:t>23-06-2025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20BA9D-B018-4A81-91FC-AE574A03727A}" type="slidenum">
              <a:rPr lang="en-IN" smtClean="0"/>
              <a:t>‹#›</a:t>
            </a:fld>
            <a:endParaRPr lang="en-IN"/>
          </a:p>
        </p:txBody>
      </p:sp>
    </p:spTree>
    <p:extLst>
      <p:ext uri="{BB962C8B-B14F-4D97-AF65-F5344CB8AC3E}">
        <p14:creationId xmlns:p14="http://schemas.microsoft.com/office/powerpoint/2010/main" val="3334496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F908F1-E84E-43D6-8887-602AE7A8AB8C}" type="datetimeFigureOut">
              <a:rPr lang="en-IN" smtClean="0"/>
              <a:t>23-06-2025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B20BA9D-B018-4A81-91FC-AE574A03727A}" type="slidenum">
              <a:rPr lang="en-IN" smtClean="0"/>
              <a:t>‹#›</a:t>
            </a:fld>
            <a:endParaRPr lang="en-IN"/>
          </a:p>
        </p:txBody>
      </p:sp>
    </p:spTree>
    <p:extLst>
      <p:ext uri="{BB962C8B-B14F-4D97-AF65-F5344CB8AC3E}">
        <p14:creationId xmlns:p14="http://schemas.microsoft.com/office/powerpoint/2010/main" val="1674882501"/>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vscode-file://vscode-app/c:/Users/sahil/AppData/Local/Programs/Microsoft%20VS%20Code/resources/app/out/vs/code/electron-sandbox/workbench/workbench.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E9B56-42E8-D778-AAB9-71D505FB5255}"/>
              </a:ext>
            </a:extLst>
          </p:cNvPr>
          <p:cNvSpPr>
            <a:spLocks noGrp="1"/>
          </p:cNvSpPr>
          <p:nvPr>
            <p:ph type="ctrTitle"/>
          </p:nvPr>
        </p:nvSpPr>
        <p:spPr>
          <a:xfrm>
            <a:off x="757084" y="875070"/>
            <a:ext cx="9360310" cy="2221776"/>
          </a:xfrm>
        </p:spPr>
        <p:txBody>
          <a:bodyPr>
            <a:normAutofit fontScale="90000"/>
          </a:bodyPr>
          <a:lstStyle/>
          <a:p>
            <a:pPr algn="ctr"/>
            <a:r>
              <a:rPr lang="en-IN" sz="5000" b="1" dirty="0">
                <a:effectLst/>
              </a:rPr>
              <a:t>Space Station Object Detection System</a:t>
            </a:r>
            <a:br>
              <a:rPr lang="en-IN" sz="5000" b="1" dirty="0">
                <a:effectLst/>
              </a:rPr>
            </a:br>
            <a:r>
              <a:rPr lang="en-IN" sz="5000" b="1" dirty="0">
                <a:effectLst/>
              </a:rPr>
              <a:t>Using YOLOv8</a:t>
            </a:r>
            <a:endParaRPr lang="en-IN" sz="5000" dirty="0"/>
          </a:p>
        </p:txBody>
      </p:sp>
      <p:sp>
        <p:nvSpPr>
          <p:cNvPr id="3" name="Subtitle 2">
            <a:extLst>
              <a:ext uri="{FF2B5EF4-FFF2-40B4-BE49-F238E27FC236}">
                <a16:creationId xmlns:a16="http://schemas.microsoft.com/office/drawing/2014/main" id="{BFC1F9E8-E1CC-E6EE-4ADA-58AAD9D0D7B1}"/>
              </a:ext>
            </a:extLst>
          </p:cNvPr>
          <p:cNvSpPr>
            <a:spLocks noGrp="1"/>
          </p:cNvSpPr>
          <p:nvPr>
            <p:ph type="subTitle" idx="1"/>
          </p:nvPr>
        </p:nvSpPr>
        <p:spPr>
          <a:xfrm>
            <a:off x="589935" y="3761155"/>
            <a:ext cx="9144000" cy="754025"/>
          </a:xfrm>
        </p:spPr>
        <p:txBody>
          <a:bodyPr>
            <a:normAutofit/>
          </a:bodyPr>
          <a:lstStyle/>
          <a:p>
            <a:r>
              <a:rPr lang="en-IN" sz="2500" dirty="0">
                <a:solidFill>
                  <a:schemeClr val="tx1"/>
                </a:solidFill>
              </a:rPr>
              <a:t>By: Nested Nightmares</a:t>
            </a:r>
          </a:p>
        </p:txBody>
      </p:sp>
    </p:spTree>
    <p:extLst>
      <p:ext uri="{BB962C8B-B14F-4D97-AF65-F5344CB8AC3E}">
        <p14:creationId xmlns:p14="http://schemas.microsoft.com/office/powerpoint/2010/main" val="3962831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5F75D-2AC1-851E-C18B-3CE67B57B493}"/>
              </a:ext>
            </a:extLst>
          </p:cNvPr>
          <p:cNvSpPr>
            <a:spLocks noGrp="1"/>
          </p:cNvSpPr>
          <p:nvPr>
            <p:ph type="title"/>
          </p:nvPr>
        </p:nvSpPr>
        <p:spPr/>
        <p:txBody>
          <a:bodyPr/>
          <a:lstStyle/>
          <a:p>
            <a:r>
              <a:rPr lang="en-IN" dirty="0"/>
              <a:t>Benefits</a:t>
            </a:r>
          </a:p>
        </p:txBody>
      </p:sp>
      <p:sp>
        <p:nvSpPr>
          <p:cNvPr id="3" name="Content Placeholder 2">
            <a:extLst>
              <a:ext uri="{FF2B5EF4-FFF2-40B4-BE49-F238E27FC236}">
                <a16:creationId xmlns:a16="http://schemas.microsoft.com/office/drawing/2014/main" id="{E506C823-C7D7-7AAD-5863-ED83DC1700FC}"/>
              </a:ext>
            </a:extLst>
          </p:cNvPr>
          <p:cNvSpPr>
            <a:spLocks noGrp="1"/>
          </p:cNvSpPr>
          <p:nvPr>
            <p:ph idx="1"/>
          </p:nvPr>
        </p:nvSpPr>
        <p:spPr>
          <a:xfrm>
            <a:off x="677334" y="1941923"/>
            <a:ext cx="8596668" cy="3880773"/>
          </a:xfrm>
        </p:spPr>
        <p:txBody>
          <a:bodyPr>
            <a:normAutofit fontScale="92500" lnSpcReduction="20000"/>
          </a:bodyPr>
          <a:lstStyle/>
          <a:p>
            <a:r>
              <a:rPr lang="en-US" b="1" dirty="0"/>
              <a:t>Time Savings</a:t>
            </a:r>
            <a:r>
              <a:rPr lang="en-US" dirty="0"/>
              <a:t>: Reduces astronaut time spent searching for equipment (estimated 20+ hours saved per month).</a:t>
            </a:r>
          </a:p>
          <a:p>
            <a:r>
              <a:rPr lang="en-US" b="1" dirty="0"/>
              <a:t>Enhanced Safety</a:t>
            </a:r>
            <a:r>
              <a:rPr lang="en-US" dirty="0"/>
              <a:t>: Ensures critical safety equipment is correctly located and accessible.</a:t>
            </a:r>
          </a:p>
          <a:p>
            <a:r>
              <a:rPr lang="en-US" b="1" dirty="0"/>
              <a:t>Improved Inventory Accuracy</a:t>
            </a:r>
            <a:r>
              <a:rPr lang="en-US" dirty="0"/>
              <a:t>: Maintains up-to-date equipment location database with minimal manual input.</a:t>
            </a:r>
          </a:p>
          <a:p>
            <a:r>
              <a:rPr lang="en-US" b="1" dirty="0"/>
              <a:t>Reduced Training Requirements</a:t>
            </a:r>
            <a:r>
              <a:rPr lang="en-US" dirty="0"/>
              <a:t>: New crew members can locate equipment more easily.</a:t>
            </a:r>
          </a:p>
          <a:p>
            <a:r>
              <a:rPr lang="en-US" b="1" dirty="0"/>
              <a:t>Data-Driven Optimization</a:t>
            </a:r>
            <a:r>
              <a:rPr lang="en-US" dirty="0"/>
              <a:t>: Enables analysis of equipment usage patterns to optimize placement.</a:t>
            </a:r>
          </a:p>
          <a:p>
            <a:r>
              <a:rPr lang="en-US" b="1" dirty="0"/>
              <a:t>Cost Efficiency</a:t>
            </a:r>
            <a:r>
              <a:rPr lang="en-US" dirty="0"/>
              <a:t>: Synthetic data approach eliminates expensive real-world data collection.</a:t>
            </a:r>
          </a:p>
          <a:p>
            <a:r>
              <a:rPr lang="en-US" b="1" dirty="0"/>
              <a:t>Adaptability</a:t>
            </a:r>
            <a:r>
              <a:rPr lang="en-US" dirty="0"/>
              <a:t>: Model can be retrained with new synthetic data as station configuration changes.</a:t>
            </a:r>
          </a:p>
          <a:p>
            <a:endParaRPr lang="en-IN" dirty="0"/>
          </a:p>
        </p:txBody>
      </p:sp>
      <p:pic>
        <p:nvPicPr>
          <p:cNvPr id="5" name="Picture 4">
            <a:extLst>
              <a:ext uri="{FF2B5EF4-FFF2-40B4-BE49-F238E27FC236}">
                <a16:creationId xmlns:a16="http://schemas.microsoft.com/office/drawing/2014/main" id="{9C9E5B63-8C4F-8B14-F13E-873A0417F360}"/>
              </a:ext>
            </a:extLst>
          </p:cNvPr>
          <p:cNvPicPr>
            <a:picLocks noChangeAspect="1"/>
          </p:cNvPicPr>
          <p:nvPr/>
        </p:nvPicPr>
        <p:blipFill>
          <a:blip r:embed="rId2"/>
          <a:stretch>
            <a:fillRect/>
          </a:stretch>
        </p:blipFill>
        <p:spPr>
          <a:xfrm>
            <a:off x="0" y="1710814"/>
            <a:ext cx="9812594" cy="4111882"/>
          </a:xfrm>
          <a:prstGeom prst="rect">
            <a:avLst/>
          </a:prstGeom>
        </p:spPr>
      </p:pic>
    </p:spTree>
    <p:extLst>
      <p:ext uri="{BB962C8B-B14F-4D97-AF65-F5344CB8AC3E}">
        <p14:creationId xmlns:p14="http://schemas.microsoft.com/office/powerpoint/2010/main" val="3127539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84572-C8CB-706B-6AC3-D92FDDB7ACF5}"/>
              </a:ext>
            </a:extLst>
          </p:cNvPr>
          <p:cNvSpPr>
            <a:spLocks noGrp="1"/>
          </p:cNvSpPr>
          <p:nvPr>
            <p:ph type="title"/>
          </p:nvPr>
        </p:nvSpPr>
        <p:spPr>
          <a:xfrm>
            <a:off x="-245807" y="461620"/>
            <a:ext cx="5702710" cy="1325563"/>
          </a:xfrm>
        </p:spPr>
        <p:txBody>
          <a:bodyPr/>
          <a:lstStyle/>
          <a:p>
            <a:pPr algn="ctr"/>
            <a:r>
              <a:rPr lang="en-IN" dirty="0"/>
              <a:t>Challenges</a:t>
            </a:r>
          </a:p>
        </p:txBody>
      </p:sp>
      <p:sp>
        <p:nvSpPr>
          <p:cNvPr id="3" name="Content Placeholder 2">
            <a:extLst>
              <a:ext uri="{FF2B5EF4-FFF2-40B4-BE49-F238E27FC236}">
                <a16:creationId xmlns:a16="http://schemas.microsoft.com/office/drawing/2014/main" id="{9C2121FC-14DD-CFE5-DF7B-1B8ACC2B8073}"/>
              </a:ext>
            </a:extLst>
          </p:cNvPr>
          <p:cNvSpPr>
            <a:spLocks noGrp="1"/>
          </p:cNvSpPr>
          <p:nvPr>
            <p:ph idx="1"/>
          </p:nvPr>
        </p:nvSpPr>
        <p:spPr>
          <a:xfrm>
            <a:off x="393290" y="1140851"/>
            <a:ext cx="5702710" cy="4643131"/>
          </a:xfrm>
        </p:spPr>
        <p:txBody>
          <a:bodyPr>
            <a:normAutofit/>
          </a:bodyPr>
          <a:lstStyle/>
          <a:p>
            <a:pPr>
              <a:lnSpc>
                <a:spcPct val="200000"/>
              </a:lnSpc>
            </a:pPr>
            <a:r>
              <a:rPr lang="en-US" sz="2000" b="1" dirty="0"/>
              <a:t>Variable Lighting Conditions</a:t>
            </a:r>
            <a:endParaRPr lang="en-US" sz="2000" dirty="0"/>
          </a:p>
          <a:p>
            <a:pPr>
              <a:lnSpc>
                <a:spcPct val="200000"/>
              </a:lnSpc>
            </a:pPr>
            <a:r>
              <a:rPr lang="en-US" sz="2000" b="1" dirty="0"/>
              <a:t>Similar-Looking Objects</a:t>
            </a:r>
            <a:endParaRPr lang="en-US" sz="2000" dirty="0"/>
          </a:p>
          <a:p>
            <a:pPr>
              <a:lnSpc>
                <a:spcPct val="200000"/>
              </a:lnSpc>
            </a:pPr>
            <a:r>
              <a:rPr lang="en-US" sz="2000" b="1" dirty="0"/>
              <a:t>Occlusion Handling</a:t>
            </a:r>
            <a:endParaRPr lang="en-US" sz="2000" dirty="0"/>
          </a:p>
          <a:p>
            <a:pPr>
              <a:lnSpc>
                <a:spcPct val="200000"/>
              </a:lnSpc>
            </a:pPr>
            <a:r>
              <a:rPr lang="en-US" sz="2000" b="1" dirty="0"/>
              <a:t>Limited Training Data</a:t>
            </a:r>
            <a:endParaRPr lang="en-US" sz="2000" dirty="0"/>
          </a:p>
          <a:p>
            <a:pPr>
              <a:lnSpc>
                <a:spcPct val="200000"/>
              </a:lnSpc>
            </a:pPr>
            <a:r>
              <a:rPr lang="en-US" sz="2000" b="1" dirty="0"/>
              <a:t>Class Imbalance</a:t>
            </a:r>
            <a:endParaRPr lang="en-US" sz="2000" dirty="0"/>
          </a:p>
          <a:p>
            <a:pPr>
              <a:lnSpc>
                <a:spcPct val="200000"/>
              </a:lnSpc>
            </a:pPr>
            <a:r>
              <a:rPr lang="en-US" sz="2000" b="1" dirty="0"/>
              <a:t>Small Object Detection</a:t>
            </a:r>
            <a:endParaRPr lang="en-US" sz="2000" dirty="0"/>
          </a:p>
          <a:p>
            <a:pPr marL="0" indent="0">
              <a:lnSpc>
                <a:spcPct val="200000"/>
              </a:lnSpc>
              <a:buNone/>
            </a:pPr>
            <a:endParaRPr lang="en-IN" sz="2000" dirty="0"/>
          </a:p>
        </p:txBody>
      </p:sp>
      <p:sp>
        <p:nvSpPr>
          <p:cNvPr id="4" name="TextBox 3">
            <a:extLst>
              <a:ext uri="{FF2B5EF4-FFF2-40B4-BE49-F238E27FC236}">
                <a16:creationId xmlns:a16="http://schemas.microsoft.com/office/drawing/2014/main" id="{1BDE64D6-91FB-74F4-C7CC-B675899AF474}"/>
              </a:ext>
            </a:extLst>
          </p:cNvPr>
          <p:cNvSpPr txBox="1"/>
          <p:nvPr/>
        </p:nvSpPr>
        <p:spPr>
          <a:xfrm>
            <a:off x="5171769" y="478070"/>
            <a:ext cx="5820696" cy="646331"/>
          </a:xfrm>
          <a:prstGeom prst="rect">
            <a:avLst/>
          </a:prstGeom>
          <a:noFill/>
        </p:spPr>
        <p:txBody>
          <a:bodyPr wrap="square" rtlCol="0">
            <a:spAutoFit/>
          </a:bodyPr>
          <a:lstStyle/>
          <a:p>
            <a:pPr algn="ctr"/>
            <a:r>
              <a:rPr kumimoji="0" lang="en-IN" sz="3600" b="0" i="0" u="none" strike="noStrike" kern="1200" cap="none" spc="0" normalizeH="0" baseline="0" noProof="0" dirty="0">
                <a:ln>
                  <a:noFill/>
                </a:ln>
                <a:solidFill>
                  <a:srgbClr val="90C226"/>
                </a:solidFill>
                <a:effectLst/>
                <a:uLnTx/>
                <a:uFillTx/>
                <a:latin typeface="Trebuchet MS" panose="020B0603020202020204"/>
                <a:ea typeface="+mj-ea"/>
                <a:cs typeface="+mj-cs"/>
              </a:rPr>
              <a:t>Optimizations</a:t>
            </a:r>
            <a:endParaRPr lang="en-IN" sz="5400" dirty="0">
              <a:latin typeface="Trebuchet MS (Headings)"/>
            </a:endParaRPr>
          </a:p>
        </p:txBody>
      </p:sp>
      <p:sp>
        <p:nvSpPr>
          <p:cNvPr id="6" name="TextBox 5">
            <a:extLst>
              <a:ext uri="{FF2B5EF4-FFF2-40B4-BE49-F238E27FC236}">
                <a16:creationId xmlns:a16="http://schemas.microsoft.com/office/drawing/2014/main" id="{4BA1DE82-572B-9F1D-5E8E-8446223EF086}"/>
              </a:ext>
            </a:extLst>
          </p:cNvPr>
          <p:cNvSpPr txBox="1"/>
          <p:nvPr/>
        </p:nvSpPr>
        <p:spPr>
          <a:xfrm>
            <a:off x="5889523" y="1258530"/>
            <a:ext cx="5702710" cy="5537350"/>
          </a:xfrm>
          <a:prstGeom prst="rect">
            <a:avLst/>
          </a:prstGeom>
          <a:noFill/>
        </p:spPr>
        <p:txBody>
          <a:bodyPr wrap="square">
            <a:spAutoFit/>
          </a:bodyPr>
          <a:lstStyle/>
          <a:p>
            <a:pPr marL="457200" indent="-457200">
              <a:lnSpc>
                <a:spcPct val="200000"/>
              </a:lnSpc>
              <a:buFont typeface="Arial" panose="020B0604020202020204" pitchFamily="34" charset="0"/>
              <a:buChar char="•"/>
            </a:pPr>
            <a:r>
              <a:rPr lang="en-US" sz="2000" b="1" dirty="0"/>
              <a:t>Image Augmentation</a:t>
            </a:r>
            <a:endParaRPr lang="en-US" sz="2000" dirty="0"/>
          </a:p>
          <a:p>
            <a:pPr marL="457200" indent="-457200">
              <a:lnSpc>
                <a:spcPct val="200000"/>
              </a:lnSpc>
              <a:buFont typeface="Arial" panose="020B0604020202020204" pitchFamily="34" charset="0"/>
              <a:buChar char="•"/>
            </a:pPr>
            <a:r>
              <a:rPr lang="en-US" sz="2000" b="1" dirty="0"/>
              <a:t>Class Weighted Loss Functions</a:t>
            </a:r>
            <a:endParaRPr lang="en-US" sz="2000" dirty="0"/>
          </a:p>
          <a:p>
            <a:pPr marL="457200" indent="-457200">
              <a:lnSpc>
                <a:spcPct val="200000"/>
              </a:lnSpc>
              <a:buFont typeface="Arial" panose="020B0604020202020204" pitchFamily="34" charset="0"/>
              <a:buChar char="•"/>
            </a:pPr>
            <a:r>
              <a:rPr lang="en-US" sz="2000" b="1" dirty="0"/>
              <a:t>Mosaic/Copy-Paste Techniques</a:t>
            </a:r>
            <a:endParaRPr lang="en-US" sz="2000" dirty="0"/>
          </a:p>
          <a:p>
            <a:pPr marL="457200" indent="-457200">
              <a:lnSpc>
                <a:spcPct val="200000"/>
              </a:lnSpc>
              <a:buFont typeface="Arial" panose="020B0604020202020204" pitchFamily="34" charset="0"/>
              <a:buChar char="•"/>
            </a:pPr>
            <a:r>
              <a:rPr lang="en-US" sz="2000" b="1" dirty="0"/>
              <a:t>Falcon Simulations</a:t>
            </a:r>
            <a:endParaRPr lang="en-US" sz="2000" dirty="0"/>
          </a:p>
          <a:p>
            <a:pPr marL="457200" indent="-457200">
              <a:lnSpc>
                <a:spcPct val="200000"/>
              </a:lnSpc>
              <a:buFont typeface="Arial" panose="020B0604020202020204" pitchFamily="34" charset="0"/>
              <a:buChar char="•"/>
            </a:pPr>
            <a:r>
              <a:rPr lang="en-US" sz="2000" b="1" dirty="0"/>
              <a:t>Multi Scale Training</a:t>
            </a:r>
            <a:endParaRPr lang="en-US" sz="2000" dirty="0"/>
          </a:p>
          <a:p>
            <a:pPr marL="457200" indent="-457200">
              <a:lnSpc>
                <a:spcPct val="200000"/>
              </a:lnSpc>
              <a:buFont typeface="Arial" panose="020B0604020202020204" pitchFamily="34" charset="0"/>
              <a:buChar char="•"/>
            </a:pPr>
            <a:r>
              <a:rPr lang="en-US" sz="2000" b="1" dirty="0"/>
              <a:t>Anchor Box Optimization</a:t>
            </a:r>
          </a:p>
          <a:p>
            <a:pPr marL="457200" indent="-457200">
              <a:lnSpc>
                <a:spcPct val="200000"/>
              </a:lnSpc>
              <a:buFont typeface="Arial" panose="020B0604020202020204" pitchFamily="34" charset="0"/>
              <a:buChar char="•"/>
            </a:pPr>
            <a:r>
              <a:rPr lang="en-US" sz="2000" b="1" dirty="0"/>
              <a:t>Warm Up Strategy</a:t>
            </a:r>
          </a:p>
          <a:p>
            <a:pPr marL="457200" indent="-457200">
              <a:lnSpc>
                <a:spcPct val="200000"/>
              </a:lnSpc>
              <a:buFont typeface="Arial" panose="020B0604020202020204" pitchFamily="34" charset="0"/>
              <a:buChar char="•"/>
            </a:pPr>
            <a:r>
              <a:rPr lang="en-US" sz="2000" b="1" dirty="0"/>
              <a:t>Step Based Learning Rate</a:t>
            </a:r>
          </a:p>
          <a:p>
            <a:pPr>
              <a:lnSpc>
                <a:spcPct val="200000"/>
              </a:lnSpc>
            </a:pPr>
            <a:endParaRPr lang="en-US" sz="2000" dirty="0"/>
          </a:p>
        </p:txBody>
      </p:sp>
    </p:spTree>
    <p:extLst>
      <p:ext uri="{BB962C8B-B14F-4D97-AF65-F5344CB8AC3E}">
        <p14:creationId xmlns:p14="http://schemas.microsoft.com/office/powerpoint/2010/main" val="1628016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AFCE2-EBD7-714B-F64D-901C5C487304}"/>
              </a:ext>
            </a:extLst>
          </p:cNvPr>
          <p:cNvSpPr>
            <a:spLocks noGrp="1"/>
          </p:cNvSpPr>
          <p:nvPr>
            <p:ph type="title"/>
          </p:nvPr>
        </p:nvSpPr>
        <p:spPr>
          <a:xfrm>
            <a:off x="730045" y="2390570"/>
            <a:ext cx="10515600" cy="1325563"/>
          </a:xfrm>
        </p:spPr>
        <p:txBody>
          <a:bodyPr>
            <a:normAutofit fontScale="90000"/>
          </a:bodyPr>
          <a:lstStyle/>
          <a:p>
            <a:pPr algn="ctr"/>
            <a:r>
              <a:rPr lang="en-IN" sz="8500" i="1" dirty="0">
                <a:latin typeface="Garamond" panose="02020404030301010803" pitchFamily="18" charset="0"/>
              </a:rPr>
              <a:t>Thank You!</a:t>
            </a:r>
          </a:p>
        </p:txBody>
      </p:sp>
    </p:spTree>
    <p:extLst>
      <p:ext uri="{BB962C8B-B14F-4D97-AF65-F5344CB8AC3E}">
        <p14:creationId xmlns:p14="http://schemas.microsoft.com/office/powerpoint/2010/main" val="3733852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745F7-33D7-9D8D-002D-FCDA7E197577}"/>
              </a:ext>
            </a:extLst>
          </p:cNvPr>
          <p:cNvSpPr>
            <a:spLocks noGrp="1"/>
          </p:cNvSpPr>
          <p:nvPr>
            <p:ph type="title"/>
          </p:nvPr>
        </p:nvSpPr>
        <p:spPr/>
        <p:txBody>
          <a:bodyPr/>
          <a:lstStyle/>
          <a:p>
            <a:r>
              <a:rPr lang="en-IN" dirty="0"/>
              <a:t>Agenda</a:t>
            </a:r>
          </a:p>
        </p:txBody>
      </p:sp>
      <p:sp>
        <p:nvSpPr>
          <p:cNvPr id="3" name="Content Placeholder 2">
            <a:extLst>
              <a:ext uri="{FF2B5EF4-FFF2-40B4-BE49-F238E27FC236}">
                <a16:creationId xmlns:a16="http://schemas.microsoft.com/office/drawing/2014/main" id="{0803AF7A-1427-832C-670D-ECED2966C329}"/>
              </a:ext>
            </a:extLst>
          </p:cNvPr>
          <p:cNvSpPr>
            <a:spLocks noGrp="1"/>
          </p:cNvSpPr>
          <p:nvPr>
            <p:ph idx="1"/>
          </p:nvPr>
        </p:nvSpPr>
        <p:spPr>
          <a:xfrm>
            <a:off x="677334" y="1796795"/>
            <a:ext cx="8596668" cy="3880773"/>
          </a:xfrm>
        </p:spPr>
        <p:txBody>
          <a:bodyPr numCol="2">
            <a:normAutofit/>
          </a:bodyPr>
          <a:lstStyle/>
          <a:p>
            <a:pPr>
              <a:lnSpc>
                <a:spcPct val="150000"/>
              </a:lnSpc>
            </a:pPr>
            <a:r>
              <a:rPr lang="en-IN" sz="2500" dirty="0"/>
              <a:t>Problem Statement</a:t>
            </a:r>
          </a:p>
          <a:p>
            <a:pPr>
              <a:lnSpc>
                <a:spcPct val="150000"/>
              </a:lnSpc>
            </a:pPr>
            <a:r>
              <a:rPr lang="en-IN" sz="2500" dirty="0"/>
              <a:t>Idea</a:t>
            </a:r>
          </a:p>
          <a:p>
            <a:pPr>
              <a:lnSpc>
                <a:spcPct val="150000"/>
              </a:lnSpc>
            </a:pPr>
            <a:r>
              <a:rPr lang="en-IN" sz="2500" dirty="0"/>
              <a:t>Features</a:t>
            </a:r>
          </a:p>
          <a:p>
            <a:pPr>
              <a:lnSpc>
                <a:spcPct val="150000"/>
              </a:lnSpc>
            </a:pPr>
            <a:r>
              <a:rPr lang="en-IN" sz="2500" dirty="0"/>
              <a:t>Block Diagram</a:t>
            </a:r>
          </a:p>
          <a:p>
            <a:pPr>
              <a:lnSpc>
                <a:spcPct val="150000"/>
              </a:lnSpc>
            </a:pPr>
            <a:r>
              <a:rPr lang="en-IN" sz="2500" dirty="0"/>
              <a:t>Tech Stack</a:t>
            </a:r>
          </a:p>
          <a:p>
            <a:pPr>
              <a:lnSpc>
                <a:spcPct val="150000"/>
              </a:lnSpc>
            </a:pPr>
            <a:r>
              <a:rPr lang="en-IN" sz="2500" dirty="0"/>
              <a:t>Novelty</a:t>
            </a:r>
          </a:p>
          <a:p>
            <a:pPr>
              <a:lnSpc>
                <a:spcPct val="150000"/>
              </a:lnSpc>
            </a:pPr>
            <a:r>
              <a:rPr lang="en-IN" sz="2500" dirty="0"/>
              <a:t>Applications</a:t>
            </a:r>
          </a:p>
          <a:p>
            <a:pPr>
              <a:lnSpc>
                <a:spcPct val="150000"/>
              </a:lnSpc>
            </a:pPr>
            <a:r>
              <a:rPr lang="en-IN" sz="2500" dirty="0"/>
              <a:t>Benefits</a:t>
            </a:r>
          </a:p>
          <a:p>
            <a:pPr>
              <a:lnSpc>
                <a:spcPct val="150000"/>
              </a:lnSpc>
            </a:pPr>
            <a:r>
              <a:rPr lang="en-IN" sz="2500" dirty="0"/>
              <a:t>Challenges and Optimisation</a:t>
            </a:r>
          </a:p>
        </p:txBody>
      </p:sp>
    </p:spTree>
    <p:extLst>
      <p:ext uri="{BB962C8B-B14F-4D97-AF65-F5344CB8AC3E}">
        <p14:creationId xmlns:p14="http://schemas.microsoft.com/office/powerpoint/2010/main" val="657639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2F4BF-CE7D-602A-03B3-4B195687509B}"/>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9E763269-44C5-8EA3-DDFF-6ACA4AAEF148}"/>
              </a:ext>
            </a:extLst>
          </p:cNvPr>
          <p:cNvSpPr>
            <a:spLocks noGrp="1"/>
          </p:cNvSpPr>
          <p:nvPr>
            <p:ph idx="1"/>
          </p:nvPr>
        </p:nvSpPr>
        <p:spPr/>
        <p:txBody>
          <a:bodyPr>
            <a:normAutofit fontScale="85000" lnSpcReduction="20000"/>
          </a:bodyPr>
          <a:lstStyle/>
          <a:p>
            <a:r>
              <a:rPr lang="en-US" sz="2500" dirty="0"/>
              <a:t>Space stations like International Space Station require reliable inventory management and safety equipment tracking in a challenging environment with variable lighting conditions, confined spaces, and complex geometries. Manual equipment tracking is time-consuming and error-prone, while existing computer vision systems struggle with the unique characteristics of space station environments.</a:t>
            </a:r>
          </a:p>
          <a:p>
            <a:pPr marL="0" indent="0">
              <a:buNone/>
            </a:pPr>
            <a:endParaRPr lang="en-US" sz="2500" dirty="0"/>
          </a:p>
          <a:p>
            <a:r>
              <a:rPr lang="en-US" sz="2500" dirty="0"/>
              <a:t>Our solution addresses this challenge by developing a specialized object detection system that can accurately identify critical equipment (Fire Extinguishers, Tool Boxes, and Oxygen Tanks) under space station conditions, enabling automated inventory tracking and safety monitoring.</a:t>
            </a:r>
          </a:p>
          <a:p>
            <a:endParaRPr lang="en-IN" sz="2500" dirty="0"/>
          </a:p>
        </p:txBody>
      </p:sp>
      <p:pic>
        <p:nvPicPr>
          <p:cNvPr id="5" name="Picture 4">
            <a:extLst>
              <a:ext uri="{FF2B5EF4-FFF2-40B4-BE49-F238E27FC236}">
                <a16:creationId xmlns:a16="http://schemas.microsoft.com/office/drawing/2014/main" id="{9B0634C1-609B-3BD0-75FE-A65968C4C8D8}"/>
              </a:ext>
            </a:extLst>
          </p:cNvPr>
          <p:cNvPicPr>
            <a:picLocks noChangeAspect="1"/>
          </p:cNvPicPr>
          <p:nvPr/>
        </p:nvPicPr>
        <p:blipFill>
          <a:blip r:embed="rId2"/>
          <a:stretch>
            <a:fillRect/>
          </a:stretch>
        </p:blipFill>
        <p:spPr>
          <a:xfrm>
            <a:off x="1" y="1294726"/>
            <a:ext cx="9719326" cy="4604629"/>
          </a:xfrm>
          <a:prstGeom prst="rect">
            <a:avLst/>
          </a:prstGeom>
        </p:spPr>
      </p:pic>
    </p:spTree>
    <p:extLst>
      <p:ext uri="{BB962C8B-B14F-4D97-AF65-F5344CB8AC3E}">
        <p14:creationId xmlns:p14="http://schemas.microsoft.com/office/powerpoint/2010/main" val="96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4872F-EC90-8856-37F3-F36495A68CC0}"/>
              </a:ext>
            </a:extLst>
          </p:cNvPr>
          <p:cNvSpPr>
            <a:spLocks noGrp="1"/>
          </p:cNvSpPr>
          <p:nvPr>
            <p:ph type="title"/>
          </p:nvPr>
        </p:nvSpPr>
        <p:spPr/>
        <p:txBody>
          <a:bodyPr/>
          <a:lstStyle/>
          <a:p>
            <a:r>
              <a:rPr lang="en-IN" dirty="0"/>
              <a:t>Idea</a:t>
            </a:r>
          </a:p>
        </p:txBody>
      </p:sp>
      <p:sp>
        <p:nvSpPr>
          <p:cNvPr id="3" name="Content Placeholder 2">
            <a:extLst>
              <a:ext uri="{FF2B5EF4-FFF2-40B4-BE49-F238E27FC236}">
                <a16:creationId xmlns:a16="http://schemas.microsoft.com/office/drawing/2014/main" id="{2A879225-E8A2-623C-C334-FCF11949DFFB}"/>
              </a:ext>
            </a:extLst>
          </p:cNvPr>
          <p:cNvSpPr>
            <a:spLocks noGrp="1"/>
          </p:cNvSpPr>
          <p:nvPr>
            <p:ph idx="1"/>
          </p:nvPr>
        </p:nvSpPr>
        <p:spPr>
          <a:xfrm>
            <a:off x="677334" y="1786962"/>
            <a:ext cx="8596668" cy="3880773"/>
          </a:xfrm>
        </p:spPr>
        <p:txBody>
          <a:bodyPr>
            <a:normAutofit fontScale="85000" lnSpcReduction="20000"/>
          </a:bodyPr>
          <a:lstStyle/>
          <a:p>
            <a:r>
              <a:rPr lang="en-US" sz="2500" dirty="0"/>
              <a:t>Our project leverages YOLOv8 deep learning architecture to create a specialized object detection system trained on synthetic data generated by Duality AI's Falcon simulator. This approach demonstrates how synthetic data can be used to train robust detection models for environments where collecting real-world training data is impractical or impossible.</a:t>
            </a:r>
          </a:p>
          <a:p>
            <a:endParaRPr lang="en-US" sz="2500" dirty="0"/>
          </a:p>
          <a:p>
            <a:r>
              <a:rPr lang="en-US" sz="2500" dirty="0"/>
              <a:t>The system processes space station imagery to detect, classify, and locate critical equipment with high accuracy, even under challenging conditions like poor lighting, occlusion, and unusual viewing angles. The results are presented through an intuitive interface that enables astronauts to quickly assess equipment status.</a:t>
            </a:r>
          </a:p>
          <a:p>
            <a:endParaRPr lang="en-IN" dirty="0"/>
          </a:p>
        </p:txBody>
      </p:sp>
      <p:pic>
        <p:nvPicPr>
          <p:cNvPr id="5" name="Picture 4">
            <a:extLst>
              <a:ext uri="{FF2B5EF4-FFF2-40B4-BE49-F238E27FC236}">
                <a16:creationId xmlns:a16="http://schemas.microsoft.com/office/drawing/2014/main" id="{3EA27353-0742-A370-BCE3-0845DE706354}"/>
              </a:ext>
            </a:extLst>
          </p:cNvPr>
          <p:cNvPicPr>
            <a:picLocks noChangeAspect="1"/>
          </p:cNvPicPr>
          <p:nvPr/>
        </p:nvPicPr>
        <p:blipFill>
          <a:blip r:embed="rId2"/>
          <a:stretch>
            <a:fillRect/>
          </a:stretch>
        </p:blipFill>
        <p:spPr>
          <a:xfrm>
            <a:off x="0" y="1786962"/>
            <a:ext cx="9940413" cy="3880774"/>
          </a:xfrm>
          <a:prstGeom prst="rect">
            <a:avLst/>
          </a:prstGeom>
        </p:spPr>
      </p:pic>
    </p:spTree>
    <p:extLst>
      <p:ext uri="{BB962C8B-B14F-4D97-AF65-F5344CB8AC3E}">
        <p14:creationId xmlns:p14="http://schemas.microsoft.com/office/powerpoint/2010/main" val="235138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2EF79-D0AC-93E2-0F09-353C0E443601}"/>
              </a:ext>
            </a:extLst>
          </p:cNvPr>
          <p:cNvSpPr>
            <a:spLocks noGrp="1"/>
          </p:cNvSpPr>
          <p:nvPr>
            <p:ph type="title"/>
          </p:nvPr>
        </p:nvSpPr>
        <p:spPr/>
        <p:txBody>
          <a:bodyPr/>
          <a:lstStyle/>
          <a:p>
            <a:r>
              <a:rPr lang="en-IN" dirty="0"/>
              <a:t>Features</a:t>
            </a:r>
          </a:p>
        </p:txBody>
      </p:sp>
      <p:sp>
        <p:nvSpPr>
          <p:cNvPr id="3" name="Content Placeholder 2">
            <a:extLst>
              <a:ext uri="{FF2B5EF4-FFF2-40B4-BE49-F238E27FC236}">
                <a16:creationId xmlns:a16="http://schemas.microsoft.com/office/drawing/2014/main" id="{FF7C0373-82FE-70FB-044E-D2012B735C45}"/>
              </a:ext>
            </a:extLst>
          </p:cNvPr>
          <p:cNvSpPr>
            <a:spLocks noGrp="1"/>
          </p:cNvSpPr>
          <p:nvPr>
            <p:ph idx="1"/>
          </p:nvPr>
        </p:nvSpPr>
        <p:spPr/>
        <p:txBody>
          <a:bodyPr>
            <a:normAutofit fontScale="85000" lnSpcReduction="10000"/>
          </a:bodyPr>
          <a:lstStyle/>
          <a:p>
            <a:r>
              <a:rPr lang="en-US" b="1" dirty="0"/>
              <a:t>High-Accuracy Detection</a:t>
            </a:r>
            <a:r>
              <a:rPr lang="en-US" dirty="0"/>
              <a:t>: Achieves over 94% </a:t>
            </a:r>
            <a:r>
              <a:rPr lang="en-US" dirty="0">
                <a:hlinkClick r:id="rId2"/>
              </a:rPr>
              <a:t>mAP@0.5</a:t>
            </a:r>
            <a:r>
              <a:rPr lang="en-US" dirty="0"/>
              <a:t> on test data for critical equipment classes (Fire Extinguishers, Tool Boxes, Oxygen Tanks).</a:t>
            </a:r>
          </a:p>
          <a:p>
            <a:r>
              <a:rPr lang="en-US" b="1" dirty="0"/>
              <a:t>Optimized for Space Environments</a:t>
            </a:r>
            <a:r>
              <a:rPr lang="en-US" dirty="0"/>
              <a:t>: Specifically trained to handle variable lighting, occlusions, and diverse viewing angles common in space station environments.</a:t>
            </a:r>
          </a:p>
          <a:p>
            <a:r>
              <a:rPr lang="en-US" b="1" dirty="0"/>
              <a:t>Lightweight Implementation</a:t>
            </a:r>
            <a:r>
              <a:rPr lang="en-US" dirty="0"/>
              <a:t>: YOLOv8 architecture enables efficient inference, suitable for deployment on space-grade hardware with limited computational resources.</a:t>
            </a:r>
          </a:p>
          <a:p>
            <a:r>
              <a:rPr lang="en-US" b="1" dirty="0"/>
              <a:t>Comprehensive Evaluation</a:t>
            </a:r>
            <a:r>
              <a:rPr lang="en-US" dirty="0"/>
              <a:t>: Includes detailed performance metrics (</a:t>
            </a:r>
            <a:r>
              <a:rPr lang="en-US" dirty="0" err="1"/>
              <a:t>mAP</a:t>
            </a:r>
            <a:r>
              <a:rPr lang="en-US" dirty="0"/>
              <a:t>, precision, recall) and visualizations (confusion matrices, PR curves) to assess model reliability.</a:t>
            </a:r>
          </a:p>
          <a:p>
            <a:r>
              <a:rPr lang="en-US" b="1" dirty="0"/>
              <a:t>User-Friendly Interface</a:t>
            </a:r>
            <a:r>
              <a:rPr lang="en-US" dirty="0"/>
              <a:t>: </a:t>
            </a:r>
            <a:r>
              <a:rPr lang="en-US" dirty="0" err="1"/>
              <a:t>Streamlit</a:t>
            </a:r>
            <a:r>
              <a:rPr lang="en-US" dirty="0"/>
              <a:t>-based dashboard allows for easy image upload and real-time detection with intuitive visualization.</a:t>
            </a:r>
          </a:p>
          <a:p>
            <a:r>
              <a:rPr lang="en-US" b="1" dirty="0"/>
              <a:t>Failure Analysis</a:t>
            </a:r>
            <a:r>
              <a:rPr lang="en-US" dirty="0"/>
              <a:t>: Built-in analysis of detection failures enables continuous improvement by identifying challenging scenarios.</a:t>
            </a:r>
          </a:p>
          <a:p>
            <a:r>
              <a:rPr lang="en-US" b="1" dirty="0"/>
              <a:t>Synthetic Data Utilization</a:t>
            </a:r>
            <a:r>
              <a:rPr lang="en-US" dirty="0"/>
              <a:t>: Demonstrates effective use of synthetic data for training models when real-world data collection is impractical.</a:t>
            </a:r>
          </a:p>
          <a:p>
            <a:endParaRPr lang="en-IN" dirty="0"/>
          </a:p>
        </p:txBody>
      </p:sp>
      <p:pic>
        <p:nvPicPr>
          <p:cNvPr id="5" name="Picture 4">
            <a:extLst>
              <a:ext uri="{FF2B5EF4-FFF2-40B4-BE49-F238E27FC236}">
                <a16:creationId xmlns:a16="http://schemas.microsoft.com/office/drawing/2014/main" id="{10D0ABC5-5056-0167-A5C2-8887FE61DBC0}"/>
              </a:ext>
            </a:extLst>
          </p:cNvPr>
          <p:cNvPicPr>
            <a:picLocks noChangeAspect="1"/>
          </p:cNvPicPr>
          <p:nvPr/>
        </p:nvPicPr>
        <p:blipFill>
          <a:blip r:embed="rId3"/>
          <a:stretch>
            <a:fillRect/>
          </a:stretch>
        </p:blipFill>
        <p:spPr>
          <a:xfrm>
            <a:off x="0" y="1483126"/>
            <a:ext cx="9733935" cy="4421822"/>
          </a:xfrm>
          <a:prstGeom prst="rect">
            <a:avLst/>
          </a:prstGeom>
        </p:spPr>
      </p:pic>
    </p:spTree>
    <p:extLst>
      <p:ext uri="{BB962C8B-B14F-4D97-AF65-F5344CB8AC3E}">
        <p14:creationId xmlns:p14="http://schemas.microsoft.com/office/powerpoint/2010/main" val="629975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28E7-E246-D3C4-2340-A071BDF97A12}"/>
              </a:ext>
            </a:extLst>
          </p:cNvPr>
          <p:cNvSpPr>
            <a:spLocks noGrp="1"/>
          </p:cNvSpPr>
          <p:nvPr>
            <p:ph type="title"/>
          </p:nvPr>
        </p:nvSpPr>
        <p:spPr/>
        <p:txBody>
          <a:bodyPr/>
          <a:lstStyle/>
          <a:p>
            <a:r>
              <a:rPr lang="en-IN" dirty="0"/>
              <a:t>Block Diagram</a:t>
            </a:r>
          </a:p>
        </p:txBody>
      </p:sp>
      <p:pic>
        <p:nvPicPr>
          <p:cNvPr id="9" name="Picture 8">
            <a:extLst>
              <a:ext uri="{FF2B5EF4-FFF2-40B4-BE49-F238E27FC236}">
                <a16:creationId xmlns:a16="http://schemas.microsoft.com/office/drawing/2014/main" id="{F410642A-FF47-F093-74DB-0AC680A2C557}"/>
              </a:ext>
            </a:extLst>
          </p:cNvPr>
          <p:cNvPicPr>
            <a:picLocks noChangeAspect="1"/>
          </p:cNvPicPr>
          <p:nvPr/>
        </p:nvPicPr>
        <p:blipFill>
          <a:blip r:embed="rId2"/>
          <a:stretch>
            <a:fillRect/>
          </a:stretch>
        </p:blipFill>
        <p:spPr>
          <a:xfrm>
            <a:off x="2458066" y="1164110"/>
            <a:ext cx="6616216" cy="5281497"/>
          </a:xfrm>
          <a:prstGeom prst="rect">
            <a:avLst/>
          </a:prstGeom>
        </p:spPr>
      </p:pic>
    </p:spTree>
    <p:extLst>
      <p:ext uri="{BB962C8B-B14F-4D97-AF65-F5344CB8AC3E}">
        <p14:creationId xmlns:p14="http://schemas.microsoft.com/office/powerpoint/2010/main" val="1404560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FD902-DC2D-4872-D3D1-32A119884C80}"/>
              </a:ext>
            </a:extLst>
          </p:cNvPr>
          <p:cNvSpPr>
            <a:spLocks noGrp="1"/>
          </p:cNvSpPr>
          <p:nvPr>
            <p:ph type="title"/>
          </p:nvPr>
        </p:nvSpPr>
        <p:spPr/>
        <p:txBody>
          <a:bodyPr/>
          <a:lstStyle/>
          <a:p>
            <a:r>
              <a:rPr lang="en-IN" dirty="0"/>
              <a:t>Tech Stack</a:t>
            </a:r>
          </a:p>
        </p:txBody>
      </p:sp>
      <p:sp>
        <p:nvSpPr>
          <p:cNvPr id="3" name="Content Placeholder 2">
            <a:extLst>
              <a:ext uri="{FF2B5EF4-FFF2-40B4-BE49-F238E27FC236}">
                <a16:creationId xmlns:a16="http://schemas.microsoft.com/office/drawing/2014/main" id="{676A961C-E43B-2C67-DD43-536B17D5F600}"/>
              </a:ext>
            </a:extLst>
          </p:cNvPr>
          <p:cNvSpPr>
            <a:spLocks noGrp="1"/>
          </p:cNvSpPr>
          <p:nvPr>
            <p:ph idx="1"/>
          </p:nvPr>
        </p:nvSpPr>
        <p:spPr>
          <a:xfrm>
            <a:off x="677334" y="1316548"/>
            <a:ext cx="9243413" cy="5541452"/>
          </a:xfrm>
        </p:spPr>
        <p:txBody>
          <a:bodyPr numCol="2">
            <a:noAutofit/>
          </a:bodyPr>
          <a:lstStyle/>
          <a:p>
            <a:r>
              <a:rPr lang="en-IN" b="1" dirty="0"/>
              <a:t>Programming Language</a:t>
            </a:r>
            <a:r>
              <a:rPr lang="en-IN" dirty="0"/>
              <a:t>: Python 3.9+</a:t>
            </a:r>
          </a:p>
          <a:p>
            <a:r>
              <a:rPr lang="en-IN" b="1" dirty="0"/>
              <a:t>Deep Learning Framework</a:t>
            </a:r>
            <a:r>
              <a:rPr lang="en-IN" dirty="0"/>
              <a:t>:</a:t>
            </a:r>
          </a:p>
          <a:p>
            <a:pPr lvl="1"/>
            <a:r>
              <a:rPr lang="en-IN" sz="1800" dirty="0" err="1"/>
              <a:t>PyTorch</a:t>
            </a:r>
            <a:r>
              <a:rPr lang="en-IN" sz="1800" dirty="0"/>
              <a:t> (backend)</a:t>
            </a:r>
          </a:p>
          <a:p>
            <a:pPr lvl="1"/>
            <a:r>
              <a:rPr lang="en-IN" sz="1800" dirty="0" err="1"/>
              <a:t>Ultralytics</a:t>
            </a:r>
            <a:r>
              <a:rPr lang="en-IN" sz="1800" dirty="0"/>
              <a:t> YOLOv8 (implementation)</a:t>
            </a:r>
          </a:p>
          <a:p>
            <a:r>
              <a:rPr lang="en-IN" b="1" dirty="0"/>
              <a:t>Data Processing</a:t>
            </a:r>
            <a:r>
              <a:rPr lang="en-IN" dirty="0"/>
              <a:t>:</a:t>
            </a:r>
          </a:p>
          <a:p>
            <a:pPr lvl="1"/>
            <a:r>
              <a:rPr lang="en-IN" sz="1800" dirty="0"/>
              <a:t>NumPy for numerical operations</a:t>
            </a:r>
          </a:p>
          <a:p>
            <a:pPr lvl="1"/>
            <a:r>
              <a:rPr lang="en-IN" sz="1800" dirty="0"/>
              <a:t>OpenCV for image processing</a:t>
            </a:r>
          </a:p>
          <a:p>
            <a:pPr lvl="1"/>
            <a:r>
              <a:rPr lang="en-IN" sz="1800" dirty="0"/>
              <a:t>Matplotlib &amp; Seaborn for visualization</a:t>
            </a:r>
          </a:p>
          <a:p>
            <a:pPr lvl="1"/>
            <a:r>
              <a:rPr lang="en-IN" sz="1800" dirty="0"/>
              <a:t>Pandas for data management</a:t>
            </a:r>
          </a:p>
          <a:p>
            <a:r>
              <a:rPr lang="en-IN" b="1" dirty="0"/>
              <a:t>Configuration Management</a:t>
            </a:r>
            <a:r>
              <a:rPr lang="en-IN" dirty="0"/>
              <a:t>:</a:t>
            </a:r>
          </a:p>
          <a:p>
            <a:pPr lvl="1"/>
            <a:r>
              <a:rPr lang="en-IN" sz="1800" dirty="0"/>
              <a:t>YAML for model and training parameters</a:t>
            </a:r>
          </a:p>
          <a:p>
            <a:pPr lvl="1"/>
            <a:r>
              <a:rPr lang="en-IN" sz="1800" dirty="0"/>
              <a:t>JSON for results storage</a:t>
            </a:r>
          </a:p>
          <a:p>
            <a:r>
              <a:rPr lang="en-IN" b="1" dirty="0"/>
              <a:t>Web Interface</a:t>
            </a:r>
            <a:r>
              <a:rPr lang="en-IN" dirty="0"/>
              <a:t>:</a:t>
            </a:r>
          </a:p>
          <a:p>
            <a:pPr lvl="1"/>
            <a:r>
              <a:rPr lang="en-IN" sz="1800" dirty="0" err="1"/>
              <a:t>Streamlit</a:t>
            </a:r>
            <a:r>
              <a:rPr lang="en-IN" sz="1800" dirty="0"/>
              <a:t> for interactive dashboard</a:t>
            </a:r>
          </a:p>
          <a:p>
            <a:pPr lvl="1"/>
            <a:r>
              <a:rPr lang="en-IN" sz="1800" dirty="0" err="1"/>
              <a:t>Plotly</a:t>
            </a:r>
            <a:r>
              <a:rPr lang="en-IN" sz="1800" dirty="0"/>
              <a:t> for interactive visualizations</a:t>
            </a:r>
          </a:p>
          <a:p>
            <a:r>
              <a:rPr lang="en-IN" b="1" dirty="0"/>
              <a:t>Deployment</a:t>
            </a:r>
            <a:r>
              <a:rPr lang="en-IN" dirty="0"/>
              <a:t>:</a:t>
            </a:r>
          </a:p>
          <a:p>
            <a:pPr lvl="1"/>
            <a:r>
              <a:rPr lang="en-IN" sz="1800" dirty="0"/>
              <a:t>Google </a:t>
            </a:r>
            <a:r>
              <a:rPr lang="en-IN" sz="1800" dirty="0" err="1"/>
              <a:t>Colab</a:t>
            </a:r>
            <a:r>
              <a:rPr lang="en-IN" sz="1800" dirty="0"/>
              <a:t> for training (leveraging GPU)</a:t>
            </a:r>
          </a:p>
          <a:p>
            <a:pPr lvl="1"/>
            <a:r>
              <a:rPr lang="en-IN" sz="1800" dirty="0" err="1"/>
              <a:t>Ngrok</a:t>
            </a:r>
            <a:r>
              <a:rPr lang="en-IN" sz="1800" dirty="0"/>
              <a:t> for public endpoint access</a:t>
            </a:r>
          </a:p>
          <a:p>
            <a:pPr lvl="1"/>
            <a:r>
              <a:rPr lang="en-IN" sz="1800" dirty="0"/>
              <a:t>Docker for containerization (future implementation)</a:t>
            </a:r>
          </a:p>
          <a:p>
            <a:r>
              <a:rPr lang="en-IN" b="1" dirty="0"/>
              <a:t>Version Control &amp; Project Management</a:t>
            </a:r>
            <a:r>
              <a:rPr lang="en-IN" dirty="0"/>
              <a:t>:</a:t>
            </a:r>
          </a:p>
          <a:p>
            <a:pPr lvl="1"/>
            <a:r>
              <a:rPr lang="en-IN" sz="1800" dirty="0"/>
              <a:t>Git for version control</a:t>
            </a:r>
          </a:p>
          <a:p>
            <a:pPr lvl="1"/>
            <a:r>
              <a:rPr lang="en-IN" sz="1800" dirty="0"/>
              <a:t>GitHub for code hosting</a:t>
            </a:r>
          </a:p>
          <a:p>
            <a:endParaRPr lang="en-IN" dirty="0"/>
          </a:p>
        </p:txBody>
      </p:sp>
    </p:spTree>
    <p:extLst>
      <p:ext uri="{BB962C8B-B14F-4D97-AF65-F5344CB8AC3E}">
        <p14:creationId xmlns:p14="http://schemas.microsoft.com/office/powerpoint/2010/main" val="1822490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0DF71-7B11-7738-C79B-A77B37D82377}"/>
              </a:ext>
            </a:extLst>
          </p:cNvPr>
          <p:cNvSpPr>
            <a:spLocks noGrp="1"/>
          </p:cNvSpPr>
          <p:nvPr>
            <p:ph type="title"/>
          </p:nvPr>
        </p:nvSpPr>
        <p:spPr/>
        <p:txBody>
          <a:bodyPr/>
          <a:lstStyle/>
          <a:p>
            <a:r>
              <a:rPr lang="en-IN" dirty="0"/>
              <a:t>Novelty</a:t>
            </a:r>
          </a:p>
        </p:txBody>
      </p:sp>
      <p:sp>
        <p:nvSpPr>
          <p:cNvPr id="3" name="Content Placeholder 2">
            <a:extLst>
              <a:ext uri="{FF2B5EF4-FFF2-40B4-BE49-F238E27FC236}">
                <a16:creationId xmlns:a16="http://schemas.microsoft.com/office/drawing/2014/main" id="{E347F106-3A40-9BC5-0C49-1E7654AA7241}"/>
              </a:ext>
            </a:extLst>
          </p:cNvPr>
          <p:cNvSpPr>
            <a:spLocks noGrp="1"/>
          </p:cNvSpPr>
          <p:nvPr>
            <p:ph idx="1"/>
          </p:nvPr>
        </p:nvSpPr>
        <p:spPr>
          <a:xfrm>
            <a:off x="677334" y="1563329"/>
            <a:ext cx="8596668" cy="4478033"/>
          </a:xfrm>
        </p:spPr>
        <p:txBody>
          <a:bodyPr>
            <a:normAutofit/>
          </a:bodyPr>
          <a:lstStyle/>
          <a:p>
            <a:r>
              <a:rPr lang="en-US" b="1" dirty="0"/>
              <a:t>Synthetic Data Utilization</a:t>
            </a:r>
            <a:r>
              <a:rPr lang="en-US" dirty="0"/>
              <a:t>: Demonstrates the viability of using entirely synthetic data for training models to operate in challenging real-world environments.</a:t>
            </a:r>
          </a:p>
          <a:p>
            <a:r>
              <a:rPr lang="en-US" b="1" dirty="0"/>
              <a:t>Space-Specific Optimizations</a:t>
            </a:r>
            <a:r>
              <a:rPr lang="en-US" dirty="0"/>
              <a:t>: Custom configuration to address the unique challenges of space station environments (lighting, occlusion, confined spaces).</a:t>
            </a:r>
          </a:p>
          <a:p>
            <a:r>
              <a:rPr lang="en-US" b="1" dirty="0"/>
              <a:t>Comprehensive Evaluation Framework</a:t>
            </a:r>
            <a:r>
              <a:rPr lang="en-US" dirty="0"/>
              <a:t>: Developed a detailed evaluation approach that assesses performance under different environmental conditions.</a:t>
            </a:r>
          </a:p>
          <a:p>
            <a:r>
              <a:rPr lang="en-US" b="1" dirty="0"/>
              <a:t>Failure Analysis System</a:t>
            </a:r>
            <a:r>
              <a:rPr lang="en-US" dirty="0"/>
              <a:t>: Integrated analysis of failure cases to enable continuous improvement.</a:t>
            </a:r>
          </a:p>
          <a:p>
            <a:r>
              <a:rPr lang="en-US" b="1" dirty="0"/>
              <a:t>Transfer Learning for Specialized Domains</a:t>
            </a:r>
            <a:r>
              <a:rPr lang="en-US" dirty="0"/>
              <a:t>: Adapted general-purpose object detection (YOLOv8) to highly specialized space equipment detection.</a:t>
            </a:r>
          </a:p>
          <a:p>
            <a:endParaRPr lang="en-IN" dirty="0"/>
          </a:p>
        </p:txBody>
      </p:sp>
    </p:spTree>
    <p:extLst>
      <p:ext uri="{BB962C8B-B14F-4D97-AF65-F5344CB8AC3E}">
        <p14:creationId xmlns:p14="http://schemas.microsoft.com/office/powerpoint/2010/main" val="4258755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F903A-0442-81CA-08D0-52765F7FA3F6}"/>
              </a:ext>
            </a:extLst>
          </p:cNvPr>
          <p:cNvSpPr>
            <a:spLocks noGrp="1"/>
          </p:cNvSpPr>
          <p:nvPr>
            <p:ph type="title"/>
          </p:nvPr>
        </p:nvSpPr>
        <p:spPr/>
        <p:txBody>
          <a:bodyPr/>
          <a:lstStyle/>
          <a:p>
            <a:r>
              <a:rPr lang="en-IN" dirty="0"/>
              <a:t>Applications</a:t>
            </a:r>
          </a:p>
        </p:txBody>
      </p:sp>
      <p:sp>
        <p:nvSpPr>
          <p:cNvPr id="3" name="Content Placeholder 2">
            <a:extLst>
              <a:ext uri="{FF2B5EF4-FFF2-40B4-BE49-F238E27FC236}">
                <a16:creationId xmlns:a16="http://schemas.microsoft.com/office/drawing/2014/main" id="{CDFE8721-D61E-9750-CBA4-2A707EDDA554}"/>
              </a:ext>
            </a:extLst>
          </p:cNvPr>
          <p:cNvSpPr>
            <a:spLocks noGrp="1"/>
          </p:cNvSpPr>
          <p:nvPr>
            <p:ph idx="1"/>
          </p:nvPr>
        </p:nvSpPr>
        <p:spPr>
          <a:xfrm>
            <a:off x="677334" y="1396180"/>
            <a:ext cx="9194253" cy="4984955"/>
          </a:xfrm>
        </p:spPr>
        <p:txBody>
          <a:bodyPr>
            <a:normAutofit lnSpcReduction="10000"/>
          </a:bodyPr>
          <a:lstStyle/>
          <a:p>
            <a:pPr>
              <a:lnSpc>
                <a:spcPct val="150000"/>
              </a:lnSpc>
            </a:pPr>
            <a:r>
              <a:rPr lang="en-US" b="1" dirty="0"/>
              <a:t>Automated Inventory Management</a:t>
            </a:r>
            <a:r>
              <a:rPr lang="en-US" dirty="0"/>
              <a:t>: Track critical equipment locations throughout the space station.</a:t>
            </a:r>
          </a:p>
          <a:p>
            <a:pPr>
              <a:lnSpc>
                <a:spcPct val="150000"/>
              </a:lnSpc>
            </a:pPr>
            <a:r>
              <a:rPr lang="en-US" b="1" dirty="0"/>
              <a:t>Safety Compliance Monitoring</a:t>
            </a:r>
            <a:r>
              <a:rPr lang="en-US" dirty="0"/>
              <a:t>: Ensure fire extinguishers and oxygen tanks are properly positioned and accessible.</a:t>
            </a:r>
          </a:p>
          <a:p>
            <a:pPr>
              <a:lnSpc>
                <a:spcPct val="150000"/>
              </a:lnSpc>
            </a:pPr>
            <a:r>
              <a:rPr lang="en-US" b="1" dirty="0"/>
              <a:t>Astronaut Assistance</a:t>
            </a:r>
            <a:r>
              <a:rPr lang="en-US" dirty="0"/>
              <a:t>: Help crew members locate tools and equipment quickly in unfamiliar station modules.</a:t>
            </a:r>
          </a:p>
          <a:p>
            <a:pPr>
              <a:lnSpc>
                <a:spcPct val="150000"/>
              </a:lnSpc>
            </a:pPr>
            <a:r>
              <a:rPr lang="en-US" b="1" dirty="0"/>
              <a:t>Maintenance Support</a:t>
            </a:r>
            <a:r>
              <a:rPr lang="en-US" dirty="0"/>
              <a:t>: Integrate with maintenance schedules to verify equipment availability before procedures.</a:t>
            </a:r>
          </a:p>
          <a:p>
            <a:pPr>
              <a:lnSpc>
                <a:spcPct val="150000"/>
              </a:lnSpc>
            </a:pPr>
            <a:r>
              <a:rPr lang="en-US" b="1" dirty="0"/>
              <a:t>Emergency Response</a:t>
            </a:r>
            <a:r>
              <a:rPr lang="en-US" dirty="0"/>
              <a:t>: Quickly locate nearest safety equipment during emergency situations.</a:t>
            </a:r>
          </a:p>
          <a:p>
            <a:pPr>
              <a:lnSpc>
                <a:spcPct val="150000"/>
              </a:lnSpc>
            </a:pPr>
            <a:r>
              <a:rPr lang="en-US" b="1" dirty="0"/>
              <a:t>Training</a:t>
            </a:r>
            <a:r>
              <a:rPr lang="en-US" dirty="0"/>
              <a:t>: Use for new crew orientation to familiarize with equipment locations.</a:t>
            </a:r>
          </a:p>
          <a:p>
            <a:endParaRPr lang="en-IN" dirty="0"/>
          </a:p>
        </p:txBody>
      </p:sp>
    </p:spTree>
    <p:extLst>
      <p:ext uri="{BB962C8B-B14F-4D97-AF65-F5344CB8AC3E}">
        <p14:creationId xmlns:p14="http://schemas.microsoft.com/office/powerpoint/2010/main" val="19347252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816</TotalTime>
  <Words>809</Words>
  <Application>Microsoft Office PowerPoint</Application>
  <PresentationFormat>Widescreen</PresentationFormat>
  <Paragraphs>90</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Garamond</vt:lpstr>
      <vt:lpstr>Trebuchet MS</vt:lpstr>
      <vt:lpstr>Trebuchet MS (Headings)</vt:lpstr>
      <vt:lpstr>Wingdings 3</vt:lpstr>
      <vt:lpstr>Facet</vt:lpstr>
      <vt:lpstr>Space Station Object Detection System Using YOLOv8</vt:lpstr>
      <vt:lpstr>Agenda</vt:lpstr>
      <vt:lpstr>Problem Statement</vt:lpstr>
      <vt:lpstr>Idea</vt:lpstr>
      <vt:lpstr>Features</vt:lpstr>
      <vt:lpstr>Block Diagram</vt:lpstr>
      <vt:lpstr>Tech Stack</vt:lpstr>
      <vt:lpstr>Novelty</vt:lpstr>
      <vt:lpstr>Applications</vt:lpstr>
      <vt:lpstr>Benefits</vt:lpstr>
      <vt:lpstr>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Sahil Mate</dc:creator>
  <cp:lastModifiedBy>Sahil Mate</cp:lastModifiedBy>
  <cp:revision>4</cp:revision>
  <dcterms:created xsi:type="dcterms:W3CDTF">2025-06-23T05:19:40Z</dcterms:created>
  <dcterms:modified xsi:type="dcterms:W3CDTF">2025-06-23T18:56:07Z</dcterms:modified>
</cp:coreProperties>
</file>