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47645"/>
            <a:ext cx="9370373" cy="2750173"/>
          </a:xfrm>
        </p:spPr>
        <p:txBody>
          <a:bodyPr/>
          <a:lstStyle/>
          <a:p>
            <a:r>
              <a:rPr lang="en-US" sz="5400" dirty="0" smtClean="0"/>
              <a:t>Vehicle to Vehicle Communication Protocols: </a:t>
            </a:r>
            <a:r>
              <a:rPr lang="en-US" sz="5400" dirty="0" smtClean="0"/>
              <a:t>Creating a Safer Commute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53092"/>
            <a:ext cx="8825658" cy="1415897"/>
          </a:xfrm>
        </p:spPr>
        <p:txBody>
          <a:bodyPr>
            <a:noAutofit/>
          </a:bodyPr>
          <a:lstStyle/>
          <a:p>
            <a:r>
              <a:rPr lang="en-US" sz="2400" dirty="0" smtClean="0"/>
              <a:t>By: Sahil Gandhi</a:t>
            </a:r>
          </a:p>
          <a:p>
            <a:r>
              <a:rPr lang="en-US" sz="2400" dirty="0" smtClean="0"/>
              <a:t>Lab 4, Fall 2016</a:t>
            </a:r>
          </a:p>
          <a:p>
            <a:r>
              <a:rPr lang="en-US" sz="2400" dirty="0" smtClean="0"/>
              <a:t>TA: Thuy Vu</a:t>
            </a:r>
          </a:p>
        </p:txBody>
      </p:sp>
    </p:spTree>
    <p:extLst>
      <p:ext uri="{BB962C8B-B14F-4D97-AF65-F5344CB8AC3E}">
        <p14:creationId xmlns:p14="http://schemas.microsoft.com/office/powerpoint/2010/main" val="17639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Problem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3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94% of all crashes due to human error [1]</a:t>
            </a:r>
          </a:p>
          <a:p>
            <a:r>
              <a:rPr lang="en-US" sz="2800" dirty="0" smtClean="0"/>
              <a:t>Difficult to train human beings to:</a:t>
            </a:r>
          </a:p>
          <a:p>
            <a:pPr lvl="1"/>
            <a:r>
              <a:rPr lang="en-US" sz="2600" dirty="0" smtClean="0"/>
              <a:t>Not look at phone</a:t>
            </a:r>
          </a:p>
          <a:p>
            <a:pPr lvl="1"/>
            <a:r>
              <a:rPr lang="en-US" sz="2600" dirty="0" smtClean="0"/>
              <a:t>Not ge</a:t>
            </a:r>
            <a:r>
              <a:rPr lang="en-US" sz="2600" dirty="0" smtClean="0"/>
              <a:t>t distracted</a:t>
            </a:r>
          </a:p>
          <a:p>
            <a:pPr lvl="1"/>
            <a:r>
              <a:rPr lang="en-US" sz="2600" dirty="0" smtClean="0"/>
              <a:t>Not be stressed</a:t>
            </a:r>
          </a:p>
          <a:p>
            <a:pPr lvl="1"/>
            <a:r>
              <a:rPr lang="en-US" sz="2600" dirty="0" smtClean="0"/>
              <a:t>Not be intoxicated</a:t>
            </a:r>
            <a:endParaRPr lang="en-US" sz="2600" dirty="0"/>
          </a:p>
          <a:p>
            <a:r>
              <a:rPr lang="en-US" sz="2800" dirty="0" smtClean="0"/>
              <a:t>Semi-autonomous makes it worse</a:t>
            </a:r>
          </a:p>
          <a:p>
            <a:pPr lvl="1"/>
            <a:r>
              <a:rPr lang="en-US" sz="2600" dirty="0" smtClean="0"/>
              <a:t>Even less focus on road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1000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Solution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22178"/>
            <a:ext cx="9961412" cy="4950996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Constant factor on road – the car</a:t>
            </a:r>
          </a:p>
          <a:p>
            <a:pPr lvl="1"/>
            <a:r>
              <a:rPr lang="en-US" sz="3000" dirty="0" smtClean="0"/>
              <a:t>Press pedal = accelerate</a:t>
            </a:r>
          </a:p>
          <a:p>
            <a:pPr lvl="1"/>
            <a:r>
              <a:rPr lang="en-US" sz="3000" dirty="0" smtClean="0"/>
              <a:t>Press brake = slow/stop</a:t>
            </a:r>
          </a:p>
          <a:p>
            <a:pPr lvl="1"/>
            <a:r>
              <a:rPr lang="en-US" sz="3000" dirty="0" smtClean="0"/>
              <a:t>Turn steering = turn left/right</a:t>
            </a:r>
          </a:p>
          <a:p>
            <a:r>
              <a:rPr lang="en-US" sz="3200" dirty="0" smtClean="0"/>
              <a:t>Far easier to control -&gt; V2V comm.</a:t>
            </a:r>
          </a:p>
          <a:p>
            <a:r>
              <a:rPr lang="en-US" sz="3200" dirty="0" smtClean="0"/>
              <a:t>Dedicated Short Range Communication (DSRC)</a:t>
            </a:r>
          </a:p>
          <a:p>
            <a:pPr lvl="1"/>
            <a:r>
              <a:rPr lang="en-US" sz="3000" dirty="0" smtClean="0"/>
              <a:t>Exchange data (speed, location, etc.)</a:t>
            </a:r>
          </a:p>
          <a:p>
            <a:pPr lvl="1"/>
            <a:r>
              <a:rPr lang="en-US" sz="3000" dirty="0" smtClean="0"/>
              <a:t>10 messages per car per second up to 1000 feet [1]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689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50589" cy="1400530"/>
          </a:xfrm>
        </p:spPr>
        <p:txBody>
          <a:bodyPr/>
          <a:lstStyle/>
          <a:p>
            <a:r>
              <a:rPr lang="en-US" sz="6600" dirty="0" smtClean="0"/>
              <a:t>Pros of V2V Comm.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Collision Detection -&gt; Car A colliding into Car B:</a:t>
            </a:r>
          </a:p>
          <a:p>
            <a:pPr lvl="1"/>
            <a:r>
              <a:rPr lang="en-US" sz="2400" dirty="0" smtClean="0"/>
              <a:t>Slow Car A, speed Car B to avoid hit</a:t>
            </a:r>
          </a:p>
          <a:p>
            <a:r>
              <a:rPr lang="en-US" sz="2800" dirty="0" smtClean="0"/>
              <a:t>Accident Mitigation:</a:t>
            </a:r>
          </a:p>
          <a:p>
            <a:pPr lvl="1"/>
            <a:r>
              <a:rPr lang="en-US" sz="2400" dirty="0" smtClean="0"/>
              <a:t>Use above step to avoid accident</a:t>
            </a:r>
          </a:p>
          <a:p>
            <a:pPr lvl="1"/>
            <a:r>
              <a:rPr lang="en-US" sz="2400" dirty="0" smtClean="0"/>
              <a:t>Else: signal cars behind to slow down</a:t>
            </a:r>
          </a:p>
          <a:p>
            <a:pPr lvl="2"/>
            <a:r>
              <a:rPr lang="en-US" sz="2000" dirty="0" smtClean="0"/>
              <a:t>Assist in changing lanes to block a jam</a:t>
            </a:r>
          </a:p>
          <a:p>
            <a:pPr lvl="2"/>
            <a:r>
              <a:rPr lang="en-US" sz="2000" dirty="0" smtClean="0"/>
              <a:t>Reduce commute times greatly in cities</a:t>
            </a:r>
          </a:p>
          <a:p>
            <a:r>
              <a:rPr lang="en-US" sz="2800" dirty="0" smtClean="0"/>
              <a:t>Even more benefits to be found!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5" y="2754185"/>
            <a:ext cx="4206842" cy="26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00" y="519393"/>
            <a:ext cx="10240964" cy="1400530"/>
          </a:xfrm>
        </p:spPr>
        <p:txBody>
          <a:bodyPr/>
          <a:lstStyle/>
          <a:p>
            <a:r>
              <a:rPr lang="en-US" sz="6600" dirty="0" smtClean="0"/>
              <a:t>Cons of V2V Comm.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84535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More connected devices = more security needed</a:t>
            </a:r>
          </a:p>
          <a:p>
            <a:pPr lvl="1"/>
            <a:r>
              <a:rPr lang="en-US" sz="2400" dirty="0" smtClean="0"/>
              <a:t>Difficult to maintain security -&gt; Latest IOT Hack is example!</a:t>
            </a:r>
          </a:p>
          <a:p>
            <a:r>
              <a:rPr lang="en-US" sz="2800" dirty="0" smtClean="0"/>
              <a:t>Lots of data generated and transmitted</a:t>
            </a:r>
          </a:p>
          <a:p>
            <a:pPr lvl="1"/>
            <a:r>
              <a:rPr lang="en-US" sz="2400" dirty="0" smtClean="0"/>
              <a:t>Can be an intrusion of privacy</a:t>
            </a:r>
            <a:endParaRPr lang="en-US" sz="2400" dirty="0"/>
          </a:p>
          <a:p>
            <a:r>
              <a:rPr lang="en-US" sz="2800" dirty="0" smtClean="0"/>
              <a:t>Other unintended side effects</a:t>
            </a:r>
          </a:p>
          <a:p>
            <a:pPr lvl="1"/>
            <a:r>
              <a:rPr lang="en-US" sz="2400" dirty="0" smtClean="0"/>
              <a:t>People more distracted than ever</a:t>
            </a:r>
          </a:p>
          <a:p>
            <a:pPr lvl="1"/>
            <a:r>
              <a:rPr lang="en-US" sz="2400" dirty="0" smtClean="0"/>
              <a:t>Can control be passed to user safely?</a:t>
            </a:r>
          </a:p>
        </p:txBody>
      </p:sp>
      <p:pic>
        <p:nvPicPr>
          <p:cNvPr id="1028" name="Picture 4" descr="http://cloudtweaks.com/wp-content/uploads/2015/02/data-iss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9" y="3171776"/>
            <a:ext cx="3430688" cy="343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1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Current Research</a:t>
            </a:r>
            <a:endParaRPr lang="en-US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660" y="1853248"/>
                <a:ext cx="10830127" cy="4722650"/>
              </a:xfrm>
            </p:spPr>
            <p:txBody>
              <a:bodyPr/>
              <a:lstStyle/>
              <a:p>
                <a:r>
                  <a:rPr lang="en-US" dirty="0" smtClean="0"/>
                  <a:t>Dealing with signal propagation delay:</a:t>
                </a:r>
              </a:p>
              <a:p>
                <a:pPr lvl="1"/>
                <a:r>
                  <a:rPr lang="en-US" dirty="0" smtClean="0"/>
                  <a:t>Hardware plus software can create these delays</a:t>
                </a:r>
              </a:p>
              <a:p>
                <a:pPr lvl="1"/>
                <a:r>
                  <a:rPr lang="en-US" dirty="0" smtClean="0"/>
                  <a:t>Modeled by: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𝑎𝑟𝑟𝑖𝑣𝑎𝑙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𝑚𝑒𝑠𝑠𝑎𝑔𝑒𝑠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𝑝𝑟𝑜𝑐𝑒𝑠𝑠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𝑚𝑒𝑠𝑠𝑎𝑔𝑒𝑠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𝐷𝑒𝑙𝑎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𝑤𝑎𝑖𝑡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𝜇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𝜆</m:t>
                        </m:r>
                      </m:den>
                    </m:f>
                    <m:r>
                      <a:rPr lang="en-US" i="1"/>
                      <m:t>+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 smtClean="0"/>
                          <m:t>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[4].</a:t>
                </a:r>
              </a:p>
              <a:p>
                <a:r>
                  <a:rPr lang="en-US" dirty="0" smtClean="0"/>
                  <a:t>Separate queues for different messages</a:t>
                </a:r>
              </a:p>
              <a:p>
                <a:pPr lvl="1"/>
                <a:r>
                  <a:rPr lang="en-US" dirty="0" smtClean="0"/>
                  <a:t>EWMs in a priority queue [4]</a:t>
                </a:r>
              </a:p>
              <a:p>
                <a:pPr lvl="1"/>
                <a:r>
                  <a:rPr lang="en-US" dirty="0" smtClean="0"/>
                  <a:t>Deal with EWMs first till event is over</a:t>
                </a:r>
              </a:p>
              <a:p>
                <a:pPr lvl="2"/>
                <a:r>
                  <a:rPr lang="en-US" dirty="0" smtClean="0"/>
                  <a:t>Sensitive information processed first</a:t>
                </a:r>
              </a:p>
              <a:p>
                <a:pPr lvl="2"/>
                <a:r>
                  <a:rPr lang="en-US" dirty="0" smtClean="0"/>
                  <a:t>Safer handling + less delays</a:t>
                </a:r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660" y="1853248"/>
                <a:ext cx="10830127" cy="4722650"/>
              </a:xfrm>
              <a:blipFill rotWithShape="0">
                <a:blip r:embed="rId2"/>
                <a:stretch>
                  <a:fillRect l="-282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84" y="1478351"/>
            <a:ext cx="4541223" cy="26772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-222" b="52410"/>
          <a:stretch/>
        </p:blipFill>
        <p:spPr>
          <a:xfrm>
            <a:off x="6129926" y="4214573"/>
            <a:ext cx="2916798" cy="24975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3"/>
          <a:stretch/>
        </p:blipFill>
        <p:spPr>
          <a:xfrm>
            <a:off x="9181169" y="4218247"/>
            <a:ext cx="2916798" cy="25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Conclusion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55641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V2V still needs much research</a:t>
            </a:r>
          </a:p>
          <a:p>
            <a:r>
              <a:rPr lang="en-US" sz="2800" dirty="0" smtClean="0"/>
              <a:t>Obstacles: Privacy + Security</a:t>
            </a:r>
          </a:p>
          <a:p>
            <a:r>
              <a:rPr lang="en-US" sz="2800" dirty="0" smtClean="0"/>
              <a:t>Benefits: Safer roads, less accidents!</a:t>
            </a:r>
          </a:p>
          <a:p>
            <a:r>
              <a:rPr lang="en-US" sz="2800" dirty="0" smtClean="0"/>
              <a:t>Google, Tesla, Uber, etc. working on it!</a:t>
            </a:r>
            <a:endParaRPr lang="en-US" sz="2600" dirty="0"/>
          </a:p>
          <a:p>
            <a:r>
              <a:rPr lang="en-US" sz="2600" dirty="0" smtClean="0"/>
              <a:t>Semi-autonomous/autonomous != V2V!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80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22" y="2400300"/>
            <a:ext cx="10855463" cy="2017765"/>
          </a:xfrm>
        </p:spPr>
        <p:txBody>
          <a:bodyPr/>
          <a:lstStyle/>
          <a:p>
            <a:pPr algn="ctr"/>
            <a:r>
              <a:rPr lang="en-US" sz="13800" dirty="0" smtClean="0"/>
              <a:t>Questions?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950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References	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495199"/>
            <a:ext cx="11007626" cy="4860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[1] Peng, </a:t>
            </a:r>
            <a:r>
              <a:rPr lang="en-US" dirty="0" err="1"/>
              <a:t>Huei</a:t>
            </a:r>
            <a:r>
              <a:rPr lang="en-US" dirty="0"/>
              <a:t>. "Saving Lives by Letting Cars Talk to Each Other." The Conversation. </a:t>
            </a:r>
            <a:r>
              <a:rPr lang="en-US" dirty="0" err="1"/>
              <a:t>N.p</a:t>
            </a:r>
            <a:r>
              <a:rPr lang="en-US" dirty="0"/>
              <a:t>., 11 Sept. 2016. Web. 16 Nov. 2016. &lt;https://</a:t>
            </a:r>
            <a:r>
              <a:rPr lang="en-US" dirty="0" smtClean="0"/>
              <a:t>theconversation.com/saving-lives-by-letting-cars-talk-to-each-other-59221&gt;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 err="1"/>
              <a:t>Papadimitratos</a:t>
            </a:r>
            <a:r>
              <a:rPr lang="en-US" dirty="0"/>
              <a:t>, </a:t>
            </a:r>
            <a:r>
              <a:rPr lang="en-US" dirty="0" err="1"/>
              <a:t>Panos</a:t>
            </a:r>
            <a:r>
              <a:rPr lang="en-US" dirty="0"/>
              <a:t>, et al. "Vehicular communication systems: Enabling technologies, applications, and future outlook on intelligent transportation." IEEE Communications Magazine 47.11 (2009): </a:t>
            </a:r>
            <a:r>
              <a:rPr lang="en-US" dirty="0" smtClean="0"/>
              <a:t>84-95. &lt;http</a:t>
            </a:r>
            <a:r>
              <a:rPr lang="en-US" dirty="0"/>
              <a:t>://ieeexplore.ieee.org/document/5307471/?arnumber=5307471&gt; DOI = </a:t>
            </a:r>
            <a:r>
              <a:rPr lang="en-US" dirty="0" smtClean="0"/>
              <a:t>10.1109/MCOM.2009.5307471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/>
              <a:t>Sander, Jason. "History’s Worst Data Breaches." </a:t>
            </a:r>
            <a:r>
              <a:rPr lang="en-US" i="1" dirty="0" err="1"/>
              <a:t>CloudTweaks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23 Feb. 2015. Web. 20 Nov. 2016. &lt;http://cloudtweaks.com/2015/02/historys-worst-data-breaches/&gt;.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[4] </a:t>
            </a:r>
            <a:r>
              <a:rPr lang="en-US" dirty="0"/>
              <a:t>Yang, </a:t>
            </a:r>
            <a:r>
              <a:rPr lang="en-US" dirty="0" err="1"/>
              <a:t>Xue</a:t>
            </a:r>
            <a:r>
              <a:rPr lang="en-US" dirty="0"/>
              <a:t>, et al. "A </a:t>
            </a:r>
            <a:r>
              <a:rPr lang="en-US" dirty="0" smtClean="0"/>
              <a:t>vehicle-to-vehicle </a:t>
            </a:r>
            <a:r>
              <a:rPr lang="en-US" dirty="0"/>
              <a:t>communication protocol for cooperative collision warning." Mobile and Ubiquitous Systems: Networking and Services, 2004. MOBIQUITOUS 2004. The First Annual International Conference on. IEEE, </a:t>
            </a:r>
            <a:r>
              <a:rPr lang="en-US" dirty="0" smtClean="0"/>
              <a:t>2004. &lt;http</a:t>
            </a:r>
            <a:r>
              <a:rPr lang="en-US" dirty="0"/>
              <a:t>://ieeexplore.ieee.org/document/1331717/?arnumber=1331717&amp;tag=1&gt; DOI = 10.1109/MOBIQ.2004.1331717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735</TotalTime>
  <Words>400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</vt:lpstr>
      <vt:lpstr>Vehicle to Vehicle Communication Protocols: Creating a Safer Commute</vt:lpstr>
      <vt:lpstr>Problem</vt:lpstr>
      <vt:lpstr>Solution</vt:lpstr>
      <vt:lpstr>Pros of V2V Comm.</vt:lpstr>
      <vt:lpstr>Cons of V2V Comm.</vt:lpstr>
      <vt:lpstr>Current Research</vt:lpstr>
      <vt:lpstr>Conclusion</vt:lpstr>
      <vt:lpstr>Questions?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to Vehicle Communication Protocols: Accident Mitigation</dc:title>
  <dc:creator>Sahil Gandhi</dc:creator>
  <cp:lastModifiedBy>Sahil Gandhi</cp:lastModifiedBy>
  <cp:revision>20</cp:revision>
  <dcterms:created xsi:type="dcterms:W3CDTF">2016-11-20T19:36:40Z</dcterms:created>
  <dcterms:modified xsi:type="dcterms:W3CDTF">2016-11-21T08:14:18Z</dcterms:modified>
</cp:coreProperties>
</file>