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5"/>
  </p:notesMasterIdLst>
  <p:sldIdLst>
    <p:sldId id="256" r:id="rId2"/>
    <p:sldId id="268" r:id="rId3"/>
    <p:sldId id="276" r:id="rId4"/>
    <p:sldId id="257" r:id="rId5"/>
    <p:sldId id="258" r:id="rId6"/>
    <p:sldId id="277" r:id="rId7"/>
    <p:sldId id="278" r:id="rId8"/>
    <p:sldId id="285" r:id="rId9"/>
    <p:sldId id="284" r:id="rId10"/>
    <p:sldId id="286" r:id="rId11"/>
    <p:sldId id="274" r:id="rId12"/>
    <p:sldId id="275" r:id="rId13"/>
    <p:sldId id="25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70" autoAdjust="0"/>
    <p:restoredTop sz="97823" autoAdjust="0"/>
  </p:normalViewPr>
  <p:slideViewPr>
    <p:cSldViewPr>
      <p:cViewPr varScale="1">
        <p:scale>
          <a:sx n="82" d="100"/>
          <a:sy n="82" d="100"/>
        </p:scale>
        <p:origin x="160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A44B3F-F10A-4920-9CB4-352829AEF122}" type="datetimeFigureOut">
              <a:rPr lang="en-US" smtClean="0"/>
              <a:pPr/>
              <a:t>8/27/2021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9B12A3-6135-4EDF-B064-78BB6B7169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941345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E8C-1D4D-4CAB-A563-A1A0DC818C4C}"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639302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247912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2947737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5638075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42370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1268307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1935996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40918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46478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CCCE8C-1D4D-4CAB-A563-A1A0DC818C4C}" type="datetimeFigureOut">
              <a:rPr lang="en-US" smtClean="0"/>
              <a:pPr/>
              <a:t>8/27/2021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157711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CCCE8C-1D4D-4CAB-A563-A1A0DC818C4C}"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295115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CCCE8C-1D4D-4CAB-A563-A1A0DC818C4C}" type="datetimeFigureOut">
              <a:rPr lang="en-US" smtClean="0"/>
              <a:pPr/>
              <a:t>8/27/2021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64925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CCCE8C-1D4D-4CAB-A563-A1A0DC818C4C}" type="datetimeFigureOut">
              <a:rPr lang="en-US" smtClean="0"/>
              <a:pPr/>
              <a:t>8/27/2021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92236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71CCCE8C-1D4D-4CAB-A563-A1A0DC818C4C}" type="datetimeFigureOut">
              <a:rPr lang="en-US" smtClean="0"/>
              <a:pPr/>
              <a:t>8/27/2021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2503260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E8C-1D4D-4CAB-A563-A1A0DC818C4C}"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89399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CCCE8C-1D4D-4CAB-A563-A1A0DC818C4C}" type="datetimeFigureOut">
              <a:rPr lang="en-US" smtClean="0"/>
              <a:pPr/>
              <a:t>8/27/2021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1841B5-3847-4071-8B6F-145C9443216B}" type="slidenum">
              <a:rPr lang="en-US" smtClean="0"/>
              <a:pPr/>
              <a:t>‹#›</a:t>
            </a:fld>
            <a:endParaRPr lang="en-US"/>
          </a:p>
        </p:txBody>
      </p:sp>
    </p:spTree>
    <p:extLst>
      <p:ext uri="{BB962C8B-B14F-4D97-AF65-F5344CB8AC3E}">
        <p14:creationId xmlns:p14="http://schemas.microsoft.com/office/powerpoint/2010/main" val="398475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1CCCE8C-1D4D-4CAB-A563-A1A0DC818C4C}" type="datetimeFigureOut">
              <a:rPr lang="en-US" smtClean="0"/>
              <a:pPr/>
              <a:t>8/27/2021</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1841B5-3847-4071-8B6F-145C9443216B}" type="slidenum">
              <a:rPr lang="en-US" smtClean="0"/>
              <a:pPr/>
              <a:t>‹#›</a:t>
            </a:fld>
            <a:endParaRPr lang="en-US"/>
          </a:p>
        </p:txBody>
      </p:sp>
    </p:spTree>
    <p:extLst>
      <p:ext uri="{BB962C8B-B14F-4D97-AF65-F5344CB8AC3E}">
        <p14:creationId xmlns:p14="http://schemas.microsoft.com/office/powerpoint/2010/main" val="2261665563"/>
      </p:ext>
    </p:extLst>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359090"/>
            <a:ext cx="6665167" cy="1415142"/>
          </a:xfrm>
        </p:spPr>
        <p:txBody>
          <a:bodyPr>
            <a:noAutofit/>
          </a:bodyPr>
          <a:lstStyle/>
          <a:p>
            <a:pPr algn="ctr"/>
            <a:r>
              <a:rPr lang="en-US" sz="3200" u="sng" dirty="0">
                <a:latin typeface="+mn-lt"/>
              </a:rPr>
              <a:t>Emotion Recognition Using facial expression and speech</a:t>
            </a:r>
          </a:p>
        </p:txBody>
      </p:sp>
      <p:sp>
        <p:nvSpPr>
          <p:cNvPr id="6" name="Subtitle 5">
            <a:extLst>
              <a:ext uri="{FF2B5EF4-FFF2-40B4-BE49-F238E27FC236}">
                <a16:creationId xmlns:a16="http://schemas.microsoft.com/office/drawing/2014/main" id="{9B20F309-EF08-4AD8-82C0-32366A1FA210}"/>
              </a:ext>
            </a:extLst>
          </p:cNvPr>
          <p:cNvSpPr>
            <a:spLocks noGrp="1"/>
          </p:cNvSpPr>
          <p:nvPr>
            <p:ph type="subTitle" idx="1"/>
          </p:nvPr>
        </p:nvSpPr>
        <p:spPr>
          <a:xfrm>
            <a:off x="6400800" y="4343400"/>
            <a:ext cx="2057400" cy="2133600"/>
          </a:xfrm>
        </p:spPr>
        <p:txBody>
          <a:bodyPr>
            <a:normAutofit fontScale="85000" lnSpcReduction="10000"/>
          </a:bodyPr>
          <a:lstStyle/>
          <a:p>
            <a:r>
              <a:rPr lang="en-IN" sz="1200" b="1" dirty="0"/>
              <a:t>Made by:</a:t>
            </a:r>
          </a:p>
          <a:p>
            <a:r>
              <a:rPr lang="en-IN" sz="1200" dirty="0"/>
              <a:t>Abhinav k. gupta - 00296502718</a:t>
            </a:r>
          </a:p>
          <a:p>
            <a:r>
              <a:rPr lang="en-IN" sz="1200" dirty="0"/>
              <a:t>SAHIL NIRANJAN - 02396502718</a:t>
            </a:r>
          </a:p>
          <a:p>
            <a:r>
              <a:rPr lang="en-IN" sz="1200" dirty="0"/>
              <a:t>VINAY KUMAR - </a:t>
            </a:r>
            <a:r>
              <a:rPr lang="en-US" sz="1200" dirty="0">
                <a:effectLst/>
                <a:latin typeface="Times New Roman" panose="02020603050405020304" pitchFamily="18" charset="0"/>
                <a:ea typeface="Caladea"/>
                <a:cs typeface="Caladea"/>
              </a:rPr>
              <a:t>03496502718</a:t>
            </a:r>
            <a:endParaRPr lang="en-IN" sz="1200" dirty="0"/>
          </a:p>
          <a:p>
            <a:r>
              <a:rPr lang="en-IN" sz="1200" dirty="0"/>
              <a:t>YASH VASHIST- 03696502718</a:t>
            </a:r>
          </a:p>
          <a:p>
            <a:endParaRPr lang="en-IN" dirty="0"/>
          </a:p>
          <a:p>
            <a:r>
              <a:rPr lang="en-IN" dirty="0"/>
              <a:t>B.TECH CSE-7C</a:t>
            </a:r>
          </a:p>
          <a:p>
            <a:pPr algn="l"/>
            <a:endParaRPr lang="en-IN" dirty="0"/>
          </a:p>
          <a:p>
            <a:endParaRPr lang="en-IN" dirty="0"/>
          </a:p>
        </p:txBody>
      </p:sp>
      <p:sp>
        <p:nvSpPr>
          <p:cNvPr id="3" name="TextBox 2">
            <a:extLst>
              <a:ext uri="{FF2B5EF4-FFF2-40B4-BE49-F238E27FC236}">
                <a16:creationId xmlns:a16="http://schemas.microsoft.com/office/drawing/2014/main" id="{5748E0E6-4BDB-4F02-A59E-CB9F1E39AB8B}"/>
              </a:ext>
            </a:extLst>
          </p:cNvPr>
          <p:cNvSpPr txBox="1"/>
          <p:nvPr/>
        </p:nvSpPr>
        <p:spPr>
          <a:xfrm>
            <a:off x="1183433" y="685800"/>
            <a:ext cx="6553200" cy="1844351"/>
          </a:xfrm>
          <a:prstGeom prst="rect">
            <a:avLst/>
          </a:prstGeom>
          <a:noFill/>
        </p:spPr>
        <p:txBody>
          <a:bodyPr wrap="square" rtlCol="0">
            <a:spAutoFit/>
          </a:bodyPr>
          <a:lstStyle/>
          <a:p>
            <a:pPr marL="1399540" marR="876300" indent="71755">
              <a:lnSpc>
                <a:spcPct val="113000"/>
              </a:lnSpc>
            </a:pPr>
            <a:r>
              <a:rPr lang="en-US" sz="1800" b="1" kern="0" dirty="0">
                <a:effectLst/>
                <a:ea typeface="Caladea"/>
                <a:cs typeface="Caladea"/>
              </a:rPr>
              <a:t>   HMR Institute of Technology and Management Plot No. 370, Hamidpur,</a:t>
            </a:r>
            <a:endParaRPr lang="en-IN" sz="1800" b="1" kern="0" dirty="0">
              <a:effectLst/>
              <a:ea typeface="Caladea"/>
              <a:cs typeface="Caladea"/>
            </a:endParaRPr>
          </a:p>
          <a:p>
            <a:pPr marL="2598420">
              <a:lnSpc>
                <a:spcPts val="2040"/>
              </a:lnSpc>
            </a:pPr>
            <a:r>
              <a:rPr lang="en-US" sz="1800" b="1" dirty="0">
                <a:effectLst/>
                <a:ea typeface="Caladea"/>
                <a:cs typeface="Caladea"/>
              </a:rPr>
              <a:t>Delhi-110036</a:t>
            </a:r>
            <a:endParaRPr lang="en-IN" sz="1800" dirty="0">
              <a:effectLst/>
              <a:ea typeface="Caladea"/>
              <a:cs typeface="Caladea"/>
            </a:endParaRPr>
          </a:p>
          <a:p>
            <a:pPr marL="2125345" marR="1937385" algn="ctr">
              <a:spcBef>
                <a:spcPts val="285"/>
              </a:spcBef>
              <a:spcAft>
                <a:spcPts val="0"/>
              </a:spcAft>
            </a:pPr>
            <a:r>
              <a:rPr lang="en-US" sz="1800" b="1" dirty="0">
                <a:effectLst/>
                <a:ea typeface="Caladea"/>
                <a:cs typeface="Caladea"/>
              </a:rPr>
              <a:t>Synopsis of Minor Project</a:t>
            </a:r>
            <a:endParaRPr lang="en-IN" sz="1800" b="1" dirty="0">
              <a:effectLst/>
              <a:ea typeface="Caladea"/>
              <a:cs typeface="Caladea"/>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7467600" cy="6169152"/>
          </a:xfrm>
        </p:spPr>
        <p:txBody>
          <a:bodyPr/>
          <a:lstStyle/>
          <a:p>
            <a:endParaRPr lang="en-US" dirty="0"/>
          </a:p>
          <a:p>
            <a:endParaRPr lang="en-US" dirty="0"/>
          </a:p>
          <a:p>
            <a:endParaRPr lang="en-US" dirty="0"/>
          </a:p>
        </p:txBody>
      </p:sp>
      <p:sp>
        <p:nvSpPr>
          <p:cNvPr id="7" name="Rectangle 6"/>
          <p:cNvSpPr/>
          <p:nvPr/>
        </p:nvSpPr>
        <p:spPr>
          <a:xfrm>
            <a:off x="1524000" y="2667000"/>
            <a:ext cx="6324600" cy="923330"/>
          </a:xfrm>
          <a:prstGeom prst="rect">
            <a:avLst/>
          </a:prstGeom>
        </p:spPr>
        <p:txBody>
          <a:bodyPr wrap="square">
            <a:spAutoFit/>
          </a:bodyPr>
          <a:lstStyle/>
          <a:p>
            <a:r>
              <a:rPr lang="en-US" dirty="0"/>
              <a:t>We can use MLPClassifier for this and made use of the sound file library to read the sound file, and the librosa library to extract features from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066800"/>
            <a:ext cx="3001763" cy="1248130"/>
          </a:xfrm>
        </p:spPr>
        <p:txBody>
          <a:bodyPr>
            <a:normAutofit/>
          </a:bodyPr>
          <a:lstStyle/>
          <a:p>
            <a:pPr algn="ctr"/>
            <a:r>
              <a:rPr lang="en-US" sz="4000" b="1" u="sng" dirty="0">
                <a:latin typeface="Aharoni" pitchFamily="2" charset="-79"/>
                <a:cs typeface="Aharoni" pitchFamily="2" charset="-79"/>
              </a:rPr>
              <a:t>BENEFITS</a:t>
            </a:r>
          </a:p>
        </p:txBody>
      </p:sp>
      <p:sp>
        <p:nvSpPr>
          <p:cNvPr id="3" name="Content Placeholder 2"/>
          <p:cNvSpPr>
            <a:spLocks noGrp="1"/>
          </p:cNvSpPr>
          <p:nvPr>
            <p:ph idx="1"/>
          </p:nvPr>
        </p:nvSpPr>
        <p:spPr>
          <a:xfrm>
            <a:off x="533400" y="3124200"/>
            <a:ext cx="6705600" cy="2963331"/>
          </a:xfrm>
        </p:spPr>
        <p:txBody>
          <a:bodyPr/>
          <a:lstStyle/>
          <a:p>
            <a:r>
              <a:rPr lang="en-US" b="1" dirty="0"/>
              <a:t>Better Worker Attendance Systems</a:t>
            </a:r>
          </a:p>
          <a:p>
            <a:r>
              <a:rPr lang="en-US" b="1" dirty="0"/>
              <a:t>Banking</a:t>
            </a:r>
          </a:p>
          <a:p>
            <a:r>
              <a:rPr lang="en-US" b="1" dirty="0"/>
              <a:t>Improved Public Security</a:t>
            </a:r>
          </a:p>
          <a:p>
            <a:r>
              <a:rPr lang="en-US" b="1" dirty="0"/>
              <a:t>Fast and Non-Invasive Identity Verification</a:t>
            </a:r>
          </a:p>
          <a:p>
            <a:r>
              <a:rPr lang="en-US" b="1" dirty="0"/>
              <a:t>Face Recognition Furthers Enables Computer Vision</a:t>
            </a:r>
          </a:p>
          <a:p>
            <a:endParaRPr lang="en-US" b="1" dirty="0"/>
          </a:p>
          <a:p>
            <a:endParaRPr lang="en-US" b="1" dirty="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837" y="762000"/>
            <a:ext cx="7055380" cy="1400530"/>
          </a:xfrm>
        </p:spPr>
        <p:txBody>
          <a:bodyPr>
            <a:normAutofit/>
          </a:bodyPr>
          <a:lstStyle/>
          <a:p>
            <a:pPr algn="ctr"/>
            <a:r>
              <a:rPr lang="en-US" sz="3600" b="1"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dirty="0"/>
              <a:t>Facial Authentication: Apple has brought in Face ID for Facial Authentication in iPhones. Some of the leading banks are trying to use Facial Authentication for lockers.</a:t>
            </a:r>
            <a:br>
              <a:rPr lang="en-US" dirty="0"/>
            </a:br>
            <a:endParaRPr lang="en-US" dirty="0"/>
          </a:p>
          <a:p>
            <a:r>
              <a:rPr lang="en-US" dirty="0"/>
              <a:t>Customer Service: Some of the banks in Malaysia have installed systems which use Face Recognition to detect valuable customers of the bank so that the bank can provide the personalized service. This way, banks are able to generate more revenues by retaining such customers and keeping them happy, etc.</a:t>
            </a:r>
          </a:p>
          <a:p>
            <a:pPr>
              <a:buNone/>
            </a:pPr>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2593848"/>
            <a:ext cx="6248400" cy="835152"/>
          </a:xfrm>
        </p:spPr>
        <p:txBody>
          <a:bodyPr>
            <a:normAutofit fontScale="25000" lnSpcReduction="20000"/>
          </a:bodyPr>
          <a:lstStyle/>
          <a:p>
            <a:pPr algn="ctr"/>
            <a:endParaRPr lang="en-US" sz="5400" dirty="0"/>
          </a:p>
          <a:p>
            <a:pPr algn="ctr"/>
            <a:endParaRPr lang="en-US" sz="5400" dirty="0"/>
          </a:p>
          <a:p>
            <a:pPr algn="ctr">
              <a:buNone/>
            </a:pPr>
            <a:r>
              <a:rPr lang="en-US" sz="16000" b="1" dirty="0">
                <a:latin typeface="Algerian" panose="04020705040A02060702" pitchFamily="82" charset="0"/>
              </a:rPr>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19200"/>
            <a:ext cx="6705600" cy="1295400"/>
          </a:xfrm>
        </p:spPr>
        <p:txBody>
          <a:bodyPr>
            <a:normAutofit/>
          </a:bodyPr>
          <a:lstStyle/>
          <a:p>
            <a:pPr algn="ctr"/>
            <a:r>
              <a:rPr lang="en-US" sz="4000" b="1" dirty="0">
                <a:solidFill>
                  <a:schemeClr val="tx2">
                    <a:lumMod val="75000"/>
                  </a:schemeClr>
                </a:solidFill>
                <a:latin typeface="Arial Black" pitchFamily="34" charset="0"/>
                <a:cs typeface="Andalus" pitchFamily="18" charset="-78"/>
              </a:rPr>
              <a:t>Problem Statement</a:t>
            </a:r>
            <a:endParaRPr lang="en-US" sz="3600" b="1" dirty="0">
              <a:solidFill>
                <a:schemeClr val="tx2">
                  <a:lumMod val="75000"/>
                </a:schemeClr>
              </a:solidFill>
              <a:latin typeface="Arial Black" pitchFamily="34" charset="0"/>
            </a:endParaRPr>
          </a:p>
        </p:txBody>
      </p:sp>
      <p:sp>
        <p:nvSpPr>
          <p:cNvPr id="3" name="Content Placeholder 2"/>
          <p:cNvSpPr>
            <a:spLocks noGrp="1"/>
          </p:cNvSpPr>
          <p:nvPr>
            <p:ph idx="1"/>
          </p:nvPr>
        </p:nvSpPr>
        <p:spPr>
          <a:xfrm>
            <a:off x="304800" y="2133600"/>
            <a:ext cx="8534400" cy="3810000"/>
          </a:xfrm>
        </p:spPr>
        <p:txBody>
          <a:bodyPr>
            <a:normAutofit/>
          </a:bodyPr>
          <a:lstStyle/>
          <a:p>
            <a:r>
              <a:rPr lang="en-US" dirty="0"/>
              <a:t>     Emotion recognition from speech &amp; Face ae difficult because of several events and challenges. First of all, human beings’ emotions are extremely varied, various and ambiguous. It is frequently very hard for humans themselves to recognize others’ emotions correctly, since each individual has his/her own manifestations of different emotions. This makes picking out a person’s emotion via a machine or a computer even harder.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8DD48-ABB2-47AE-843A-42D592360274}"/>
              </a:ext>
            </a:extLst>
          </p:cNvPr>
          <p:cNvSpPr>
            <a:spLocks noGrp="1"/>
          </p:cNvSpPr>
          <p:nvPr>
            <p:ph type="title"/>
          </p:nvPr>
        </p:nvSpPr>
        <p:spPr>
          <a:xfrm>
            <a:off x="838200" y="2459394"/>
            <a:ext cx="7467600" cy="1939212"/>
          </a:xfrm>
        </p:spPr>
        <p:txBody>
          <a:bodyPr>
            <a:noAutofit/>
          </a:bodyPr>
          <a:lstStyle/>
          <a:p>
            <a:pPr algn="ctr"/>
            <a:r>
              <a:rPr lang="en-IN" sz="4400" b="1" dirty="0"/>
              <a:t>FACIAL EXPRESSION RECOGNITION</a:t>
            </a:r>
          </a:p>
        </p:txBody>
      </p:sp>
    </p:spTree>
    <p:extLst>
      <p:ext uri="{BB962C8B-B14F-4D97-AF65-F5344CB8AC3E}">
        <p14:creationId xmlns:p14="http://schemas.microsoft.com/office/powerpoint/2010/main" val="376770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752600"/>
            <a:ext cx="7315200" cy="3048000"/>
          </a:xfrm>
        </p:spPr>
        <p:txBody>
          <a:bodyPr>
            <a:normAutofit/>
          </a:bodyPr>
          <a:lstStyle/>
          <a:p>
            <a:r>
              <a:rPr lang="en-US" dirty="0"/>
              <a:t>Face detection has been around for ages. Taking a step forward, human emotion displayed by face and felt by brain, captured in either video, electric signal .</a:t>
            </a:r>
          </a:p>
        </p:txBody>
      </p:sp>
    </p:spTree>
    <p:extLst>
      <p:ext uri="{BB962C8B-B14F-4D97-AF65-F5344CB8AC3E}">
        <p14:creationId xmlns:p14="http://schemas.microsoft.com/office/powerpoint/2010/main" val="43604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9224"/>
            <a:ext cx="7467600" cy="5559552"/>
          </a:xfrm>
        </p:spPr>
        <p:txBody>
          <a:bodyPr>
            <a:normAutofit/>
          </a:bodyPr>
          <a:lstStyle/>
          <a:p>
            <a:r>
              <a:rPr lang="en-US" dirty="0"/>
              <a:t>Human emotion detection is implemented in many areas requiring additional security or information about the person. </a:t>
            </a:r>
          </a:p>
          <a:p>
            <a:r>
              <a:rPr lang="en-US" dirty="0"/>
              <a:t>This can be useful to verify that the person standing in front of the camera is not just a 2-dimensional representation </a:t>
            </a:r>
          </a:p>
          <a:p>
            <a:endParaRPr lang="en-US" dirty="0"/>
          </a:p>
          <a:p>
            <a:r>
              <a:rPr lang="en-US" dirty="0"/>
              <a:t>We can generalize the emotion detection steps as follows:</a:t>
            </a:r>
          </a:p>
          <a:p>
            <a:r>
              <a:rPr lang="en-US" dirty="0"/>
              <a:t> 1) Dataset preprocessing</a:t>
            </a:r>
          </a:p>
          <a:p>
            <a:r>
              <a:rPr lang="en-US" dirty="0"/>
              <a:t> 2) Face detection</a:t>
            </a:r>
          </a:p>
          <a:p>
            <a:r>
              <a:rPr lang="en-US" dirty="0"/>
              <a:t> 3) Feature extraction</a:t>
            </a:r>
          </a:p>
          <a:p>
            <a:r>
              <a:rPr lang="en-US" dirty="0"/>
              <a:t> 4) Classification based on the features</a:t>
            </a:r>
          </a:p>
        </p:txBody>
      </p:sp>
    </p:spTree>
    <p:extLst>
      <p:ext uri="{BB962C8B-B14F-4D97-AF65-F5344CB8AC3E}">
        <p14:creationId xmlns:p14="http://schemas.microsoft.com/office/powerpoint/2010/main" val="109418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106E-F22A-497E-8B37-8A66AAF08E2A}"/>
              </a:ext>
            </a:extLst>
          </p:cNvPr>
          <p:cNvSpPr>
            <a:spLocks noGrp="1"/>
          </p:cNvSpPr>
          <p:nvPr>
            <p:ph type="title"/>
          </p:nvPr>
        </p:nvSpPr>
        <p:spPr>
          <a:xfrm>
            <a:off x="838200" y="2514600"/>
            <a:ext cx="7467600" cy="1143000"/>
          </a:xfrm>
        </p:spPr>
        <p:txBody>
          <a:bodyPr>
            <a:normAutofit/>
          </a:bodyPr>
          <a:lstStyle/>
          <a:p>
            <a:pPr algn="ctr"/>
            <a:r>
              <a:rPr lang="en-IN" sz="4400" b="1" dirty="0"/>
              <a:t>Speech recognition</a:t>
            </a:r>
          </a:p>
        </p:txBody>
      </p:sp>
    </p:spTree>
    <p:extLst>
      <p:ext uri="{BB962C8B-B14F-4D97-AF65-F5344CB8AC3E}">
        <p14:creationId xmlns:p14="http://schemas.microsoft.com/office/powerpoint/2010/main" val="161739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87DEE9-C2CD-44BD-9A49-08C4B2A9FF7F}"/>
              </a:ext>
            </a:extLst>
          </p:cNvPr>
          <p:cNvSpPr>
            <a:spLocks noGrp="1"/>
          </p:cNvSpPr>
          <p:nvPr>
            <p:ph idx="1"/>
          </p:nvPr>
        </p:nvSpPr>
        <p:spPr>
          <a:xfrm>
            <a:off x="800100" y="2362200"/>
            <a:ext cx="7543800" cy="2286000"/>
          </a:xfrm>
        </p:spPr>
        <p:txBody>
          <a:bodyPr>
            <a:normAutofit/>
          </a:bodyPr>
          <a:lstStyle/>
          <a:p>
            <a:r>
              <a:rPr lang="en-US" dirty="0">
                <a:effectLst/>
                <a:latin typeface="Georgia" panose="02040502050405020303" pitchFamily="18" charset="0"/>
              </a:rPr>
              <a:t>Speech Emotion Recognition, is the act of attempting to recognize human emotion and affective states from speech. This is capitalizing on the fact that voice often reflects underlying emotion through tone and pitch. </a:t>
            </a:r>
          </a:p>
          <a:p>
            <a:r>
              <a:rPr lang="en-US" dirty="0">
                <a:latin typeface="Georgia" panose="02040502050405020303" pitchFamily="18" charset="0"/>
              </a:rPr>
              <a:t>Using </a:t>
            </a:r>
            <a:r>
              <a:rPr lang="en-US" u="sng" dirty="0">
                <a:latin typeface="Georgia" panose="02040502050405020303" pitchFamily="18" charset="0"/>
              </a:rPr>
              <a:t>librosa</a:t>
            </a:r>
            <a:r>
              <a:rPr lang="en-US" dirty="0">
                <a:latin typeface="Georgia" panose="02040502050405020303" pitchFamily="18" charset="0"/>
              </a:rPr>
              <a:t> technique for it.</a:t>
            </a:r>
            <a:r>
              <a:rPr lang="en-US" dirty="0">
                <a:effectLst/>
                <a:latin typeface="Georgia" panose="02040502050405020303" pitchFamily="18" charset="0"/>
              </a:rPr>
              <a:t> librosa is a python library for analyzing audio and music. </a:t>
            </a:r>
            <a:endParaRPr lang="en-IN" dirty="0"/>
          </a:p>
        </p:txBody>
      </p:sp>
    </p:spTree>
    <p:extLst>
      <p:ext uri="{BB962C8B-B14F-4D97-AF65-F5344CB8AC3E}">
        <p14:creationId xmlns:p14="http://schemas.microsoft.com/office/powerpoint/2010/main" val="874516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467600" cy="3505200"/>
          </a:xfrm>
        </p:spPr>
        <p:txBody>
          <a:bodyPr/>
          <a:lstStyle/>
          <a:p>
            <a:r>
              <a:rPr lang="en-US" dirty="0"/>
              <a:t>We know that voice-controlled personal assistants such as Amazon Alexa, Apple Siri, and Google Assistant and many more have become more powerful and still evolving. We start to see them integrated into phones, laptops, kitchen gadgets, cars, basically on almost anything we use daily.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230" y="1371600"/>
            <a:ext cx="6458339" cy="1143000"/>
          </a:xfrm>
        </p:spPr>
        <p:txBody>
          <a:bodyPr>
            <a:normAutofit fontScale="90000"/>
          </a:bodyPr>
          <a:lstStyle/>
          <a:p>
            <a:r>
              <a:rPr lang="en-US" sz="3600" b="1" u="sng" dirty="0">
                <a:solidFill>
                  <a:schemeClr val="tx1"/>
                </a:solidFill>
              </a:rPr>
              <a:t>Factors of Speech Emotion </a:t>
            </a:r>
            <a:br>
              <a:rPr lang="en-US" sz="3600" b="1" u="sng" dirty="0">
                <a:solidFill>
                  <a:schemeClr val="tx1"/>
                </a:solidFill>
              </a:rPr>
            </a:br>
            <a:r>
              <a:rPr lang="en-US" sz="3600" b="1" u="sng" dirty="0">
                <a:solidFill>
                  <a:schemeClr val="tx1"/>
                </a:solidFill>
              </a:rPr>
              <a:t>Recognition</a:t>
            </a:r>
            <a:br>
              <a:rPr lang="en-US" b="1" dirty="0">
                <a:solidFill>
                  <a:schemeClr val="tx1"/>
                </a:solidFill>
              </a:rPr>
            </a:br>
            <a:endParaRPr lang="en-US" b="1" dirty="0">
              <a:solidFill>
                <a:schemeClr val="tx1"/>
              </a:solidFill>
            </a:endParaRPr>
          </a:p>
        </p:txBody>
      </p:sp>
      <p:sp>
        <p:nvSpPr>
          <p:cNvPr id="3" name="Content Placeholder 2"/>
          <p:cNvSpPr>
            <a:spLocks noGrp="1"/>
          </p:cNvSpPr>
          <p:nvPr>
            <p:ph idx="1"/>
          </p:nvPr>
        </p:nvSpPr>
        <p:spPr>
          <a:xfrm>
            <a:off x="609600" y="2122652"/>
            <a:ext cx="7467600" cy="4111752"/>
          </a:xfrm>
        </p:spPr>
        <p:txBody>
          <a:bodyPr>
            <a:normAutofit/>
          </a:bodyPr>
          <a:lstStyle/>
          <a:p>
            <a:pPr lvl="1"/>
            <a:r>
              <a:rPr lang="en-US" dirty="0"/>
              <a:t>There are usually 3 main steps for speech emotion detection: signal processing, feature exaction and selection, as well as classification. </a:t>
            </a:r>
          </a:p>
          <a:p>
            <a:pPr lvl="1"/>
            <a:r>
              <a:rPr lang="en-US" dirty="0"/>
              <a:t>In the </a:t>
            </a:r>
            <a:r>
              <a:rPr lang="en-US" b="1" u="sng" dirty="0"/>
              <a:t>first step</a:t>
            </a:r>
            <a:r>
              <a:rPr lang="en-US" dirty="0"/>
              <a:t>, the acoustic signal is processed and segmented into smaller units. </a:t>
            </a:r>
          </a:p>
          <a:p>
            <a:pPr lvl="1"/>
            <a:r>
              <a:rPr lang="en-US" dirty="0"/>
              <a:t>In the </a:t>
            </a:r>
            <a:r>
              <a:rPr lang="en-US" b="1" u="sng" dirty="0"/>
              <a:t>second step</a:t>
            </a:r>
            <a:r>
              <a:rPr lang="en-US" b="1" dirty="0"/>
              <a:t>, </a:t>
            </a:r>
            <a:r>
              <a:rPr lang="en-US" dirty="0"/>
              <a:t>the features of these small units were extracted and selected to represent different emotions. </a:t>
            </a:r>
          </a:p>
          <a:p>
            <a:pPr lvl="1"/>
            <a:r>
              <a:rPr lang="en-US" b="1" u="sng" dirty="0"/>
              <a:t>Finally</a:t>
            </a:r>
            <a:r>
              <a:rPr lang="en-US" dirty="0"/>
              <a:t>, in the classification step, models are trained with emotion labels and then used to predict the emotion of a new instance.</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0</TotalTime>
  <Words>567</Words>
  <Application>Microsoft Office PowerPoint</Application>
  <PresentationFormat>On-screen Show (4:3)</PresentationFormat>
  <Paragraphs>47</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Aharoni</vt:lpstr>
      <vt:lpstr>Algerian</vt:lpstr>
      <vt:lpstr>Arial</vt:lpstr>
      <vt:lpstr>Arial Black</vt:lpstr>
      <vt:lpstr>Calibri</vt:lpstr>
      <vt:lpstr>Calibri Light</vt:lpstr>
      <vt:lpstr>Georgia</vt:lpstr>
      <vt:lpstr>Times New Roman</vt:lpstr>
      <vt:lpstr>Celestial</vt:lpstr>
      <vt:lpstr>Emotion Recognition Using facial expression and speech</vt:lpstr>
      <vt:lpstr>Problem Statement</vt:lpstr>
      <vt:lpstr>FACIAL EXPRESSION RECOGNITION</vt:lpstr>
      <vt:lpstr>PowerPoint Presentation</vt:lpstr>
      <vt:lpstr>PowerPoint Presentation</vt:lpstr>
      <vt:lpstr>Speech recognition</vt:lpstr>
      <vt:lpstr>PowerPoint Presentation</vt:lpstr>
      <vt:lpstr>PowerPoint Presentation</vt:lpstr>
      <vt:lpstr>Factors of Speech Emotion  Recognition </vt:lpstr>
      <vt:lpstr>PowerPoint Presentation</vt:lpstr>
      <vt:lpstr>BENEFITS</vt:lpstr>
      <vt:lpstr>APPLICATIONS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 Using Machine Learning</dc:title>
  <dc:creator>Admin</dc:creator>
  <cp:lastModifiedBy>Sahil Niranjan</cp:lastModifiedBy>
  <cp:revision>51</cp:revision>
  <dcterms:created xsi:type="dcterms:W3CDTF">2021-03-10T10:59:14Z</dcterms:created>
  <dcterms:modified xsi:type="dcterms:W3CDTF">2021-08-27T05:35:49Z</dcterms:modified>
</cp:coreProperties>
</file>