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9" r:id="rId6"/>
    <p:sldId id="260" r:id="rId7"/>
    <p:sldId id="270" r:id="rId8"/>
    <p:sldId id="261" r:id="rId9"/>
    <p:sldId id="262" r:id="rId10"/>
    <p:sldId id="263" r:id="rId11"/>
    <p:sldId id="264" r:id="rId12"/>
    <p:sldId id="265" r:id="rId13"/>
    <p:sldId id="266" r:id="rId14"/>
    <p:sldId id="267" r:id="rId15"/>
    <p:sldId id="268" r:id="rId16"/>
  </p:sldIdLst>
  <p:sldSz cx="118872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7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92" y="62"/>
      </p:cViewPr>
      <p:guideLst>
        <p:guide orient="horz" pos="2880"/>
        <p:guide pos="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B0900-BC36-4BCD-8F9E-2FE127F8DD89}" type="datetimeFigureOut">
              <a:rPr lang="en-US" smtClean="0"/>
              <a:t>6/12/2021</a:t>
            </a:fld>
            <a:endParaRPr lang="en-US"/>
          </a:p>
        </p:txBody>
      </p:sp>
      <p:sp>
        <p:nvSpPr>
          <p:cNvPr id="4" name="Slide Image Placeholder 3"/>
          <p:cNvSpPr>
            <a:spLocks noGrp="1" noRot="1" noChangeAspect="1"/>
          </p:cNvSpPr>
          <p:nvPr>
            <p:ph type="sldImg" idx="2"/>
          </p:nvPr>
        </p:nvSpPr>
        <p:spPr>
          <a:xfrm>
            <a:off x="1200150" y="685800"/>
            <a:ext cx="4457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B2F20D-95AB-4B40-967A-FE7EB7649A2B}" type="slidenum">
              <a:rPr lang="en-US" smtClean="0"/>
              <a:t>‹#›</a:t>
            </a:fld>
            <a:endParaRPr lang="en-US"/>
          </a:p>
        </p:txBody>
      </p:sp>
    </p:spTree>
    <p:extLst>
      <p:ext uri="{BB962C8B-B14F-4D97-AF65-F5344CB8AC3E}">
        <p14:creationId xmlns:p14="http://schemas.microsoft.com/office/powerpoint/2010/main" val="293760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2F20D-95AB-4B40-967A-FE7EB7649A2B}" type="slidenum">
              <a:rPr lang="en-US" smtClean="0"/>
              <a:t>4</a:t>
            </a:fld>
            <a:endParaRPr lang="en-US"/>
          </a:p>
        </p:txBody>
      </p:sp>
    </p:spTree>
    <p:extLst>
      <p:ext uri="{BB962C8B-B14F-4D97-AF65-F5344CB8AC3E}">
        <p14:creationId xmlns:p14="http://schemas.microsoft.com/office/powerpoint/2010/main" val="81921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840569"/>
            <a:ext cx="10104120" cy="1960034"/>
          </a:xfrm>
        </p:spPr>
        <p:txBody>
          <a:bodyPr/>
          <a:lstStyle/>
          <a:p>
            <a:r>
              <a:rPr lang="en-US"/>
              <a:t>Click to edit Master title style</a:t>
            </a:r>
          </a:p>
        </p:txBody>
      </p:sp>
      <p:sp>
        <p:nvSpPr>
          <p:cNvPr id="3" name="Subtitle 2"/>
          <p:cNvSpPr>
            <a:spLocks noGrp="1"/>
          </p:cNvSpPr>
          <p:nvPr>
            <p:ph type="subTitle" idx="1"/>
          </p:nvPr>
        </p:nvSpPr>
        <p:spPr>
          <a:xfrm>
            <a:off x="1783080" y="5181600"/>
            <a:ext cx="832104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470528-030E-441F-94C6-90FC5435406E}"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34790419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70528-030E-441F-94C6-90FC5435406E}"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2250334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366187"/>
            <a:ext cx="2674620" cy="7802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366187"/>
            <a:ext cx="7825740" cy="7802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70528-030E-441F-94C6-90FC5435406E}"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148712955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70528-030E-441F-94C6-90FC5435406E}"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33544421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5875869"/>
            <a:ext cx="1010412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3875620"/>
            <a:ext cx="1010412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70528-030E-441F-94C6-90FC5435406E}"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264816091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2133602"/>
            <a:ext cx="5250180" cy="603461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2133602"/>
            <a:ext cx="5250180" cy="603461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470528-030E-441F-94C6-90FC5435406E}"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406541764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2046818"/>
            <a:ext cx="5252244"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899834"/>
            <a:ext cx="5252244"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4" y="2046818"/>
            <a:ext cx="525430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4" y="2899834"/>
            <a:ext cx="525430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470528-030E-441F-94C6-90FC5435406E}" type="datetimeFigureOut">
              <a:rPr lang="en-US" smtClean="0"/>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419948197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470528-030E-441F-94C6-90FC5435406E}" type="datetimeFigureOut">
              <a:rPr lang="en-US" smtClean="0"/>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44033179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70528-030E-441F-94C6-90FC5435406E}" type="datetimeFigureOut">
              <a:rPr lang="en-US" smtClean="0"/>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42430383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364066"/>
            <a:ext cx="3910807"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6" y="364071"/>
            <a:ext cx="6645275"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1" y="1913471"/>
            <a:ext cx="3910807"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470528-030E-441F-94C6-90FC5435406E}"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21380837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6400802"/>
            <a:ext cx="713232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817034"/>
            <a:ext cx="713232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7156453"/>
            <a:ext cx="713232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470528-030E-441F-94C6-90FC5435406E}"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55876-77BB-4529-B7F4-39D52AAD160A}" type="slidenum">
              <a:rPr lang="en-US" smtClean="0"/>
              <a:t>‹#›</a:t>
            </a:fld>
            <a:endParaRPr lang="en-US"/>
          </a:p>
        </p:txBody>
      </p:sp>
    </p:spTree>
    <p:extLst>
      <p:ext uri="{BB962C8B-B14F-4D97-AF65-F5344CB8AC3E}">
        <p14:creationId xmlns:p14="http://schemas.microsoft.com/office/powerpoint/2010/main" val="307139198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366184"/>
            <a:ext cx="1069848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0" y="2133602"/>
            <a:ext cx="10698480" cy="60346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8475136"/>
            <a:ext cx="2773680" cy="486834"/>
          </a:xfrm>
          <a:prstGeom prst="rect">
            <a:avLst/>
          </a:prstGeom>
        </p:spPr>
        <p:txBody>
          <a:bodyPr vert="horz" lIns="91440" tIns="45720" rIns="91440" bIns="45720" rtlCol="0" anchor="ctr"/>
          <a:lstStyle>
            <a:lvl1pPr algn="l">
              <a:defRPr sz="1200">
                <a:solidFill>
                  <a:schemeClr val="tx1">
                    <a:tint val="75000"/>
                  </a:schemeClr>
                </a:solidFill>
              </a:defRPr>
            </a:lvl1pPr>
          </a:lstStyle>
          <a:p>
            <a:fld id="{CF470528-030E-441F-94C6-90FC5435406E}" type="datetimeFigureOut">
              <a:rPr lang="en-US" smtClean="0"/>
              <a:t>6/12/2021</a:t>
            </a:fld>
            <a:endParaRPr lang="en-US"/>
          </a:p>
        </p:txBody>
      </p:sp>
      <p:sp>
        <p:nvSpPr>
          <p:cNvPr id="5" name="Footer Placeholder 4"/>
          <p:cNvSpPr>
            <a:spLocks noGrp="1"/>
          </p:cNvSpPr>
          <p:nvPr>
            <p:ph type="ftr" sz="quarter" idx="3"/>
          </p:nvPr>
        </p:nvSpPr>
        <p:spPr>
          <a:xfrm>
            <a:off x="4061460" y="8475136"/>
            <a:ext cx="3764280" cy="48683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8475136"/>
            <a:ext cx="2773680" cy="486834"/>
          </a:xfrm>
          <a:prstGeom prst="rect">
            <a:avLst/>
          </a:prstGeom>
        </p:spPr>
        <p:txBody>
          <a:bodyPr vert="horz" lIns="91440" tIns="45720" rIns="91440" bIns="45720" rtlCol="0" anchor="ctr"/>
          <a:lstStyle>
            <a:lvl1pPr algn="r">
              <a:defRPr sz="1200">
                <a:solidFill>
                  <a:schemeClr val="tx1">
                    <a:tint val="75000"/>
                  </a:schemeClr>
                </a:solidFill>
              </a:defRPr>
            </a:lvl1pPr>
          </a:lstStyle>
          <a:p>
            <a:fld id="{3D455876-77BB-4529-B7F4-39D52AAD160A}" type="slidenum">
              <a:rPr lang="en-US" smtClean="0"/>
              <a:t>‹#›</a:t>
            </a:fld>
            <a:endParaRPr lang="en-US"/>
          </a:p>
        </p:txBody>
      </p:sp>
    </p:spTree>
    <p:extLst>
      <p:ext uri="{BB962C8B-B14F-4D97-AF65-F5344CB8AC3E}">
        <p14:creationId xmlns:p14="http://schemas.microsoft.com/office/powerpoint/2010/main" val="3989765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10698480" cy="2286000"/>
          </a:xfrm>
        </p:spPr>
        <p:style>
          <a:lnRef idx="0">
            <a:scrgbClr r="0" g="0" b="0"/>
          </a:lnRef>
          <a:fillRef idx="1002">
            <a:schemeClr val="dk1"/>
          </a:fillRef>
          <a:effectRef idx="0">
            <a:scrgbClr r="0" g="0" b="0"/>
          </a:effectRef>
          <a:fontRef idx="major"/>
        </p:style>
        <p:txBody>
          <a:bodyPr>
            <a:noAutofit/>
          </a:bodyPr>
          <a:lstStyle/>
          <a:p>
            <a:br>
              <a:rPr lang="en-US" sz="2800" b="1" u="sng" dirty="0">
                <a:latin typeface="Agency FB" panose="020B0503020202020204" pitchFamily="34" charset="0"/>
              </a:rPr>
            </a:br>
            <a:br>
              <a:rPr lang="en-US" sz="2800" b="1" u="sng" dirty="0">
                <a:latin typeface="Agency FB" panose="020B0503020202020204" pitchFamily="34" charset="0"/>
              </a:rPr>
            </a:br>
            <a:r>
              <a:rPr lang="en-US" sz="2800" b="1" u="sng" dirty="0">
                <a:latin typeface="Agency FB" panose="020B0503020202020204" pitchFamily="34" charset="0"/>
              </a:rPr>
              <a:t>4</a:t>
            </a:r>
            <a:r>
              <a:rPr lang="en-US" sz="2800" b="1" u="sng" baseline="30000" dirty="0">
                <a:latin typeface="Agency FB" panose="020B0503020202020204" pitchFamily="34" charset="0"/>
              </a:rPr>
              <a:t>th</a:t>
            </a:r>
            <a:r>
              <a:rPr lang="en-US" sz="2800" b="1" u="sng" dirty="0">
                <a:latin typeface="Agency FB" panose="020B0503020202020204" pitchFamily="34" charset="0"/>
              </a:rPr>
              <a:t>   SEM   PROJECT   REPORT</a:t>
            </a:r>
            <a:br>
              <a:rPr lang="en-US" sz="2800" b="1" u="sng" dirty="0">
                <a:latin typeface="Agency FB" panose="020B0503020202020204" pitchFamily="34" charset="0"/>
              </a:rPr>
            </a:br>
            <a:r>
              <a:rPr lang="en-US" sz="2800" b="1" u="sng" dirty="0">
                <a:latin typeface="Agency FB" panose="020B0503020202020204" pitchFamily="34" charset="0"/>
              </a:rPr>
              <a:t>On</a:t>
            </a:r>
            <a:br>
              <a:rPr lang="en-US" sz="2800" b="1" u="sng" dirty="0">
                <a:latin typeface="Agency FB" panose="020B0503020202020204" pitchFamily="34" charset="0"/>
              </a:rPr>
            </a:br>
            <a:r>
              <a:rPr lang="en-US" sz="2800" b="1" u="sng" dirty="0">
                <a:latin typeface="Agency FB" panose="020B0503020202020204" pitchFamily="34" charset="0"/>
              </a:rPr>
              <a:t>SOCIAL MEDIA SENTIMENT ANALYSIS</a:t>
            </a:r>
            <a:br>
              <a:rPr lang="en-US" sz="2800" b="1" u="sng" dirty="0">
                <a:latin typeface="Agency FB" panose="020B0503020202020204" pitchFamily="34" charset="0"/>
              </a:rPr>
            </a:br>
            <a:r>
              <a:rPr lang="en-US" sz="2800" b="1" u="sng" dirty="0">
                <a:latin typeface="Agency FB" panose="020B0503020202020204" pitchFamily="34" charset="0"/>
              </a:rPr>
              <a:t>(CSE IV SEM MINI PROJECT)</a:t>
            </a:r>
            <a:br>
              <a:rPr lang="en-US" sz="2800" b="1" u="sng" dirty="0">
                <a:latin typeface="Agency FB" panose="020B0503020202020204" pitchFamily="34" charset="0"/>
              </a:rPr>
            </a:br>
            <a:r>
              <a:rPr lang="en-US" sz="2800" b="1" u="sng" dirty="0">
                <a:latin typeface="Agency FB" panose="020B0503020202020204" pitchFamily="34" charset="0"/>
              </a:rPr>
              <a:t>2020-21</a:t>
            </a:r>
            <a:br>
              <a:rPr lang="en-US" sz="2800" b="1" u="sng" dirty="0">
                <a:latin typeface="Agency FB" panose="020B0503020202020204" pitchFamily="34" charset="0"/>
              </a:rPr>
            </a:br>
            <a:br>
              <a:rPr lang="en-US" sz="2800" b="1" u="sng" dirty="0">
                <a:latin typeface="Agency FB" panose="020B0503020202020204" pitchFamily="34" charset="0"/>
              </a:rPr>
            </a:br>
            <a:endParaRPr lang="en-US" sz="2800" b="1" u="sng" dirty="0">
              <a:latin typeface="Agency FB" panose="020B0503020202020204" pitchFamily="34" charset="0"/>
            </a:endParaRP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3287893"/>
            <a:ext cx="4114800" cy="3352800"/>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a:xfrm>
            <a:off x="7132320" y="6618155"/>
            <a:ext cx="5943600" cy="2185214"/>
          </a:xfrm>
          <a:prstGeom prst="rect">
            <a:avLst/>
          </a:prstGeom>
        </p:spPr>
        <p:txBody>
          <a:bodyPr>
            <a:spAutoFit/>
          </a:bodyPr>
          <a:lstStyle/>
          <a:p>
            <a:pPr algn="ctr"/>
            <a:r>
              <a:rPr lang="en-US" sz="2800" dirty="0">
                <a:latin typeface="Agency FB" panose="020B0503020202020204" pitchFamily="34" charset="0"/>
              </a:rPr>
              <a:t>Submitted By:</a:t>
            </a:r>
          </a:p>
          <a:p>
            <a:pPr algn="r"/>
            <a:endParaRPr lang="en-US" sz="2800" dirty="0">
              <a:latin typeface="Agency FB" panose="020B0503020202020204" pitchFamily="34" charset="0"/>
            </a:endParaRPr>
          </a:p>
          <a:p>
            <a:pPr algn="ctr"/>
            <a:r>
              <a:rPr lang="en-US" sz="2800" dirty="0">
                <a:latin typeface="Agency FB" panose="020B0503020202020204" pitchFamily="34" charset="0"/>
              </a:rPr>
              <a:t> </a:t>
            </a:r>
            <a:r>
              <a:rPr lang="en-US" sz="2800" b="1" dirty="0">
                <a:latin typeface="Agency FB" panose="020B0503020202020204" pitchFamily="34" charset="0"/>
              </a:rPr>
              <a:t>Sahil Obhrai </a:t>
            </a:r>
            <a:endParaRPr lang="en-US" sz="2800" dirty="0">
              <a:latin typeface="Agency FB" panose="020B0503020202020204" pitchFamily="34" charset="0"/>
            </a:endParaRPr>
          </a:p>
          <a:p>
            <a:pPr algn="ctr"/>
            <a:r>
              <a:rPr lang="en-US" sz="2800" b="1" dirty="0">
                <a:latin typeface="Agency FB" panose="020B0503020202020204" pitchFamily="34" charset="0"/>
              </a:rPr>
              <a:t>Roll no: 2015270</a:t>
            </a:r>
            <a:endParaRPr lang="en-US" sz="2800" dirty="0">
              <a:latin typeface="Agency FB" panose="020B0503020202020204" pitchFamily="34" charset="0"/>
            </a:endParaRPr>
          </a:p>
          <a:p>
            <a:pPr algn="ctr"/>
            <a:r>
              <a:rPr lang="en-US" sz="2400" b="1">
                <a:latin typeface="Agency FB" panose="020B0503020202020204" pitchFamily="34" charset="0"/>
              </a:rPr>
              <a:t> DS &amp; AI</a:t>
            </a:r>
            <a:endParaRPr lang="en-US" sz="2400" dirty="0">
              <a:latin typeface="Agency FB" panose="020B0503020202020204" pitchFamily="34" charset="0"/>
            </a:endParaRPr>
          </a:p>
        </p:txBody>
      </p:sp>
    </p:spTree>
    <p:extLst>
      <p:ext uri="{BB962C8B-B14F-4D97-AF65-F5344CB8AC3E}">
        <p14:creationId xmlns:p14="http://schemas.microsoft.com/office/powerpoint/2010/main" val="2189864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
            <a:ext cx="10698480" cy="914400"/>
          </a:xfrm>
        </p:spPr>
        <p:style>
          <a:lnRef idx="0">
            <a:scrgbClr r="0" g="0" b="0"/>
          </a:lnRef>
          <a:fillRef idx="1002">
            <a:schemeClr val="dk1"/>
          </a:fillRef>
          <a:effectRef idx="0">
            <a:scrgbClr r="0" g="0" b="0"/>
          </a:effectRef>
          <a:fontRef idx="major"/>
        </p:style>
        <p:txBody>
          <a:bodyPr>
            <a:noAutofit/>
          </a:bodyPr>
          <a:lstStyle/>
          <a:p>
            <a:br>
              <a:rPr lang="en-US" b="1" dirty="0">
                <a:effectLst>
                  <a:outerShdw blurRad="38100" dist="38100" dir="2700000" algn="tl">
                    <a:srgbClr val="000000">
                      <a:alpha val="43137"/>
                    </a:srgbClr>
                  </a:outerShdw>
                </a:effectLst>
                <a:latin typeface="Agency FB" panose="020B0503020202020204" pitchFamily="34" charset="0"/>
              </a:rPr>
            </a:br>
            <a:r>
              <a:rPr lang="en-US" b="1" dirty="0">
                <a:effectLst>
                  <a:outerShdw blurRad="38100" dist="38100" dir="2700000" algn="tl">
                    <a:srgbClr val="000000">
                      <a:alpha val="43137"/>
                    </a:srgbClr>
                  </a:outerShdw>
                </a:effectLst>
                <a:latin typeface="Agency FB" panose="020B0503020202020204" pitchFamily="34" charset="0"/>
              </a:rPr>
              <a:t>7. </a:t>
            </a:r>
            <a:r>
              <a:rPr lang="en-US" b="1" u="sng" dirty="0">
                <a:effectLst>
                  <a:outerShdw blurRad="38100" dist="38100" dir="2700000" algn="tl">
                    <a:srgbClr val="000000">
                      <a:alpha val="43137"/>
                    </a:srgbClr>
                  </a:outerShdw>
                </a:effectLst>
                <a:latin typeface="Agency FB" panose="020B0503020202020204" pitchFamily="34" charset="0"/>
              </a:rPr>
              <a:t>Data Transformation</a:t>
            </a:r>
            <a:r>
              <a:rPr lang="en-US" b="1" dirty="0">
                <a:effectLst>
                  <a:outerShdw blurRad="38100" dist="38100" dir="2700000" algn="tl">
                    <a:srgbClr val="000000">
                      <a:alpha val="43137"/>
                    </a:srgbClr>
                  </a:outerShdw>
                </a:effectLst>
                <a:latin typeface="Agency FB" panose="020B0503020202020204" pitchFamily="34" charset="0"/>
              </a:rPr>
              <a:t> </a:t>
            </a:r>
            <a:br>
              <a:rPr lang="en-US" b="1" dirty="0">
                <a:effectLst>
                  <a:outerShdw blurRad="38100" dist="38100" dir="2700000" algn="tl">
                    <a:srgbClr val="000000">
                      <a:alpha val="43137"/>
                    </a:srgbClr>
                  </a:outerShdw>
                </a:effectLst>
                <a:latin typeface="Agency FB" panose="020B0503020202020204" pitchFamily="34" charset="0"/>
              </a:rPr>
            </a:br>
            <a:endParaRPr lang="en-US" b="1" dirty="0">
              <a:effectLst>
                <a:outerShdw blurRad="38100" dist="38100" dir="2700000" algn="tl">
                  <a:srgbClr val="000000">
                    <a:alpha val="43137"/>
                  </a:srgbClr>
                </a:outerShdw>
              </a:effectLst>
              <a:latin typeface="Agency FB" panose="020B0503020202020204" pitchFamily="34" charset="0"/>
            </a:endParaRPr>
          </a:p>
        </p:txBody>
      </p:sp>
      <p:sp>
        <p:nvSpPr>
          <p:cNvPr id="3" name="Content Placeholder 2"/>
          <p:cNvSpPr>
            <a:spLocks noGrp="1"/>
          </p:cNvSpPr>
          <p:nvPr>
            <p:ph idx="1"/>
          </p:nvPr>
        </p:nvSpPr>
        <p:spPr>
          <a:xfrm>
            <a:off x="594360" y="1371600"/>
            <a:ext cx="10698480" cy="6796620"/>
          </a:xfrm>
        </p:spPr>
        <p:txBody>
          <a:bodyPr>
            <a:noAutofit/>
          </a:bodyPr>
          <a:lstStyle/>
          <a:p>
            <a:r>
              <a:rPr lang="en-US" dirty="0"/>
              <a:t>The log transformation can be used to make highly skewed distributions less skewed. This can be valuable both for making patterns in the data more interpretable and for helping to meet the assumptions of inferential statistics. It is hard to discern a pattern in the upper panel whereas the strong relationship is shown clearly in the lower panel. </a:t>
            </a:r>
          </a:p>
          <a:p>
            <a:endParaRPr lang="en-US" dirty="0"/>
          </a:p>
          <a:p>
            <a:r>
              <a:rPr lang="en-US" dirty="0"/>
              <a:t>The comparison of the means of log-transformed data is actually a comparison of geometric means. This occurs because, as shown below, the anti-log of the arithmetic mean of log-transformed values is the geometric mean.</a:t>
            </a:r>
          </a:p>
          <a:p>
            <a:endParaRPr lang="en-US" dirty="0"/>
          </a:p>
        </p:txBody>
      </p:sp>
    </p:spTree>
    <p:extLst>
      <p:ext uri="{BB962C8B-B14F-4D97-AF65-F5344CB8AC3E}">
        <p14:creationId xmlns:p14="http://schemas.microsoft.com/office/powerpoint/2010/main" val="1299788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99060" y="152400"/>
            <a:ext cx="11590020" cy="8610600"/>
          </a:xfrm>
          <a:prstGeom prst="rect">
            <a:avLst/>
          </a:prstGeom>
        </p:spPr>
      </p:pic>
    </p:spTree>
    <p:extLst>
      <p:ext uri="{BB962C8B-B14F-4D97-AF65-F5344CB8AC3E}">
        <p14:creationId xmlns:p14="http://schemas.microsoft.com/office/powerpoint/2010/main" val="238278235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201"/>
            <a:ext cx="10698480" cy="838200"/>
          </a:xfrm>
        </p:spPr>
        <p:style>
          <a:lnRef idx="0">
            <a:scrgbClr r="0" g="0" b="0"/>
          </a:lnRef>
          <a:fillRef idx="1002">
            <a:schemeClr val="dk1"/>
          </a:fillRef>
          <a:effectRef idx="0">
            <a:scrgbClr r="0" g="0" b="0"/>
          </a:effectRef>
          <a:fontRef idx="major"/>
        </p:style>
        <p:txBody>
          <a:bodyPr>
            <a:noAutofit/>
          </a:bodyPr>
          <a:lstStyle/>
          <a:p>
            <a:br>
              <a:rPr lang="en-US" b="1" dirty="0">
                <a:effectLst>
                  <a:outerShdw blurRad="38100" dist="38100" dir="2700000" algn="tl">
                    <a:srgbClr val="000000">
                      <a:alpha val="43137"/>
                    </a:srgbClr>
                  </a:outerShdw>
                </a:effectLst>
                <a:latin typeface="Agency FB" panose="020B0503020202020204" pitchFamily="34" charset="0"/>
              </a:rPr>
            </a:br>
            <a:r>
              <a:rPr lang="en-US" b="1" dirty="0">
                <a:effectLst>
                  <a:outerShdw blurRad="38100" dist="38100" dir="2700000" algn="tl">
                    <a:srgbClr val="000000">
                      <a:alpha val="43137"/>
                    </a:srgbClr>
                  </a:outerShdw>
                </a:effectLst>
                <a:latin typeface="Agency FB" panose="020B0503020202020204" pitchFamily="34" charset="0"/>
              </a:rPr>
              <a:t>8. </a:t>
            </a:r>
            <a:r>
              <a:rPr lang="en-US" b="1" u="sng" dirty="0">
                <a:effectLst>
                  <a:outerShdw blurRad="38100" dist="38100" dir="2700000" algn="tl">
                    <a:srgbClr val="000000">
                      <a:alpha val="43137"/>
                    </a:srgbClr>
                  </a:outerShdw>
                </a:effectLst>
                <a:latin typeface="Agency FB" panose="020B0503020202020204" pitchFamily="34" charset="0"/>
              </a:rPr>
              <a:t>FINAL MODEL SCORE</a:t>
            </a:r>
            <a:br>
              <a:rPr lang="en-US" dirty="0">
                <a:effectLst>
                  <a:outerShdw blurRad="38100" dist="38100" dir="2700000" algn="tl">
                    <a:srgbClr val="000000">
                      <a:alpha val="43137"/>
                    </a:srgbClr>
                  </a:outerShdw>
                </a:effectLst>
                <a:latin typeface="Agency FB" panose="020B0503020202020204" pitchFamily="34" charset="0"/>
              </a:rPr>
            </a:br>
            <a:endParaRPr lang="en-US" dirty="0">
              <a:effectLst>
                <a:outerShdw blurRad="38100" dist="38100" dir="2700000" algn="tl">
                  <a:srgbClr val="000000">
                    <a:alpha val="43137"/>
                  </a:srgbClr>
                </a:outerShdw>
              </a:effectLst>
              <a:latin typeface="Agency FB" panose="020B0503020202020204" pitchFamily="34" charset="0"/>
            </a:endParaRPr>
          </a:p>
        </p:txBody>
      </p:sp>
      <p:sp>
        <p:nvSpPr>
          <p:cNvPr id="3" name="Content Placeholder 2"/>
          <p:cNvSpPr>
            <a:spLocks noGrp="1"/>
          </p:cNvSpPr>
          <p:nvPr>
            <p:ph idx="1"/>
          </p:nvPr>
        </p:nvSpPr>
        <p:spPr>
          <a:xfrm>
            <a:off x="638621" y="1011678"/>
            <a:ext cx="10698480" cy="6807200"/>
          </a:xfrm>
        </p:spPr>
        <p:txBody>
          <a:bodyPr>
            <a:normAutofit/>
          </a:bodyPr>
          <a:lstStyle/>
          <a:p>
            <a:r>
              <a:rPr lang="en-US" sz="2300" dirty="0"/>
              <a:t>Concluding the final results, the accuracy of our model comes out to be </a:t>
            </a:r>
            <a:r>
              <a:rPr lang="en-US" sz="2300" b="1" dirty="0"/>
              <a:t>0.9991656585040257</a:t>
            </a:r>
          </a:p>
        </p:txBody>
      </p:sp>
      <p:sp>
        <p:nvSpPr>
          <p:cNvPr id="4" name="Rectangle 3"/>
          <p:cNvSpPr/>
          <p:nvPr/>
        </p:nvSpPr>
        <p:spPr>
          <a:xfrm>
            <a:off x="1089660" y="1905001"/>
            <a:ext cx="9608820" cy="1107996"/>
          </a:xfrm>
          <a:prstGeom prst="rect">
            <a:avLst/>
          </a:prstGeom>
        </p:spPr>
        <p:txBody>
          <a:bodyPr wrap="square">
            <a:spAutoFit/>
          </a:bodyPr>
          <a:lstStyle/>
          <a:p>
            <a:r>
              <a:rPr lang="en-US" sz="2200" b="1" u="sng" dirty="0"/>
              <a:t>For </a:t>
            </a:r>
            <a:r>
              <a:rPr lang="en-US" sz="2200" b="1" u="sng" dirty="0" err="1"/>
              <a:t>RandomForestClassifier</a:t>
            </a:r>
            <a:r>
              <a:rPr lang="en-US" sz="2200" b="1" u="sng" dirty="0"/>
              <a:t>:</a:t>
            </a:r>
            <a:endParaRPr lang="en-US" sz="2200" b="1" dirty="0"/>
          </a:p>
          <a:p>
            <a:r>
              <a:rPr lang="en-US" sz="2200" dirty="0"/>
              <a:t>Training Accuracy : 0.9991656585040257</a:t>
            </a:r>
          </a:p>
          <a:p>
            <a:r>
              <a:rPr lang="en-US" sz="2200" dirty="0"/>
              <a:t>Validation Accuracy : 0.9511950944812915</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59080" y="3105955"/>
            <a:ext cx="10439400" cy="5715281"/>
          </a:xfrm>
          <a:prstGeom prst="rect">
            <a:avLst/>
          </a:prstGeom>
        </p:spPr>
      </p:pic>
    </p:spTree>
    <p:extLst>
      <p:ext uri="{BB962C8B-B14F-4D97-AF65-F5344CB8AC3E}">
        <p14:creationId xmlns:p14="http://schemas.microsoft.com/office/powerpoint/2010/main" val="123648089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01600"/>
            <a:ext cx="10698480" cy="1117600"/>
          </a:xfrm>
        </p:spPr>
        <p:style>
          <a:lnRef idx="0">
            <a:scrgbClr r="0" g="0" b="0"/>
          </a:lnRef>
          <a:fillRef idx="1002">
            <a:schemeClr val="dk1"/>
          </a:fillRef>
          <a:effectRef idx="0">
            <a:scrgbClr r="0" g="0" b="0"/>
          </a:effectRef>
          <a:fontRef idx="major"/>
        </p:style>
        <p:txBody>
          <a:bodyPr>
            <a:normAutofit/>
          </a:bodyPr>
          <a:lstStyle/>
          <a:p>
            <a:r>
              <a:rPr lang="en-US" sz="3600" b="1" u="sng" dirty="0">
                <a:effectLst>
                  <a:outerShdw blurRad="38100" dist="38100" dir="2700000" algn="tl">
                    <a:srgbClr val="000000">
                      <a:alpha val="43137"/>
                    </a:srgbClr>
                  </a:outerShdw>
                </a:effectLst>
                <a:latin typeface="Agency FB" panose="020B0503020202020204" pitchFamily="34" charset="0"/>
              </a:rPr>
              <a:t>Comparison Between Some Final Model</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447800"/>
            <a:ext cx="5867400" cy="7162800"/>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59008" y="1447800"/>
            <a:ext cx="5692775" cy="7391400"/>
          </a:xfrm>
        </p:spPr>
      </p:pic>
    </p:spTree>
    <p:extLst>
      <p:ext uri="{BB962C8B-B14F-4D97-AF65-F5344CB8AC3E}">
        <p14:creationId xmlns:p14="http://schemas.microsoft.com/office/powerpoint/2010/main" val="295312576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28600"/>
            <a:ext cx="10698480" cy="1066800"/>
          </a:xfrm>
        </p:spPr>
        <p:style>
          <a:lnRef idx="0">
            <a:scrgbClr r="0" g="0" b="0"/>
          </a:lnRef>
          <a:fillRef idx="1002">
            <a:schemeClr val="dk1"/>
          </a:fillRef>
          <a:effectRef idx="0">
            <a:scrgbClr r="0" g="0" b="0"/>
          </a:effectRef>
          <a:fontRef idx="major"/>
        </p:style>
        <p:txBody>
          <a:bodyPr>
            <a:noAutofit/>
          </a:bodyPr>
          <a:lstStyle/>
          <a:p>
            <a:br>
              <a:rPr lang="en-US" sz="4000" b="1" dirty="0">
                <a:effectLst>
                  <a:outerShdw blurRad="38100" dist="38100" dir="2700000" algn="tl">
                    <a:srgbClr val="000000">
                      <a:alpha val="43137"/>
                    </a:srgbClr>
                  </a:outerShdw>
                </a:effectLst>
                <a:latin typeface="Agency FB" panose="020B0503020202020204" pitchFamily="34" charset="0"/>
              </a:rPr>
            </a:br>
            <a:r>
              <a:rPr lang="en-US" sz="4000" b="1" dirty="0">
                <a:effectLst>
                  <a:outerShdw blurRad="38100" dist="38100" dir="2700000" algn="tl">
                    <a:srgbClr val="000000">
                      <a:alpha val="43137"/>
                    </a:srgbClr>
                  </a:outerShdw>
                </a:effectLst>
                <a:latin typeface="Agency FB" panose="020B0503020202020204" pitchFamily="34" charset="0"/>
              </a:rPr>
              <a:t>9. </a:t>
            </a:r>
            <a:r>
              <a:rPr lang="en-US" sz="4000" b="1" u="sng" dirty="0">
                <a:effectLst>
                  <a:outerShdw blurRad="38100" dist="38100" dir="2700000" algn="tl">
                    <a:srgbClr val="000000">
                      <a:alpha val="43137"/>
                    </a:srgbClr>
                  </a:outerShdw>
                </a:effectLst>
                <a:latin typeface="Agency FB" panose="020B0503020202020204" pitchFamily="34" charset="0"/>
              </a:rPr>
              <a:t>LANGUAGE USED</a:t>
            </a:r>
            <a:br>
              <a:rPr lang="en-US" sz="4000" dirty="0">
                <a:effectLst>
                  <a:outerShdw blurRad="38100" dist="38100" dir="2700000" algn="tl">
                    <a:srgbClr val="000000">
                      <a:alpha val="43137"/>
                    </a:srgbClr>
                  </a:outerShdw>
                </a:effectLst>
                <a:latin typeface="Agency FB" panose="020B0503020202020204" pitchFamily="34" charset="0"/>
              </a:rPr>
            </a:br>
            <a:endParaRPr lang="en-US" sz="4000" dirty="0">
              <a:effectLst>
                <a:outerShdw blurRad="38100" dist="38100" dir="2700000" algn="tl">
                  <a:srgbClr val="000000">
                    <a:alpha val="43137"/>
                  </a:srgbClr>
                </a:outerShdw>
              </a:effectLst>
              <a:latin typeface="Agency FB" panose="020B0503020202020204" pitchFamily="34" charset="0"/>
            </a:endParaRPr>
          </a:p>
        </p:txBody>
      </p:sp>
      <p:sp>
        <p:nvSpPr>
          <p:cNvPr id="3" name="Content Placeholder 2"/>
          <p:cNvSpPr>
            <a:spLocks noGrp="1"/>
          </p:cNvSpPr>
          <p:nvPr>
            <p:ph idx="1"/>
          </p:nvPr>
        </p:nvSpPr>
        <p:spPr>
          <a:xfrm>
            <a:off x="594360" y="1600200"/>
            <a:ext cx="10698480" cy="7239000"/>
          </a:xfrm>
        </p:spPr>
        <p:txBody>
          <a:bodyPr>
            <a:normAutofit fontScale="92500" lnSpcReduction="20000"/>
          </a:bodyPr>
          <a:lstStyle/>
          <a:p>
            <a:pPr marL="0" indent="0" algn="ctr">
              <a:buNone/>
            </a:pPr>
            <a:r>
              <a:rPr lang="en-US" sz="4000" b="1" u="sng" dirty="0">
                <a:latin typeface="Agency FB" panose="020B0503020202020204" pitchFamily="34" charset="0"/>
              </a:rPr>
              <a:t>Python</a:t>
            </a:r>
          </a:p>
          <a:p>
            <a:pPr marL="0" indent="0" algn="ctr">
              <a:buNone/>
            </a:pPr>
            <a:endParaRPr lang="en-US" sz="4000" b="1" u="sng" dirty="0">
              <a:latin typeface="Agency FB" panose="020B0503020202020204" pitchFamily="34" charset="0"/>
            </a:endParaRPr>
          </a:p>
          <a:p>
            <a:pPr marL="0" indent="0">
              <a:buNone/>
            </a:pPr>
            <a:r>
              <a:rPr lang="en-US" sz="3100" dirty="0"/>
              <a:t>Python is widely used in scientific and numeric computing:</a:t>
            </a:r>
          </a:p>
          <a:p>
            <a:pPr marL="0" indent="0">
              <a:buNone/>
            </a:pPr>
            <a:endParaRPr lang="en-US" sz="3100" dirty="0"/>
          </a:p>
          <a:p>
            <a:r>
              <a:rPr lang="en-US" sz="3100" dirty="0" err="1"/>
              <a:t>SciPy</a:t>
            </a:r>
            <a:r>
              <a:rPr lang="en-US" sz="3100" dirty="0"/>
              <a:t> is a collection of packages for mathematics, science and engineering.</a:t>
            </a:r>
          </a:p>
          <a:p>
            <a:pPr lvl="0">
              <a:buFont typeface="Wingdings" panose="05000000000000000000" pitchFamily="2" charset="2"/>
              <a:buChar char="Ø"/>
            </a:pPr>
            <a:endParaRPr lang="en-US" sz="3100" dirty="0"/>
          </a:p>
          <a:p>
            <a:r>
              <a:rPr lang="en-US" sz="3100" dirty="0"/>
              <a:t>Pandas is a data analysis and modeling library.</a:t>
            </a:r>
          </a:p>
          <a:p>
            <a:pPr>
              <a:buFont typeface="Wingdings" panose="05000000000000000000" pitchFamily="2" charset="2"/>
              <a:buChar char="Ø"/>
            </a:pPr>
            <a:endParaRPr lang="en-US" sz="3100" dirty="0"/>
          </a:p>
          <a:p>
            <a:r>
              <a:rPr lang="en-US" sz="3100" dirty="0" err="1"/>
              <a:t>IPython</a:t>
            </a:r>
            <a:r>
              <a:rPr lang="en-US" sz="3100" dirty="0"/>
              <a:t> is powerful interactive shell that features easy editing and recording of work session, and supports visualizations and parallel computing.</a:t>
            </a:r>
          </a:p>
          <a:p>
            <a:pPr lvl="0">
              <a:buFont typeface="Wingdings" panose="05000000000000000000" pitchFamily="2" charset="2"/>
              <a:buChar char="Ø"/>
            </a:pPr>
            <a:endParaRPr lang="en-US" sz="3100" dirty="0"/>
          </a:p>
          <a:p>
            <a:r>
              <a:rPr lang="en-US" sz="3100" dirty="0"/>
              <a:t>The Software Carpentry Course teaches basic skills for scientific computing, running </a:t>
            </a:r>
            <a:r>
              <a:rPr lang="en-US" sz="3100" dirty="0" err="1"/>
              <a:t>bootcamps</a:t>
            </a:r>
            <a:r>
              <a:rPr lang="en-US" sz="3100" dirty="0"/>
              <a:t> and providing open-access teaching materials. </a:t>
            </a:r>
          </a:p>
          <a:p>
            <a:endParaRPr lang="en-US" dirty="0"/>
          </a:p>
        </p:txBody>
      </p:sp>
    </p:spTree>
    <p:extLst>
      <p:ext uri="{BB962C8B-B14F-4D97-AF65-F5344CB8AC3E}">
        <p14:creationId xmlns:p14="http://schemas.microsoft.com/office/powerpoint/2010/main" val="267231507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shadeToTitle="1">
        <a:solidFill>
          <a:schemeClr val="tx1">
            <a:lumMod val="50000"/>
            <a:lumOff val="50000"/>
            <a:alpha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00400"/>
            <a:ext cx="10104120" cy="1960034"/>
          </a:xfrm>
        </p:spPr>
        <p:style>
          <a:lnRef idx="0">
            <a:scrgbClr r="0" g="0" b="0"/>
          </a:lnRef>
          <a:fillRef idx="1002">
            <a:schemeClr val="dk1"/>
          </a:fillRef>
          <a:effectRef idx="0">
            <a:scrgbClr r="0" g="0" b="0"/>
          </a:effectRef>
          <a:fontRef idx="major"/>
        </p:style>
        <p:txBody>
          <a:bodyPr>
            <a:normAutofit/>
          </a:bodyPr>
          <a:lstStyle/>
          <a:p>
            <a:r>
              <a:rPr lang="en-US" sz="6000" b="1" dirty="0">
                <a:latin typeface="Agency FB" panose="020B0503020202020204" pitchFamily="34" charset="0"/>
              </a:rPr>
              <a:t>Thank You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39962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698480" cy="838200"/>
          </a:xfrm>
        </p:spPr>
        <p:style>
          <a:lnRef idx="0">
            <a:scrgbClr r="0" g="0" b="0"/>
          </a:lnRef>
          <a:fillRef idx="1002">
            <a:schemeClr val="dk1"/>
          </a:fillRef>
          <a:effectRef idx="0">
            <a:scrgbClr r="0" g="0" b="0"/>
          </a:effectRef>
          <a:fontRef idx="major"/>
        </p:style>
        <p:txBody>
          <a:bodyPr>
            <a:noAutofit/>
          </a:bodyPr>
          <a:lstStyle/>
          <a:p>
            <a:br>
              <a:rPr lang="en-US" sz="4800" b="1" dirty="0">
                <a:effectLst>
                  <a:outerShdw blurRad="38100" dist="38100" dir="2700000" algn="tl">
                    <a:srgbClr val="000000">
                      <a:alpha val="43137"/>
                    </a:srgbClr>
                  </a:outerShdw>
                </a:effectLst>
                <a:latin typeface="Agency FB" panose="020B0503020202020204" pitchFamily="34" charset="0"/>
              </a:rPr>
            </a:br>
            <a:r>
              <a:rPr lang="en-US" sz="4800" b="1" dirty="0">
                <a:effectLst>
                  <a:outerShdw blurRad="38100" dist="38100" dir="2700000" algn="tl">
                    <a:srgbClr val="000000">
                      <a:alpha val="43137"/>
                    </a:srgbClr>
                  </a:outerShdw>
                </a:effectLst>
                <a:latin typeface="Agency FB" panose="020B0503020202020204" pitchFamily="34" charset="0"/>
              </a:rPr>
              <a:t>1. </a:t>
            </a:r>
            <a:r>
              <a:rPr lang="en-US" sz="4800" b="1" u="sng" dirty="0">
                <a:effectLst>
                  <a:outerShdw blurRad="38100" dist="38100" dir="2700000" algn="tl">
                    <a:srgbClr val="000000">
                      <a:alpha val="43137"/>
                    </a:srgbClr>
                  </a:outerShdw>
                </a:effectLst>
                <a:latin typeface="Agency FB" panose="020B0503020202020204" pitchFamily="34" charset="0"/>
              </a:rPr>
              <a:t>Introduction</a:t>
            </a:r>
            <a:br>
              <a:rPr lang="en-US" sz="4800" dirty="0">
                <a:latin typeface="Agency FB" panose="020B0503020202020204" pitchFamily="34" charset="0"/>
              </a:rPr>
            </a:br>
            <a:endParaRPr lang="en-US" sz="4800" dirty="0">
              <a:latin typeface="Agency FB" panose="020B0503020202020204" pitchFamily="34" charset="0"/>
            </a:endParaRPr>
          </a:p>
        </p:txBody>
      </p:sp>
      <p:sp>
        <p:nvSpPr>
          <p:cNvPr id="3" name="Content Placeholder 2"/>
          <p:cNvSpPr>
            <a:spLocks noGrp="1"/>
          </p:cNvSpPr>
          <p:nvPr>
            <p:ph idx="1"/>
          </p:nvPr>
        </p:nvSpPr>
        <p:spPr>
          <a:xfrm>
            <a:off x="594360" y="1371600"/>
            <a:ext cx="10698480" cy="6934200"/>
          </a:xfrm>
        </p:spPr>
        <p:txBody>
          <a:bodyPr>
            <a:noAutofit/>
          </a:bodyPr>
          <a:lstStyle/>
          <a:p>
            <a:r>
              <a:rPr lang="en-US" dirty="0">
                <a:latin typeface="+mj-lt"/>
              </a:rPr>
              <a:t>A </a:t>
            </a:r>
            <a:r>
              <a:rPr lang="en-US" b="1" dirty="0">
                <a:latin typeface="+mj-lt"/>
              </a:rPr>
              <a:t>social media sentiment analysis</a:t>
            </a:r>
            <a:r>
              <a:rPr lang="en-US" dirty="0">
                <a:latin typeface="+mj-lt"/>
              </a:rPr>
              <a:t> tells you how people feel about your brand online. Rather than a simple count of mentions or comments, </a:t>
            </a:r>
            <a:r>
              <a:rPr lang="en-US" b="1" dirty="0">
                <a:latin typeface="+mj-lt"/>
              </a:rPr>
              <a:t>sentiment analysis</a:t>
            </a:r>
            <a:r>
              <a:rPr lang="en-US" dirty="0">
                <a:latin typeface="+mj-lt"/>
              </a:rPr>
              <a:t> considers emotions and opinions. It involves collecting and analyzing information in the posts people share about your brand on </a:t>
            </a:r>
            <a:r>
              <a:rPr lang="en-US" b="1" dirty="0">
                <a:latin typeface="+mj-lt"/>
              </a:rPr>
              <a:t>social media</a:t>
            </a:r>
            <a:r>
              <a:rPr lang="en-US" dirty="0">
                <a:latin typeface="+mj-lt"/>
              </a:rPr>
              <a:t>.</a:t>
            </a:r>
          </a:p>
          <a:p>
            <a:r>
              <a:rPr lang="en-US" dirty="0">
                <a:latin typeface="+mj-lt"/>
              </a:rPr>
              <a:t>Sentiment analysis involves natural language processing because it deals with human-written text. The ability to categorize opinions expressed in the text —and especially to determine whether the writer's attitude is positive, negative, or neutral—is highly valuable. In this project, we will use the process known as sentiment analysis to categorize the opinions of people.</a:t>
            </a:r>
          </a:p>
          <a:p>
            <a:endParaRPr lang="en-US" dirty="0"/>
          </a:p>
        </p:txBody>
      </p:sp>
    </p:spTree>
    <p:extLst>
      <p:ext uri="{BB962C8B-B14F-4D97-AF65-F5344CB8AC3E}">
        <p14:creationId xmlns:p14="http://schemas.microsoft.com/office/powerpoint/2010/main" val="27694905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66184"/>
            <a:ext cx="10698480" cy="853016"/>
          </a:xfrm>
        </p:spPr>
        <p:style>
          <a:lnRef idx="0">
            <a:scrgbClr r="0" g="0" b="0"/>
          </a:lnRef>
          <a:fillRef idx="1002">
            <a:schemeClr val="dk1"/>
          </a:fillRef>
          <a:effectRef idx="0">
            <a:scrgbClr r="0" g="0" b="0"/>
          </a:effectRef>
          <a:fontRef idx="major"/>
        </p:style>
        <p:txBody>
          <a:bodyPr>
            <a:noAutofit/>
          </a:bodyPr>
          <a:lstStyle/>
          <a:p>
            <a:br>
              <a:rPr lang="en-US" b="1" dirty="0">
                <a:effectLst>
                  <a:outerShdw blurRad="38100" dist="38100" dir="2700000" algn="tl">
                    <a:srgbClr val="000000">
                      <a:alpha val="43137"/>
                    </a:srgbClr>
                  </a:outerShdw>
                </a:effectLst>
                <a:latin typeface="Agency FB" panose="020B0503020202020204" pitchFamily="34" charset="0"/>
              </a:rPr>
            </a:br>
            <a:r>
              <a:rPr lang="en-US" b="1" dirty="0">
                <a:effectLst>
                  <a:outerShdw blurRad="38100" dist="38100" dir="2700000" algn="tl">
                    <a:srgbClr val="000000">
                      <a:alpha val="43137"/>
                    </a:srgbClr>
                  </a:outerShdw>
                </a:effectLst>
                <a:latin typeface="Agency FB" panose="020B0503020202020204" pitchFamily="34" charset="0"/>
              </a:rPr>
              <a:t>  </a:t>
            </a:r>
            <a:r>
              <a:rPr lang="en-US" b="1" u="sng" dirty="0">
                <a:effectLst>
                  <a:outerShdw blurRad="38100" dist="38100" dir="2700000" algn="tl">
                    <a:srgbClr val="000000">
                      <a:alpha val="43137"/>
                    </a:srgbClr>
                  </a:outerShdw>
                </a:effectLst>
                <a:latin typeface="Agency FB" panose="020B0503020202020204" pitchFamily="34" charset="0"/>
              </a:rPr>
              <a:t>SOFTWARE  REQUIREMENTS</a:t>
            </a:r>
            <a:r>
              <a:rPr lang="en-US" b="1" dirty="0">
                <a:effectLst>
                  <a:outerShdw blurRad="38100" dist="38100" dir="2700000" algn="tl">
                    <a:srgbClr val="000000">
                      <a:alpha val="43137"/>
                    </a:srgbClr>
                  </a:outerShdw>
                </a:effectLst>
                <a:latin typeface="Agency FB" panose="020B0503020202020204" pitchFamily="34" charset="0"/>
              </a:rPr>
              <a:t> </a:t>
            </a:r>
            <a:br>
              <a:rPr lang="en-US" sz="4000" dirty="0"/>
            </a:br>
            <a:endParaRPr lang="en-US" sz="4800" dirty="0"/>
          </a:p>
        </p:txBody>
      </p:sp>
      <p:sp>
        <p:nvSpPr>
          <p:cNvPr id="3" name="Content Placeholder 2"/>
          <p:cNvSpPr>
            <a:spLocks noGrp="1"/>
          </p:cNvSpPr>
          <p:nvPr>
            <p:ph idx="1"/>
          </p:nvPr>
        </p:nvSpPr>
        <p:spPr>
          <a:xfrm>
            <a:off x="693420" y="1727204"/>
            <a:ext cx="10698480" cy="1320799"/>
          </a:xfrm>
        </p:spPr>
        <p:txBody>
          <a:bodyPr>
            <a:normAutofit/>
          </a:bodyPr>
          <a:lstStyle/>
          <a:p>
            <a:r>
              <a:rPr lang="en-US" sz="3000" dirty="0"/>
              <a:t>Language       	    	 :     	python3.8</a:t>
            </a:r>
          </a:p>
          <a:p>
            <a:r>
              <a:rPr lang="en-US" sz="3000" dirty="0"/>
              <a:t>Operating system           : 	Window10 </a:t>
            </a:r>
          </a:p>
          <a:p>
            <a:endParaRPr lang="en-US" sz="3000" dirty="0"/>
          </a:p>
        </p:txBody>
      </p:sp>
      <p:sp>
        <p:nvSpPr>
          <p:cNvPr id="4" name="Rectangle 3"/>
          <p:cNvSpPr/>
          <p:nvPr/>
        </p:nvSpPr>
        <p:spPr>
          <a:xfrm>
            <a:off x="609600" y="4038601"/>
            <a:ext cx="10744200" cy="769441"/>
          </a:xfrm>
          <a:prstGeom prst="rect">
            <a:avLst/>
          </a:prstGeom>
        </p:spPr>
        <p:style>
          <a:lnRef idx="0">
            <a:scrgbClr r="0" g="0" b="0"/>
          </a:lnRef>
          <a:fillRef idx="1002">
            <a:schemeClr val="dk1"/>
          </a:fillRef>
          <a:effectRef idx="0">
            <a:scrgbClr r="0" g="0" b="0"/>
          </a:effectRef>
          <a:fontRef idx="major"/>
        </p:style>
        <p:txBody>
          <a:bodyPr wrap="square">
            <a:spAutoFit/>
          </a:bodyPr>
          <a:lstStyle/>
          <a:p>
            <a:pPr algn="ctr"/>
            <a:r>
              <a:rPr lang="en-US" sz="4400" b="1" dirty="0">
                <a:effectLst>
                  <a:outerShdw blurRad="38100" dist="38100" dir="2700000" algn="tl">
                    <a:srgbClr val="000000">
                      <a:alpha val="43137"/>
                    </a:srgbClr>
                  </a:outerShdw>
                </a:effectLst>
                <a:latin typeface="Agency FB" panose="020B0503020202020204" pitchFamily="34" charset="0"/>
              </a:rPr>
              <a:t> </a:t>
            </a:r>
            <a:r>
              <a:rPr lang="en-US" sz="4400" b="1" u="sng" dirty="0">
                <a:effectLst>
                  <a:outerShdw blurRad="38100" dist="38100" dir="2700000" algn="tl">
                    <a:srgbClr val="000000">
                      <a:alpha val="43137"/>
                    </a:srgbClr>
                  </a:outerShdw>
                </a:effectLst>
                <a:latin typeface="Agency FB" panose="020B0503020202020204" pitchFamily="34" charset="0"/>
              </a:rPr>
              <a:t>HARDWARE REQUIREMENTS </a:t>
            </a:r>
            <a:r>
              <a:rPr lang="en-US" sz="4400" b="1" dirty="0">
                <a:effectLst>
                  <a:outerShdw blurRad="38100" dist="38100" dir="2700000" algn="tl">
                    <a:srgbClr val="000000">
                      <a:alpha val="43137"/>
                    </a:srgbClr>
                  </a:outerShdw>
                </a:effectLst>
                <a:latin typeface="Agency FB" panose="020B0503020202020204" pitchFamily="34" charset="0"/>
              </a:rPr>
              <a:t> </a:t>
            </a:r>
            <a:endParaRPr lang="en-US" sz="4400" dirty="0">
              <a:effectLst>
                <a:outerShdw blurRad="38100" dist="38100" dir="2700000" algn="tl">
                  <a:srgbClr val="000000">
                    <a:alpha val="43137"/>
                  </a:srgbClr>
                </a:outerShdw>
              </a:effectLst>
              <a:latin typeface="Agency FB" panose="020B0503020202020204" pitchFamily="34" charset="0"/>
            </a:endParaRPr>
          </a:p>
        </p:txBody>
      </p:sp>
      <p:sp>
        <p:nvSpPr>
          <p:cNvPr id="5" name="Rectangle 4"/>
          <p:cNvSpPr/>
          <p:nvPr/>
        </p:nvSpPr>
        <p:spPr>
          <a:xfrm>
            <a:off x="891540" y="5486400"/>
            <a:ext cx="9509760" cy="1938992"/>
          </a:xfrm>
          <a:prstGeom prst="rect">
            <a:avLst/>
          </a:prstGeom>
        </p:spPr>
        <p:txBody>
          <a:bodyPr wrap="square">
            <a:spAutoFit/>
          </a:bodyPr>
          <a:lstStyle/>
          <a:p>
            <a:pPr marL="285750" indent="-285750">
              <a:buFont typeface="Arial" panose="020B0604020202020204" pitchFamily="34" charset="0"/>
              <a:buChar char="•"/>
            </a:pPr>
            <a:r>
              <a:rPr lang="en-US" sz="3000" dirty="0"/>
              <a:t>Processor  		: Intel core i3 7</a:t>
            </a:r>
            <a:r>
              <a:rPr lang="en-US" sz="3000" baseline="30000" dirty="0"/>
              <a:t>th</a:t>
            </a:r>
            <a:r>
              <a:rPr lang="en-US" sz="3000" dirty="0"/>
              <a:t> Gen</a:t>
            </a:r>
          </a:p>
          <a:p>
            <a:pPr marL="285750" indent="-285750">
              <a:buFont typeface="Arial" panose="020B0604020202020204" pitchFamily="34" charset="0"/>
              <a:buChar char="•"/>
            </a:pPr>
            <a:r>
              <a:rPr lang="en-US" sz="3000" dirty="0"/>
              <a:t>Random Memory 	: 128MB </a:t>
            </a:r>
          </a:p>
          <a:p>
            <a:pPr marL="285750" indent="-285750">
              <a:buFont typeface="Arial" panose="020B0604020202020204" pitchFamily="34" charset="0"/>
              <a:buChar char="•"/>
            </a:pPr>
            <a:r>
              <a:rPr lang="en-US" sz="3000" dirty="0"/>
              <a:t>Hard Disk 		: 20GB </a:t>
            </a:r>
          </a:p>
          <a:p>
            <a:pPr marL="285750" indent="-285750">
              <a:buFont typeface="Arial" panose="020B0604020202020204" pitchFamily="34" charset="0"/>
              <a:buChar char="•"/>
            </a:pPr>
            <a:r>
              <a:rPr lang="en-US" sz="3000" dirty="0"/>
              <a:t>Processor Speed 	: 300 min</a:t>
            </a:r>
          </a:p>
        </p:txBody>
      </p:sp>
    </p:spTree>
    <p:extLst>
      <p:ext uri="{BB962C8B-B14F-4D97-AF65-F5344CB8AC3E}">
        <p14:creationId xmlns:p14="http://schemas.microsoft.com/office/powerpoint/2010/main" val="8039804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04801"/>
            <a:ext cx="10698480" cy="990600"/>
          </a:xfrm>
        </p:spPr>
        <p:style>
          <a:lnRef idx="0">
            <a:scrgbClr r="0" g="0" b="0"/>
          </a:lnRef>
          <a:fillRef idx="1002">
            <a:schemeClr val="dk1"/>
          </a:fillRef>
          <a:effectRef idx="0">
            <a:scrgbClr r="0" g="0" b="0"/>
          </a:effectRef>
          <a:fontRef idx="major"/>
        </p:style>
        <p:txBody>
          <a:bodyPr>
            <a:noAutofit/>
          </a:bodyPr>
          <a:lstStyle/>
          <a:p>
            <a:br>
              <a:rPr lang="en-US" sz="4800" b="1" dirty="0">
                <a:effectLst>
                  <a:outerShdw blurRad="38100" dist="38100" dir="2700000" algn="tl">
                    <a:srgbClr val="000000">
                      <a:alpha val="43137"/>
                    </a:srgbClr>
                  </a:outerShdw>
                </a:effectLst>
                <a:latin typeface="Agency FB" panose="020B0503020202020204" pitchFamily="34" charset="0"/>
              </a:rPr>
            </a:br>
            <a:r>
              <a:rPr lang="en-US" sz="4800" b="1" dirty="0">
                <a:effectLst>
                  <a:outerShdw blurRad="38100" dist="38100" dir="2700000" algn="tl">
                    <a:srgbClr val="000000">
                      <a:alpha val="43137"/>
                    </a:srgbClr>
                  </a:outerShdw>
                </a:effectLst>
                <a:latin typeface="Agency FB" panose="020B0503020202020204" pitchFamily="34" charset="0"/>
              </a:rPr>
              <a:t>4. </a:t>
            </a:r>
            <a:r>
              <a:rPr lang="en-US" sz="4800" b="1" u="sng" dirty="0">
                <a:effectLst>
                  <a:outerShdw blurRad="38100" dist="38100" dir="2700000" algn="tl">
                    <a:srgbClr val="000000">
                      <a:alpha val="43137"/>
                    </a:srgbClr>
                  </a:outerShdw>
                </a:effectLst>
                <a:latin typeface="Agency FB" panose="020B0503020202020204" pitchFamily="34" charset="0"/>
              </a:rPr>
              <a:t>DATASET</a:t>
            </a:r>
            <a:br>
              <a:rPr lang="en-US" sz="5400" dirty="0"/>
            </a:br>
            <a:endParaRPr lang="en-US" sz="54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524000"/>
            <a:ext cx="11430000" cy="6248400"/>
          </a:xfrm>
        </p:spPr>
      </p:pic>
      <p:sp>
        <p:nvSpPr>
          <p:cNvPr id="6" name="Rectangle 5"/>
          <p:cNvSpPr/>
          <p:nvPr/>
        </p:nvSpPr>
        <p:spPr>
          <a:xfrm>
            <a:off x="1066800" y="8213574"/>
            <a:ext cx="9906000" cy="546303"/>
          </a:xfrm>
          <a:prstGeom prst="rect">
            <a:avLst/>
          </a:prstGeom>
        </p:spPr>
        <p:style>
          <a:lnRef idx="2">
            <a:schemeClr val="accent1"/>
          </a:lnRef>
          <a:fillRef idx="1003">
            <a:schemeClr val="lt1"/>
          </a:fillRef>
          <a:effectRef idx="0">
            <a:schemeClr val="accent1"/>
          </a:effectRef>
          <a:fontRef idx="minor">
            <a:schemeClr val="dk1"/>
          </a:fontRef>
        </p:style>
        <p:txBody>
          <a:bodyPr wrap="square">
            <a:spAutoFit/>
          </a:bodyPr>
          <a:lstStyle/>
          <a:p>
            <a:pPr algn="ctr"/>
            <a:r>
              <a:rPr lang="en-US" sz="2950" dirty="0"/>
              <a:t>Train dataset (csv file)[with positive label ‘0’ &amp; negative with ‘1’]</a:t>
            </a:r>
          </a:p>
        </p:txBody>
      </p:sp>
    </p:spTree>
    <p:extLst>
      <p:ext uri="{BB962C8B-B14F-4D97-AF65-F5344CB8AC3E}">
        <p14:creationId xmlns:p14="http://schemas.microsoft.com/office/powerpoint/2010/main" val="18789337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04800" y="685800"/>
            <a:ext cx="11125200" cy="6705600"/>
          </a:xfrm>
          <a:prstGeom prst="rect">
            <a:avLst/>
          </a:prstGeom>
        </p:spPr>
      </p:pic>
      <p:sp>
        <p:nvSpPr>
          <p:cNvPr id="3" name="Rectangle 2"/>
          <p:cNvSpPr/>
          <p:nvPr/>
        </p:nvSpPr>
        <p:spPr>
          <a:xfrm>
            <a:off x="990600" y="7924800"/>
            <a:ext cx="9906000" cy="646331"/>
          </a:xfrm>
          <a:prstGeom prst="rect">
            <a:avLst/>
          </a:prstGeom>
        </p:spPr>
        <p:style>
          <a:lnRef idx="0">
            <a:scrgbClr r="0" g="0" b="0"/>
          </a:lnRef>
          <a:fillRef idx="1002">
            <a:schemeClr val="lt1"/>
          </a:fillRef>
          <a:effectRef idx="0">
            <a:scrgbClr r="0" g="0" b="0"/>
          </a:effectRef>
          <a:fontRef idx="major"/>
        </p:style>
        <p:txBody>
          <a:bodyPr wrap="square">
            <a:spAutoFit/>
          </a:bodyPr>
          <a:lstStyle/>
          <a:p>
            <a:pPr algn="ctr"/>
            <a:r>
              <a:rPr lang="en-US" sz="3600" dirty="0"/>
              <a:t>Test dataset (</a:t>
            </a:r>
            <a:r>
              <a:rPr lang="en-US" sz="3600" dirty="0" err="1"/>
              <a:t>csv</a:t>
            </a:r>
            <a:r>
              <a:rPr lang="en-US" sz="3600" dirty="0"/>
              <a:t> file)[without </a:t>
            </a:r>
            <a:r>
              <a:rPr lang="en-US" sz="3600" dirty="0" err="1"/>
              <a:t>lables</a:t>
            </a:r>
            <a:r>
              <a:rPr lang="en-US" sz="3600" dirty="0"/>
              <a:t>]</a:t>
            </a:r>
          </a:p>
        </p:txBody>
      </p:sp>
    </p:spTree>
    <p:extLst>
      <p:ext uri="{BB962C8B-B14F-4D97-AF65-F5344CB8AC3E}">
        <p14:creationId xmlns:p14="http://schemas.microsoft.com/office/powerpoint/2010/main" val="238940351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28600"/>
            <a:ext cx="10698480" cy="990600"/>
          </a:xfrm>
        </p:spPr>
        <p:style>
          <a:lnRef idx="0">
            <a:scrgbClr r="0" g="0" b="0"/>
          </a:lnRef>
          <a:fillRef idx="1002">
            <a:schemeClr val="dk1"/>
          </a:fillRef>
          <a:effectRef idx="0">
            <a:scrgbClr r="0" g="0" b="0"/>
          </a:effectRef>
          <a:fontRef idx="major"/>
        </p:style>
        <p:txBody>
          <a:bodyPr>
            <a:noAutofit/>
          </a:bodyPr>
          <a:lstStyle/>
          <a:p>
            <a:br>
              <a:rPr lang="en-US" b="1" dirty="0">
                <a:effectLst>
                  <a:outerShdw blurRad="38100" dist="38100" dir="2700000" algn="tl">
                    <a:srgbClr val="000000">
                      <a:alpha val="43137"/>
                    </a:srgbClr>
                  </a:outerShdw>
                </a:effectLst>
                <a:latin typeface="Agency FB" panose="020B0503020202020204" pitchFamily="34" charset="0"/>
              </a:rPr>
            </a:br>
            <a:br>
              <a:rPr lang="en-US" b="1" dirty="0">
                <a:effectLst>
                  <a:outerShdw blurRad="38100" dist="38100" dir="2700000" algn="tl">
                    <a:srgbClr val="000000">
                      <a:alpha val="43137"/>
                    </a:srgbClr>
                  </a:outerShdw>
                </a:effectLst>
                <a:latin typeface="Agency FB" panose="020B0503020202020204" pitchFamily="34" charset="0"/>
              </a:rPr>
            </a:br>
            <a:r>
              <a:rPr lang="en-US" b="1" dirty="0">
                <a:effectLst>
                  <a:outerShdw blurRad="38100" dist="38100" dir="2700000" algn="tl">
                    <a:srgbClr val="000000">
                      <a:alpha val="43137"/>
                    </a:srgbClr>
                  </a:outerShdw>
                </a:effectLst>
                <a:latin typeface="Agency FB" panose="020B0503020202020204" pitchFamily="34" charset="0"/>
              </a:rPr>
              <a:t>5. </a:t>
            </a:r>
            <a:r>
              <a:rPr lang="en-US" b="1" u="sng" dirty="0">
                <a:effectLst>
                  <a:outerShdw blurRad="38100" dist="38100" dir="2700000" algn="tl">
                    <a:srgbClr val="000000">
                      <a:alpha val="43137"/>
                    </a:srgbClr>
                  </a:outerShdw>
                </a:effectLst>
                <a:latin typeface="Agency FB" panose="020B0503020202020204" pitchFamily="34" charset="0"/>
              </a:rPr>
              <a:t>Data Exploration</a:t>
            </a:r>
            <a:r>
              <a:rPr lang="en-US" b="1" dirty="0">
                <a:effectLst>
                  <a:outerShdw blurRad="38100" dist="38100" dir="2700000" algn="tl">
                    <a:srgbClr val="000000">
                      <a:alpha val="43137"/>
                    </a:srgbClr>
                  </a:outerShdw>
                </a:effectLst>
                <a:latin typeface="Agency FB" panose="020B0503020202020204" pitchFamily="34" charset="0"/>
              </a:rPr>
              <a:t> </a:t>
            </a:r>
            <a:br>
              <a:rPr lang="en-US" sz="4800" dirty="0"/>
            </a:br>
            <a:br>
              <a:rPr lang="en-US" sz="4800" dirty="0"/>
            </a:br>
            <a:endParaRPr lang="en-US" sz="4800" dirty="0"/>
          </a:p>
        </p:txBody>
      </p:sp>
      <p:sp>
        <p:nvSpPr>
          <p:cNvPr id="3" name="Content Placeholder 2"/>
          <p:cNvSpPr>
            <a:spLocks noGrp="1"/>
          </p:cNvSpPr>
          <p:nvPr>
            <p:ph idx="1"/>
          </p:nvPr>
        </p:nvSpPr>
        <p:spPr>
          <a:xfrm>
            <a:off x="693420" y="1447800"/>
            <a:ext cx="10698480" cy="7391400"/>
          </a:xfrm>
        </p:spPr>
        <p:txBody>
          <a:bodyPr>
            <a:noAutofit/>
          </a:bodyPr>
          <a:lstStyle/>
          <a:p>
            <a:r>
              <a:rPr lang="en-US" dirty="0"/>
              <a:t>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a:t>
            </a:r>
          </a:p>
          <a:p>
            <a:r>
              <a:rPr lang="en-US" dirty="0"/>
              <a:t> Before it can conduct analysis on data collected by multiple data sources and stored in data warehouses,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a:t>
            </a:r>
          </a:p>
        </p:txBody>
      </p:sp>
    </p:spTree>
    <p:extLst>
      <p:ext uri="{BB962C8B-B14F-4D97-AF65-F5344CB8AC3E}">
        <p14:creationId xmlns:p14="http://schemas.microsoft.com/office/powerpoint/2010/main" val="41651868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11430000" cy="6740307"/>
          </a:xfrm>
          <a:prstGeom prst="rect">
            <a:avLst/>
          </a:prstGeom>
        </p:spPr>
        <p:txBody>
          <a:bodyPr wrap="square">
            <a:spAutoFit/>
          </a:bodyPr>
          <a:lstStyle/>
          <a:p>
            <a:pPr algn="ctr"/>
            <a:r>
              <a:rPr lang="en-US" sz="3600" b="1" u="sng" dirty="0"/>
              <a:t>Creating Twitter Sentiment Analysis Python Program</a:t>
            </a:r>
          </a:p>
          <a:p>
            <a:pPr algn="ctr"/>
            <a:endParaRPr lang="en-US" sz="3200" dirty="0"/>
          </a:p>
          <a:p>
            <a:pPr lvl="0"/>
            <a:r>
              <a:rPr lang="en-US" sz="2800" b="1" u="sng" dirty="0">
                <a:latin typeface="Arial" panose="020B0604020202020204" pitchFamily="34" charset="0"/>
                <a:cs typeface="Arial" panose="020B0604020202020204" pitchFamily="34" charset="0"/>
              </a:rPr>
              <a:t>Importing the libraries:</a:t>
            </a:r>
            <a:endParaRPr lang="en-US" sz="2800" b="1" dirty="0">
              <a:latin typeface="Arial" panose="020B0604020202020204" pitchFamily="34" charset="0"/>
              <a:cs typeface="Arial" panose="020B0604020202020204" pitchFamily="34" charset="0"/>
            </a:endParaRPr>
          </a:p>
          <a:p>
            <a:pPr lvl="0"/>
            <a:r>
              <a:rPr lang="en-US" sz="3200">
                <a:cs typeface="Arial" panose="020B0604020202020204" pitchFamily="34" charset="0"/>
              </a:rPr>
              <a:t>Seaborn, </a:t>
            </a:r>
            <a:r>
              <a:rPr lang="en-US" sz="3200" dirty="0">
                <a:cs typeface="Arial" panose="020B0604020202020204" pitchFamily="34" charset="0"/>
              </a:rPr>
              <a:t>pandas, </a:t>
            </a:r>
            <a:r>
              <a:rPr lang="en-US" sz="3200" dirty="0" err="1">
                <a:cs typeface="Arial" panose="020B0604020202020204" pitchFamily="34" charset="0"/>
              </a:rPr>
              <a:t>NumPy</a:t>
            </a:r>
            <a:r>
              <a:rPr lang="en-US" sz="3200" dirty="0">
                <a:cs typeface="Arial" panose="020B0604020202020204" pitchFamily="34" charset="0"/>
              </a:rPr>
              <a:t>, </a:t>
            </a:r>
            <a:r>
              <a:rPr lang="en-US" sz="3200" dirty="0" err="1">
                <a:cs typeface="Arial" panose="020B0604020202020204" pitchFamily="34" charset="0"/>
              </a:rPr>
              <a:t>nltk</a:t>
            </a:r>
            <a:r>
              <a:rPr lang="en-US" sz="3200" dirty="0">
                <a:cs typeface="Arial" panose="020B0604020202020204" pitchFamily="34" charset="0"/>
              </a:rPr>
              <a:t>, </a:t>
            </a:r>
            <a:r>
              <a:rPr lang="en-US" sz="3200" dirty="0" err="1">
                <a:cs typeface="Arial" panose="020B0604020202020204" pitchFamily="34" charset="0"/>
              </a:rPr>
              <a:t>sklearn</a:t>
            </a:r>
            <a:r>
              <a:rPr lang="en-US" sz="3200" dirty="0">
                <a:cs typeface="Arial" panose="020B0604020202020204" pitchFamily="34" charset="0"/>
              </a:rPr>
              <a:t>. </a:t>
            </a:r>
          </a:p>
          <a:p>
            <a:pPr lvl="0"/>
            <a:endParaRPr lang="en-US" sz="3200" dirty="0">
              <a:cs typeface="Arial" panose="020B0604020202020204" pitchFamily="34" charset="0"/>
            </a:endParaRPr>
          </a:p>
          <a:p>
            <a:pPr lvl="0"/>
            <a:r>
              <a:rPr lang="en-US" sz="3200" u="sng" dirty="0">
                <a:cs typeface="Arial" panose="020B0604020202020204" pitchFamily="34" charset="0"/>
              </a:rPr>
              <a:t>Loading the dataset and fetching the tweets</a:t>
            </a:r>
            <a:endParaRPr lang="en-US" sz="3600" dirty="0">
              <a:cs typeface="Arial" panose="020B0604020202020204" pitchFamily="34" charset="0"/>
            </a:endParaRPr>
          </a:p>
          <a:p>
            <a:r>
              <a:rPr lang="en-US" sz="3600" dirty="0"/>
              <a:t> </a:t>
            </a:r>
          </a:p>
          <a:p>
            <a:pPr algn="ctr"/>
            <a:r>
              <a:rPr lang="en-US" sz="3600" dirty="0"/>
              <a:t> </a:t>
            </a:r>
            <a:r>
              <a:rPr lang="en-US" sz="3600" b="1" u="sng" dirty="0"/>
              <a:t>Tweets Preprocessing and Cleaning :</a:t>
            </a:r>
            <a:endParaRPr lang="en-US" sz="3600" dirty="0"/>
          </a:p>
          <a:p>
            <a:r>
              <a:rPr lang="en-US" sz="3600" dirty="0"/>
              <a:t> </a:t>
            </a:r>
            <a:r>
              <a:rPr lang="en-US" sz="3200" dirty="0">
                <a:cs typeface="Arial" panose="020B0604020202020204" pitchFamily="34" charset="0"/>
              </a:rPr>
              <a:t>This is one of the essential steps in any natural language processing (NLP) task. We never get filtered, ready-to-use data. To make it workable, there is a lot of processing that needs to happen. The preprocessing of the text data is an essential step as it makes the raw text ready for mining</a:t>
            </a:r>
            <a:r>
              <a:rPr lang="en-US" sz="3600" dirty="0"/>
              <a:t>.</a:t>
            </a:r>
          </a:p>
        </p:txBody>
      </p:sp>
    </p:spTree>
    <p:extLst>
      <p:ext uri="{BB962C8B-B14F-4D97-AF65-F5344CB8AC3E}">
        <p14:creationId xmlns:p14="http://schemas.microsoft.com/office/powerpoint/2010/main" val="95336812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66184"/>
            <a:ext cx="10698480" cy="853016"/>
          </a:xfrm>
        </p:spPr>
        <p:style>
          <a:lnRef idx="0">
            <a:scrgbClr r="0" g="0" b="0"/>
          </a:lnRef>
          <a:fillRef idx="1002">
            <a:schemeClr val="dk1"/>
          </a:fillRef>
          <a:effectRef idx="0">
            <a:scrgbClr r="0" g="0" b="0"/>
          </a:effectRef>
          <a:fontRef idx="major"/>
        </p:style>
        <p:txBody>
          <a:bodyPr>
            <a:noAutofit/>
          </a:bodyPr>
          <a:lstStyle/>
          <a:p>
            <a:br>
              <a:rPr lang="en-US" sz="4800" b="1" dirty="0"/>
            </a:br>
            <a:r>
              <a:rPr lang="en-US" b="1" dirty="0">
                <a:effectLst>
                  <a:outerShdw blurRad="38100" dist="38100" dir="2700000" algn="tl">
                    <a:srgbClr val="000000">
                      <a:alpha val="43137"/>
                    </a:srgbClr>
                  </a:outerShdw>
                </a:effectLst>
                <a:latin typeface="Agency FB" panose="020B0503020202020204" pitchFamily="34" charset="0"/>
              </a:rPr>
              <a:t>6. </a:t>
            </a:r>
            <a:r>
              <a:rPr lang="en-US" b="1" u="sng" dirty="0">
                <a:effectLst>
                  <a:outerShdw blurRad="38100" dist="38100" dir="2700000" algn="tl">
                    <a:srgbClr val="000000">
                      <a:alpha val="43137"/>
                    </a:srgbClr>
                  </a:outerShdw>
                </a:effectLst>
                <a:latin typeface="Agency FB" panose="020B0503020202020204" pitchFamily="34" charset="0"/>
              </a:rPr>
              <a:t>Data Selection </a:t>
            </a:r>
            <a:br>
              <a:rPr lang="en-US" sz="4800" dirty="0"/>
            </a:br>
            <a:endParaRPr lang="en-US" sz="4800" dirty="0"/>
          </a:p>
        </p:txBody>
      </p:sp>
      <p:sp>
        <p:nvSpPr>
          <p:cNvPr id="3" name="Content Placeholder 2"/>
          <p:cNvSpPr>
            <a:spLocks noGrp="1"/>
          </p:cNvSpPr>
          <p:nvPr>
            <p:ph idx="1"/>
          </p:nvPr>
        </p:nvSpPr>
        <p:spPr>
          <a:xfrm>
            <a:off x="609600" y="1524000"/>
            <a:ext cx="10698480" cy="7391400"/>
          </a:xfrm>
        </p:spPr>
        <p:txBody>
          <a:bodyPr>
            <a:normAutofit/>
          </a:bodyPr>
          <a:lstStyle/>
          <a:p>
            <a:r>
              <a:rPr lang="en-US" dirty="0"/>
              <a:t>Data selection is defined as the process of determining the appropriate data type and source, as well as suitable instruments to collect data. Data selection precedes the actual practice of data collection. This definition distinguishes data selection from selective data reporting and interactive/active data selection (using collected data for monitoring activities/events, or conducting secondary data analyses).</a:t>
            </a:r>
          </a:p>
          <a:p>
            <a:r>
              <a:rPr lang="en-US" dirty="0"/>
              <a:t>The primary objective of data selection is the determination of appropriate data type, source, and instrument(s) that allow investigators to adequately answer research questions. This determination is often discipline-specific and is primarily driven by the nature of the investigation, existing literature, and accessibility to necessary data sources.</a:t>
            </a:r>
          </a:p>
          <a:p>
            <a:endParaRPr lang="en-US" dirty="0"/>
          </a:p>
        </p:txBody>
      </p:sp>
    </p:spTree>
    <p:extLst>
      <p:ext uri="{BB962C8B-B14F-4D97-AF65-F5344CB8AC3E}">
        <p14:creationId xmlns:p14="http://schemas.microsoft.com/office/powerpoint/2010/main" val="157080032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8120" y="381000"/>
            <a:ext cx="11490960" cy="8229600"/>
          </a:xfrm>
          <a:prstGeom prst="rect">
            <a:avLst/>
          </a:prstGeom>
        </p:spPr>
      </p:pic>
    </p:spTree>
    <p:extLst>
      <p:ext uri="{BB962C8B-B14F-4D97-AF65-F5344CB8AC3E}">
        <p14:creationId xmlns:p14="http://schemas.microsoft.com/office/powerpoint/2010/main" val="7456470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180</TotalTime>
  <Words>835</Words>
  <Application>Microsoft Office PowerPoint</Application>
  <PresentationFormat>Custom</PresentationFormat>
  <Paragraphs>59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Agency FB</vt:lpstr>
      <vt:lpstr>Arial</vt:lpstr>
      <vt:lpstr>Calibri</vt:lpstr>
      <vt:lpstr>Wingdings</vt:lpstr>
      <vt:lpstr>Office Theme</vt:lpstr>
      <vt:lpstr>  4th   SEM   PROJECT   REPORT On SOCIAL MEDIA SENTIMENT ANALYSIS (CSE IV SEM MINI PROJECT) 2020-21  </vt:lpstr>
      <vt:lpstr> 1. Introduction </vt:lpstr>
      <vt:lpstr>   SOFTWARE  REQUIREMENTS  </vt:lpstr>
      <vt:lpstr> 4. DATASET </vt:lpstr>
      <vt:lpstr>PowerPoint Presentation</vt:lpstr>
      <vt:lpstr>  5. Data Exploration   </vt:lpstr>
      <vt:lpstr>PowerPoint Presentation</vt:lpstr>
      <vt:lpstr> 6. Data Selection  </vt:lpstr>
      <vt:lpstr>PowerPoint Presentation</vt:lpstr>
      <vt:lpstr> 7. Data Transformation  </vt:lpstr>
      <vt:lpstr>PowerPoint Presentation</vt:lpstr>
      <vt:lpstr> 8. FINAL MODEL SCORE </vt:lpstr>
      <vt:lpstr>Comparison Between Some Final Model</vt:lpstr>
      <vt:lpstr> 9. LANGUAGE USED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SEM   PROJECT   REPORT On SOCIAL MEDIA SENTIMENT ANALYSIS (CSE IV SEM MINI PROJECT) 2020-21</dc:title>
  <dc:creator>TUSHAR</dc:creator>
  <cp:lastModifiedBy>Sahil Obhrai</cp:lastModifiedBy>
  <cp:revision>43</cp:revision>
  <dcterms:created xsi:type="dcterms:W3CDTF">2021-05-12T02:07:22Z</dcterms:created>
  <dcterms:modified xsi:type="dcterms:W3CDTF">2021-06-12T06:47:08Z</dcterms:modified>
</cp:coreProperties>
</file>