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Ubuntu"/>
      <p:regular r:id="rId21"/>
      <p:bold r:id="rId22"/>
      <p:italic r:id="rId23"/>
      <p:boldItalic r:id="rId24"/>
    </p:embeddedFont>
    <p:embeddedFont>
      <p:font typeface="Roboto Thin"/>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Average"/>
      <p:regular r:id="rId37"/>
    </p:embeddedFont>
    <p:embeddedFont>
      <p:font typeface="Reem Kufi"/>
      <p:regular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006B4A-2CD2-4CE2-A8CC-A94D9FAD2924}">
  <a:tblStyle styleId="{D5006B4A-2CD2-4CE2-A8CC-A94D9FAD29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58BC119-0DEF-4B43-A074-E936967C306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font" Target="fonts/Ubuntu-bold.fntdata"/><Relationship Id="rId21" Type="http://schemas.openxmlformats.org/officeDocument/2006/relationships/font" Target="fonts/Ubuntu-regular.fntdata"/><Relationship Id="rId24" Type="http://schemas.openxmlformats.org/officeDocument/2006/relationships/font" Target="fonts/Ubuntu-boldItalic.fntdata"/><Relationship Id="rId23"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ReemKufi-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55186e7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5186e7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69e4680da_0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69e4680da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69e4680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69e4680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69e4680d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69e4680d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69e4680d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69e4680d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69e4680d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69e4680d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69e4680d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a69e4680d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83785288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83785288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69e4680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69e4680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69e4680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69e4680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434343"/>
                </a:solidFill>
                <a:latin typeface="Source Sans Pro"/>
                <a:ea typeface="Source Sans Pro"/>
                <a:cs typeface="Source Sans Pro"/>
                <a:sym typeface="Source Sans Pro"/>
              </a:rPr>
              <a:t>What problems are we trying to solve?:</a:t>
            </a:r>
            <a:endParaRPr sz="1600">
              <a:solidFill>
                <a:srgbClr val="434343"/>
              </a:solidFill>
              <a:latin typeface="Source Sans Pro"/>
              <a:ea typeface="Source Sans Pro"/>
              <a:cs typeface="Source Sans Pro"/>
              <a:sym typeface="Source Sans Pro"/>
            </a:endParaRPr>
          </a:p>
          <a:p>
            <a:pPr indent="-304800" lvl="0" marL="457200" rtl="0" algn="l">
              <a:spcBef>
                <a:spcPts val="160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Firefighters require multiple certifications for their work and tracking certifications and the certification status of member is nearly a full time job. Felicia Smoke has been manually tracking these and it has begun to take over her other responsibilities. Due to this, Oconee County Fire Rescue (OCFR) requires a custom software development project to track members, their contact information, and the current certification status of each of its current and former members to ease the burden on Ms. Smoke.</a:t>
            </a:r>
            <a:endParaRPr sz="1200">
              <a:solidFill>
                <a:srgbClr val="434343"/>
              </a:solidFill>
              <a:latin typeface="Source Sans Pro"/>
              <a:ea typeface="Source Sans Pro"/>
              <a:cs typeface="Source Sans Pro"/>
              <a:sym typeface="Source Sans Pro"/>
            </a:endParaRPr>
          </a:p>
          <a:p>
            <a:pPr indent="0" lvl="0" marL="0" rtl="0" algn="l">
              <a:spcBef>
                <a:spcPts val="1600"/>
              </a:spcBef>
              <a:spcAft>
                <a:spcPts val="0"/>
              </a:spcAft>
              <a:buClr>
                <a:schemeClr val="dk1"/>
              </a:buClr>
              <a:buSzPts val="1100"/>
              <a:buFont typeface="Arial"/>
              <a:buNone/>
            </a:pPr>
            <a:r>
              <a:rPr lang="en" sz="1600">
                <a:solidFill>
                  <a:srgbClr val="434343"/>
                </a:solidFill>
                <a:latin typeface="Source Sans Pro"/>
                <a:ea typeface="Source Sans Pro"/>
                <a:cs typeface="Source Sans Pro"/>
                <a:sym typeface="Source Sans Pro"/>
              </a:rPr>
              <a:t>What are the business outcomes you want to achieve?:</a:t>
            </a:r>
            <a:endParaRPr sz="1600">
              <a:solidFill>
                <a:srgbClr val="434343"/>
              </a:solidFill>
              <a:latin typeface="Source Sans Pro"/>
              <a:ea typeface="Source Sans Pro"/>
              <a:cs typeface="Source Sans Pro"/>
              <a:sym typeface="Source Sans Pro"/>
            </a:endParaRPr>
          </a:p>
          <a:p>
            <a:pPr indent="-304800" lvl="0" marL="457200" rtl="0" algn="l">
              <a:spcBef>
                <a:spcPts val="160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We would like to help OCFR achieve organizational efficiency and agility through our software application by mitigating the county’s limited resources and IT personnel. As stated, this software will relieve Ms. Smoke of a FTE while providing a scalable solution for OCFR as well as fire departments in similar situations.</a:t>
            </a:r>
            <a:endParaRPr sz="1800">
              <a:solidFill>
                <a:srgbClr val="CACACA"/>
              </a:solidFill>
              <a:latin typeface="Average"/>
              <a:ea typeface="Average"/>
              <a:cs typeface="Average"/>
              <a:sym typeface="Averag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69e4680da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69e4680da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69e4680d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69e4680d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69e4680d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69e4680d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69e4680d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69e4680d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Source Sans Pro"/>
                <a:ea typeface="Source Sans Pro"/>
                <a:cs typeface="Source Sans Pro"/>
                <a:sym typeface="Source Sans Pro"/>
              </a:rPr>
              <a:t>We developed our technology stack in a way that offers ease of use and convenient access to OCFR data through an integration of varying programming languages. Through the use of HTML and CSS, we provided a user-friendly interface to view member information and track certifications. By consolidating this with SQL through the data layer, we can access member information as well as track it in real time. To present the data for our application, we implemented PHP, through the access layer, to connect to our MySql database and display it in a clear and efficient manner on our webpage executed through the use of JSON. </a:t>
            </a:r>
            <a:endParaRPr sz="20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69e4680d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69e4680d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2000">
                <a:solidFill>
                  <a:schemeClr val="dk1"/>
                </a:solidFill>
              </a:rPr>
              <a:t>What did you learn as individuals (technical or other)? Each individual should provide substantive comment.</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92850" y="2257100"/>
            <a:ext cx="5958300" cy="9432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17650" y="1786700"/>
            <a:ext cx="3908700" cy="47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1693500" y="1924050"/>
            <a:ext cx="5757000" cy="1069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subTitle"/>
          </p:nvPr>
        </p:nvSpPr>
        <p:spPr>
          <a:xfrm>
            <a:off x="1697400" y="2847975"/>
            <a:ext cx="5757000" cy="4503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62" name="Google Shape;62;p11"/>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p:cSld name="BLANK_2">
    <p:bg>
      <p:bgPr>
        <a:solidFill>
          <a:srgbClr val="FFFFFF"/>
        </a:solidFill>
      </p:bgPr>
    </p:bg>
    <p:spTree>
      <p:nvGrpSpPr>
        <p:cNvPr id="65"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title"/>
          </p:nvPr>
        </p:nvSpPr>
        <p:spPr>
          <a:xfrm>
            <a:off x="4572000" y="540000"/>
            <a:ext cx="3852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subTitle"/>
          </p:nvPr>
        </p:nvSpPr>
        <p:spPr>
          <a:xfrm>
            <a:off x="4830800" y="1564700"/>
            <a:ext cx="3436800" cy="24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rgbClr val="FFFFFF"/>
        </a:solidFill>
      </p:bgPr>
    </p:bg>
    <p:spTree>
      <p:nvGrpSpPr>
        <p:cNvPr id="69" name="Shape 69"/>
        <p:cNvGrpSpPr/>
        <p:nvPr/>
      </p:nvGrpSpPr>
      <p:grpSpPr>
        <a:xfrm>
          <a:off x="0" y="0"/>
          <a:ext cx="0" cy="0"/>
          <a:chOff x="0" y="0"/>
          <a:chExt cx="0" cy="0"/>
        </a:xfrm>
      </p:grpSpPr>
      <p:sp>
        <p:nvSpPr>
          <p:cNvPr id="70" name="Google Shape;70;p1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
    <p:bg>
      <p:bgPr>
        <a:solidFill>
          <a:srgbClr val="FFFFFF"/>
        </a:solidFill>
      </p:bgPr>
    </p:bg>
    <p:spTree>
      <p:nvGrpSpPr>
        <p:cNvPr id="72"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subTitle"/>
          </p:nvPr>
        </p:nvSpPr>
        <p:spPr>
          <a:xfrm>
            <a:off x="1072413"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6" name="Google Shape;76;p15"/>
          <p:cNvSpPr txBox="1"/>
          <p:nvPr>
            <p:ph idx="2" type="subTitle"/>
          </p:nvPr>
        </p:nvSpPr>
        <p:spPr>
          <a:xfrm>
            <a:off x="1072413"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7" name="Google Shape;77;p15"/>
          <p:cNvSpPr txBox="1"/>
          <p:nvPr>
            <p:ph idx="3" type="subTitle"/>
          </p:nvPr>
        </p:nvSpPr>
        <p:spPr>
          <a:xfrm>
            <a:off x="1072413"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8" name="Google Shape;78;p15"/>
          <p:cNvSpPr txBox="1"/>
          <p:nvPr>
            <p:ph idx="4" type="subTitle"/>
          </p:nvPr>
        </p:nvSpPr>
        <p:spPr>
          <a:xfrm>
            <a:off x="1072413"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9" name="Google Shape;79;p15"/>
          <p:cNvSpPr txBox="1"/>
          <p:nvPr>
            <p:ph idx="5" type="subTitle"/>
          </p:nvPr>
        </p:nvSpPr>
        <p:spPr>
          <a:xfrm>
            <a:off x="3831785"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5"/>
          <p:cNvSpPr txBox="1"/>
          <p:nvPr>
            <p:ph idx="6" type="subTitle"/>
          </p:nvPr>
        </p:nvSpPr>
        <p:spPr>
          <a:xfrm>
            <a:off x="3831785"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1" name="Google Shape;81;p15"/>
          <p:cNvSpPr txBox="1"/>
          <p:nvPr>
            <p:ph idx="7" type="subTitle"/>
          </p:nvPr>
        </p:nvSpPr>
        <p:spPr>
          <a:xfrm>
            <a:off x="3831785"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2" name="Google Shape;82;p15"/>
          <p:cNvSpPr txBox="1"/>
          <p:nvPr>
            <p:ph idx="8" type="subTitle"/>
          </p:nvPr>
        </p:nvSpPr>
        <p:spPr>
          <a:xfrm>
            <a:off x="3831785"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3" name="Google Shape;83;p15"/>
          <p:cNvSpPr txBox="1"/>
          <p:nvPr>
            <p:ph idx="9" type="subTitle"/>
          </p:nvPr>
        </p:nvSpPr>
        <p:spPr>
          <a:xfrm>
            <a:off x="6591160"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4" name="Google Shape;84;p15"/>
          <p:cNvSpPr txBox="1"/>
          <p:nvPr>
            <p:ph idx="13" type="subTitle"/>
          </p:nvPr>
        </p:nvSpPr>
        <p:spPr>
          <a:xfrm>
            <a:off x="6591160"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5" name="Google Shape;85;p15"/>
          <p:cNvSpPr txBox="1"/>
          <p:nvPr>
            <p:ph idx="14" type="subTitle"/>
          </p:nvPr>
        </p:nvSpPr>
        <p:spPr>
          <a:xfrm>
            <a:off x="6591160"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6" name="Google Shape;86;p15"/>
          <p:cNvSpPr txBox="1"/>
          <p:nvPr>
            <p:ph idx="15" type="subTitle"/>
          </p:nvPr>
        </p:nvSpPr>
        <p:spPr>
          <a:xfrm>
            <a:off x="6591160"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7" name="Google Shape;87;p15"/>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8" name="Shape 88"/>
        <p:cNvGrpSpPr/>
        <p:nvPr/>
      </p:nvGrpSpPr>
      <p:grpSpPr>
        <a:xfrm>
          <a:off x="0" y="0"/>
          <a:ext cx="0" cy="0"/>
          <a:chOff x="0" y="0"/>
          <a:chExt cx="0" cy="0"/>
        </a:xfrm>
      </p:grpSpPr>
      <p:sp>
        <p:nvSpPr>
          <p:cNvPr id="89" name="Google Shape;89;p1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6"/>
          <p:cNvSpPr txBox="1"/>
          <p:nvPr>
            <p:ph hasCustomPrompt="1" idx="2" type="title"/>
          </p:nvPr>
        </p:nvSpPr>
        <p:spPr>
          <a:xfrm>
            <a:off x="8765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16"/>
          <p:cNvSpPr txBox="1"/>
          <p:nvPr>
            <p:ph idx="1" type="subTitle"/>
          </p:nvPr>
        </p:nvSpPr>
        <p:spPr>
          <a:xfrm>
            <a:off x="2047875" y="1801850"/>
            <a:ext cx="2524200" cy="33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2" name="Google Shape;92;p16"/>
          <p:cNvSpPr txBox="1"/>
          <p:nvPr>
            <p:ph idx="3" type="subTitle"/>
          </p:nvPr>
        </p:nvSpPr>
        <p:spPr>
          <a:xfrm>
            <a:off x="2047875" y="2097125"/>
            <a:ext cx="2285700" cy="6117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3" name="Google Shape;93;p16"/>
          <p:cNvSpPr txBox="1"/>
          <p:nvPr>
            <p:ph hasCustomPrompt="1" idx="4" type="title"/>
          </p:nvPr>
        </p:nvSpPr>
        <p:spPr>
          <a:xfrm>
            <a:off x="8765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16"/>
          <p:cNvSpPr txBox="1"/>
          <p:nvPr>
            <p:ph idx="5" type="subTitle"/>
          </p:nvPr>
        </p:nvSpPr>
        <p:spPr>
          <a:xfrm>
            <a:off x="20478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5" name="Google Shape;95;p16"/>
          <p:cNvSpPr txBox="1"/>
          <p:nvPr>
            <p:ph idx="6" type="subTitle"/>
          </p:nvPr>
        </p:nvSpPr>
        <p:spPr>
          <a:xfrm>
            <a:off x="20478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6" name="Google Shape;96;p16"/>
          <p:cNvSpPr txBox="1"/>
          <p:nvPr>
            <p:ph hasCustomPrompt="1" idx="7" type="title"/>
          </p:nvPr>
        </p:nvSpPr>
        <p:spPr>
          <a:xfrm>
            <a:off x="46958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16"/>
          <p:cNvSpPr txBox="1"/>
          <p:nvPr>
            <p:ph idx="8" type="subTitle"/>
          </p:nvPr>
        </p:nvSpPr>
        <p:spPr>
          <a:xfrm>
            <a:off x="5867175" y="1801850"/>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8" name="Google Shape;98;p16"/>
          <p:cNvSpPr txBox="1"/>
          <p:nvPr>
            <p:ph idx="9" type="subTitle"/>
          </p:nvPr>
        </p:nvSpPr>
        <p:spPr>
          <a:xfrm>
            <a:off x="5867175" y="2097125"/>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9" name="Google Shape;99;p16"/>
          <p:cNvSpPr txBox="1"/>
          <p:nvPr>
            <p:ph hasCustomPrompt="1" idx="13" type="title"/>
          </p:nvPr>
        </p:nvSpPr>
        <p:spPr>
          <a:xfrm>
            <a:off x="46958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16"/>
          <p:cNvSpPr txBox="1"/>
          <p:nvPr>
            <p:ph idx="14" type="subTitle"/>
          </p:nvPr>
        </p:nvSpPr>
        <p:spPr>
          <a:xfrm>
            <a:off x="58671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1" name="Google Shape;101;p16"/>
          <p:cNvSpPr txBox="1"/>
          <p:nvPr>
            <p:ph idx="15" type="subTitle"/>
          </p:nvPr>
        </p:nvSpPr>
        <p:spPr>
          <a:xfrm>
            <a:off x="58671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2" name="Google Shape;102;p16"/>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3" name="Shape 103"/>
        <p:cNvGrpSpPr/>
        <p:nvPr/>
      </p:nvGrpSpPr>
      <p:grpSpPr>
        <a:xfrm>
          <a:off x="0" y="0"/>
          <a:ext cx="0" cy="0"/>
          <a:chOff x="0" y="0"/>
          <a:chExt cx="0" cy="0"/>
        </a:xfrm>
      </p:grpSpPr>
      <p:sp>
        <p:nvSpPr>
          <p:cNvPr id="104" name="Google Shape;104;p17"/>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7"/>
          <p:cNvSpPr txBox="1"/>
          <p:nvPr>
            <p:ph idx="1" type="subTitle"/>
          </p:nvPr>
        </p:nvSpPr>
        <p:spPr>
          <a:xfrm>
            <a:off x="1552725"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 name="Google Shape;106;p17"/>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idx="2" type="subTitle"/>
          </p:nvPr>
        </p:nvSpPr>
        <p:spPr>
          <a:xfrm>
            <a:off x="5410350"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8" name="Google Shape;108;p17"/>
          <p:cNvSpPr txBox="1"/>
          <p:nvPr>
            <p:ph idx="3" type="subTitle"/>
          </p:nvPr>
        </p:nvSpPr>
        <p:spPr>
          <a:xfrm>
            <a:off x="3481525" y="38966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9" name="Google Shape;109;p17"/>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11" name="Shape 111"/>
        <p:cNvGrpSpPr/>
        <p:nvPr/>
      </p:nvGrpSpPr>
      <p:grpSpPr>
        <a:xfrm>
          <a:off x="0" y="0"/>
          <a:ext cx="0" cy="0"/>
          <a:chOff x="0" y="0"/>
          <a:chExt cx="0" cy="0"/>
        </a:xfrm>
      </p:grpSpPr>
      <p:sp>
        <p:nvSpPr>
          <p:cNvPr id="112" name="Google Shape;112;p18"/>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14" name="Shape 114"/>
        <p:cNvGrpSpPr/>
        <p:nvPr/>
      </p:nvGrpSpPr>
      <p:grpSpPr>
        <a:xfrm>
          <a:off x="0" y="0"/>
          <a:ext cx="0" cy="0"/>
          <a:chOff x="0" y="0"/>
          <a:chExt cx="0" cy="0"/>
        </a:xfrm>
      </p:grpSpPr>
      <p:sp>
        <p:nvSpPr>
          <p:cNvPr id="115" name="Google Shape;115;p19"/>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9"/>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spTree>
      <p:nvGrpSpPr>
        <p:cNvPr id="117" name="Shape 117"/>
        <p:cNvGrpSpPr/>
        <p:nvPr/>
      </p:nvGrpSpPr>
      <p:grpSpPr>
        <a:xfrm>
          <a:off x="0" y="0"/>
          <a:ext cx="0" cy="0"/>
          <a:chOff x="0" y="0"/>
          <a:chExt cx="0" cy="0"/>
        </a:xfrm>
      </p:grpSpPr>
      <p:sp>
        <p:nvSpPr>
          <p:cNvPr id="118" name="Google Shape;118;p20"/>
          <p:cNvSpPr txBox="1"/>
          <p:nvPr>
            <p:ph type="title"/>
          </p:nvPr>
        </p:nvSpPr>
        <p:spPr>
          <a:xfrm>
            <a:off x="2156850" y="3584875"/>
            <a:ext cx="4830600" cy="984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119" name="Google Shape;119;p20"/>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hasCustomPrompt="1" type="title"/>
          </p:nvPr>
        </p:nvSpPr>
        <p:spPr>
          <a:xfrm>
            <a:off x="3781075" y="1635450"/>
            <a:ext cx="1714500" cy="97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2" type="title"/>
          </p:nvPr>
        </p:nvSpPr>
        <p:spPr>
          <a:xfrm>
            <a:off x="2343300" y="2406625"/>
            <a:ext cx="4457700" cy="60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3"/>
          <p:cNvSpPr/>
          <p:nvPr/>
        </p:nvSpPr>
        <p:spPr>
          <a:xfrm>
            <a:off x="3515050"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720000"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2343300" y="2895900"/>
            <a:ext cx="4457700" cy="456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2">
    <p:spTree>
      <p:nvGrpSpPr>
        <p:cNvPr id="120" name="Shape 120"/>
        <p:cNvGrpSpPr/>
        <p:nvPr/>
      </p:nvGrpSpPr>
      <p:grpSpPr>
        <a:xfrm>
          <a:off x="0" y="0"/>
          <a:ext cx="0" cy="0"/>
          <a:chOff x="0" y="0"/>
          <a:chExt cx="0" cy="0"/>
        </a:xfrm>
      </p:grpSpPr>
      <p:sp>
        <p:nvSpPr>
          <p:cNvPr id="121" name="Google Shape;121;p21"/>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1"/>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5_1_1">
    <p:spTree>
      <p:nvGrpSpPr>
        <p:cNvPr id="124" name="Shape 124"/>
        <p:cNvGrpSpPr/>
        <p:nvPr/>
      </p:nvGrpSpPr>
      <p:grpSpPr>
        <a:xfrm>
          <a:off x="0" y="0"/>
          <a:ext cx="0" cy="0"/>
          <a:chOff x="0" y="0"/>
          <a:chExt cx="0" cy="0"/>
        </a:xfrm>
      </p:grpSpPr>
      <p:sp>
        <p:nvSpPr>
          <p:cNvPr id="125" name="Google Shape;125;p22"/>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hasCustomPrompt="1" idx="2" type="title"/>
          </p:nvPr>
        </p:nvSpPr>
        <p:spPr>
          <a:xfrm>
            <a:off x="72000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9" name="Google Shape;129;p22"/>
          <p:cNvSpPr txBox="1"/>
          <p:nvPr>
            <p:ph idx="1" type="subTitle"/>
          </p:nvPr>
        </p:nvSpPr>
        <p:spPr>
          <a:xfrm>
            <a:off x="72134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 name="Google Shape;130;p22"/>
          <p:cNvSpPr txBox="1"/>
          <p:nvPr>
            <p:ph hasCustomPrompt="1" idx="3" type="title"/>
          </p:nvPr>
        </p:nvSpPr>
        <p:spPr>
          <a:xfrm>
            <a:off x="3578625"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22"/>
          <p:cNvSpPr txBox="1"/>
          <p:nvPr>
            <p:ph idx="4" type="subTitle"/>
          </p:nvPr>
        </p:nvSpPr>
        <p:spPr>
          <a:xfrm>
            <a:off x="3579970"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2" name="Google Shape;132;p22"/>
          <p:cNvSpPr txBox="1"/>
          <p:nvPr>
            <p:ph hasCustomPrompt="1" idx="5" type="title"/>
          </p:nvPr>
        </p:nvSpPr>
        <p:spPr>
          <a:xfrm>
            <a:off x="643725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22"/>
          <p:cNvSpPr txBox="1"/>
          <p:nvPr>
            <p:ph idx="6" type="subTitle"/>
          </p:nvPr>
        </p:nvSpPr>
        <p:spPr>
          <a:xfrm>
            <a:off x="643859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22"/>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_1">
    <p:spTree>
      <p:nvGrpSpPr>
        <p:cNvPr id="135" name="Shape 135"/>
        <p:cNvGrpSpPr/>
        <p:nvPr/>
      </p:nvGrpSpPr>
      <p:grpSpPr>
        <a:xfrm>
          <a:off x="0" y="0"/>
          <a:ext cx="0" cy="0"/>
          <a:chOff x="0" y="0"/>
          <a:chExt cx="0" cy="0"/>
        </a:xfrm>
      </p:grpSpPr>
      <p:sp>
        <p:nvSpPr>
          <p:cNvPr id="136" name="Google Shape;136;p23"/>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type="title"/>
          </p:nvPr>
        </p:nvSpPr>
        <p:spPr>
          <a:xfrm>
            <a:off x="4930625" y="540000"/>
            <a:ext cx="3493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23"/>
          <p:cNvSpPr txBox="1"/>
          <p:nvPr>
            <p:ph idx="1" type="subTitle"/>
          </p:nvPr>
        </p:nvSpPr>
        <p:spPr>
          <a:xfrm>
            <a:off x="723900" y="2076450"/>
            <a:ext cx="2790900" cy="1647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3_1_2">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723900" y="2076450"/>
            <a:ext cx="2790900" cy="125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141" name="Google Shape;141;p24"/>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4"/>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3_1_1">
    <p:spTree>
      <p:nvGrpSpPr>
        <p:cNvPr id="144" name="Shape 144"/>
        <p:cNvGrpSpPr/>
        <p:nvPr/>
      </p:nvGrpSpPr>
      <p:grpSpPr>
        <a:xfrm>
          <a:off x="0" y="0"/>
          <a:ext cx="0" cy="0"/>
          <a:chOff x="0" y="0"/>
          <a:chExt cx="0" cy="0"/>
        </a:xfrm>
      </p:grpSpPr>
      <p:sp>
        <p:nvSpPr>
          <p:cNvPr id="145" name="Google Shape;145;p25"/>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subTitle"/>
          </p:nvPr>
        </p:nvSpPr>
        <p:spPr>
          <a:xfrm>
            <a:off x="5686200" y="1518250"/>
            <a:ext cx="2737800" cy="164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lgn="r">
              <a:spcBef>
                <a:spcPts val="1600"/>
              </a:spcBef>
              <a:spcAft>
                <a:spcPts val="0"/>
              </a:spcAft>
              <a:buSzPts val="1800"/>
              <a:buNone/>
              <a:defRPr sz="1800"/>
            </a:lvl2pPr>
            <a:lvl3pPr lvl="2" rtl="0" algn="r">
              <a:spcBef>
                <a:spcPts val="1600"/>
              </a:spcBef>
              <a:spcAft>
                <a:spcPts val="0"/>
              </a:spcAft>
              <a:buSzPts val="1800"/>
              <a:buNone/>
              <a:defRPr sz="1800"/>
            </a:lvl3pPr>
            <a:lvl4pPr lvl="3" rtl="0" algn="r">
              <a:spcBef>
                <a:spcPts val="1600"/>
              </a:spcBef>
              <a:spcAft>
                <a:spcPts val="0"/>
              </a:spcAft>
              <a:buSzPts val="1800"/>
              <a:buNone/>
              <a:defRPr sz="1800"/>
            </a:lvl4pPr>
            <a:lvl5pPr lvl="4" rtl="0" algn="r">
              <a:spcBef>
                <a:spcPts val="1600"/>
              </a:spcBef>
              <a:spcAft>
                <a:spcPts val="0"/>
              </a:spcAft>
              <a:buSzPts val="1800"/>
              <a:buNone/>
              <a:defRPr sz="1800"/>
            </a:lvl5pPr>
            <a:lvl6pPr lvl="5" rtl="0" algn="r">
              <a:spcBef>
                <a:spcPts val="1600"/>
              </a:spcBef>
              <a:spcAft>
                <a:spcPts val="0"/>
              </a:spcAft>
              <a:buSzPts val="1800"/>
              <a:buNone/>
              <a:defRPr sz="1800"/>
            </a:lvl6pPr>
            <a:lvl7pPr lvl="6" rtl="0" algn="r">
              <a:spcBef>
                <a:spcPts val="1600"/>
              </a:spcBef>
              <a:spcAft>
                <a:spcPts val="0"/>
              </a:spcAft>
              <a:buSzPts val="1800"/>
              <a:buNone/>
              <a:defRPr sz="1800"/>
            </a:lvl7pPr>
            <a:lvl8pPr lvl="7" rtl="0" algn="r">
              <a:spcBef>
                <a:spcPts val="1600"/>
              </a:spcBef>
              <a:spcAft>
                <a:spcPts val="0"/>
              </a:spcAft>
              <a:buSzPts val="1800"/>
              <a:buNone/>
              <a:defRPr sz="1800"/>
            </a:lvl8pPr>
            <a:lvl9pPr lvl="8" rtl="0" algn="r">
              <a:spcBef>
                <a:spcPts val="1600"/>
              </a:spcBef>
              <a:spcAft>
                <a:spcPts val="1600"/>
              </a:spcAft>
              <a:buSzPts val="1800"/>
              <a:buNone/>
              <a:defRPr sz="1800"/>
            </a:lvl9pPr>
          </a:lstStyle>
          <a:p/>
        </p:txBody>
      </p:sp>
      <p:sp>
        <p:nvSpPr>
          <p:cNvPr id="147" name="Google Shape;147;p25"/>
          <p:cNvSpPr txBox="1"/>
          <p:nvPr>
            <p:ph type="title"/>
          </p:nvPr>
        </p:nvSpPr>
        <p:spPr>
          <a:xfrm>
            <a:off x="720000" y="540000"/>
            <a:ext cx="496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48" name="Shape 148"/>
        <p:cNvGrpSpPr/>
        <p:nvPr/>
      </p:nvGrpSpPr>
      <p:grpSpPr>
        <a:xfrm>
          <a:off x="0" y="0"/>
          <a:ext cx="0" cy="0"/>
          <a:chOff x="0" y="0"/>
          <a:chExt cx="0" cy="0"/>
        </a:xfrm>
      </p:grpSpPr>
      <p:sp>
        <p:nvSpPr>
          <p:cNvPr id="149" name="Google Shape;149;p2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6"/>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txBox="1"/>
          <p:nvPr>
            <p:ph idx="1" type="subTitle"/>
          </p:nvPr>
        </p:nvSpPr>
        <p:spPr>
          <a:xfrm>
            <a:off x="2314725"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2" name="Google Shape;152;p26"/>
          <p:cNvSpPr txBox="1"/>
          <p:nvPr>
            <p:ph idx="2" type="subTitle"/>
          </p:nvPr>
        </p:nvSpPr>
        <p:spPr>
          <a:xfrm>
            <a:off x="5943750"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3" name="Google Shape;153;p26"/>
          <p:cNvSpPr txBox="1"/>
          <p:nvPr>
            <p:ph idx="3" type="subTitle"/>
          </p:nvPr>
        </p:nvSpPr>
        <p:spPr>
          <a:xfrm>
            <a:off x="2314725"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4" name="Google Shape;154;p26"/>
          <p:cNvSpPr txBox="1"/>
          <p:nvPr>
            <p:ph idx="4" type="subTitle"/>
          </p:nvPr>
        </p:nvSpPr>
        <p:spPr>
          <a:xfrm>
            <a:off x="5943750"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5" name="Google Shape;155;p26"/>
          <p:cNvSpPr txBox="1"/>
          <p:nvPr>
            <p:ph idx="5" type="subTitle"/>
          </p:nvPr>
        </p:nvSpPr>
        <p:spPr>
          <a:xfrm>
            <a:off x="2314725"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6" name="Google Shape;156;p26"/>
          <p:cNvSpPr txBox="1"/>
          <p:nvPr>
            <p:ph idx="6" type="subTitle"/>
          </p:nvPr>
        </p:nvSpPr>
        <p:spPr>
          <a:xfrm>
            <a:off x="5943750"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7" name="Google Shape;157;p26"/>
          <p:cNvSpPr txBox="1"/>
          <p:nvPr>
            <p:ph idx="7" type="subTitle"/>
          </p:nvPr>
        </p:nvSpPr>
        <p:spPr>
          <a:xfrm>
            <a:off x="2314725"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8" name="Google Shape;158;p26"/>
          <p:cNvSpPr txBox="1"/>
          <p:nvPr>
            <p:ph idx="8" type="subTitle"/>
          </p:nvPr>
        </p:nvSpPr>
        <p:spPr>
          <a:xfrm>
            <a:off x="5943750"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9" name="Google Shape;159;p26"/>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1">
  <p:cSld name="CUSTOM_7">
    <p:spTree>
      <p:nvGrpSpPr>
        <p:cNvPr id="160" name="Shape 160"/>
        <p:cNvGrpSpPr/>
        <p:nvPr/>
      </p:nvGrpSpPr>
      <p:grpSpPr>
        <a:xfrm>
          <a:off x="0" y="0"/>
          <a:ext cx="0" cy="0"/>
          <a:chOff x="0" y="0"/>
          <a:chExt cx="0" cy="0"/>
        </a:xfrm>
      </p:grpSpPr>
      <p:sp>
        <p:nvSpPr>
          <p:cNvPr id="161" name="Google Shape;161;p2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7"/>
          <p:cNvSpPr txBox="1"/>
          <p:nvPr>
            <p:ph idx="1" type="subTitle"/>
          </p:nvPr>
        </p:nvSpPr>
        <p:spPr>
          <a:xfrm>
            <a:off x="1160550" y="1619250"/>
            <a:ext cx="4758900" cy="252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4" name="Google Shape;164;p27"/>
          <p:cNvSpPr/>
          <p:nvPr/>
        </p:nvSpPr>
        <p:spPr>
          <a:xfrm flipH="1">
            <a:off x="3515112" y="4341175"/>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2">
  <p:cSld name="CUSTOM_7_1">
    <p:spTree>
      <p:nvGrpSpPr>
        <p:cNvPr id="165" name="Shape 165"/>
        <p:cNvGrpSpPr/>
        <p:nvPr/>
      </p:nvGrpSpPr>
      <p:grpSpPr>
        <a:xfrm>
          <a:off x="0" y="0"/>
          <a:ext cx="0" cy="0"/>
          <a:chOff x="0" y="0"/>
          <a:chExt cx="0" cy="0"/>
        </a:xfrm>
      </p:grpSpPr>
      <p:sp>
        <p:nvSpPr>
          <p:cNvPr id="166" name="Google Shape;166;p28"/>
          <p:cNvSpPr txBox="1"/>
          <p:nvPr>
            <p:ph idx="1" type="subTitle"/>
          </p:nvPr>
        </p:nvSpPr>
        <p:spPr>
          <a:xfrm>
            <a:off x="1160550" y="1619250"/>
            <a:ext cx="4758900" cy="2949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7" name="Google Shape;167;p28"/>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28"/>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 name="Shape 170"/>
        <p:cNvGrpSpPr/>
        <p:nvPr/>
      </p:nvGrpSpPr>
      <p:grpSpPr>
        <a:xfrm>
          <a:off x="0" y="0"/>
          <a:ext cx="0" cy="0"/>
          <a:chOff x="0" y="0"/>
          <a:chExt cx="0" cy="0"/>
        </a:xfrm>
      </p:grpSpPr>
      <p:sp>
        <p:nvSpPr>
          <p:cNvPr id="171" name="Google Shape;171;p29"/>
          <p:cNvSpPr txBox="1"/>
          <p:nvPr>
            <p:ph type="title"/>
          </p:nvPr>
        </p:nvSpPr>
        <p:spPr>
          <a:xfrm>
            <a:off x="720000" y="540000"/>
            <a:ext cx="2861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9"/>
          <p:cNvSpPr txBox="1"/>
          <p:nvPr/>
        </p:nvSpPr>
        <p:spPr>
          <a:xfrm>
            <a:off x="2293625" y="3662200"/>
            <a:ext cx="45528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b="1" sz="1200">
              <a:solidFill>
                <a:schemeClr val="dk2"/>
              </a:solidFill>
              <a:latin typeface="Source Sans Pro"/>
              <a:ea typeface="Source Sans Pro"/>
              <a:cs typeface="Source Sans Pro"/>
              <a:sym typeface="Source Sans Pro"/>
            </a:endParaRPr>
          </a:p>
        </p:txBody>
      </p:sp>
      <p:sp>
        <p:nvSpPr>
          <p:cNvPr id="173" name="Google Shape;173;p29"/>
          <p:cNvSpPr txBox="1"/>
          <p:nvPr>
            <p:ph idx="1" type="subTitle"/>
          </p:nvPr>
        </p:nvSpPr>
        <p:spPr>
          <a:xfrm>
            <a:off x="3101850" y="1499650"/>
            <a:ext cx="2940300" cy="11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9"/>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
    <p:spTree>
      <p:nvGrpSpPr>
        <p:cNvPr id="176" name="Shape 176"/>
        <p:cNvGrpSpPr/>
        <p:nvPr/>
      </p:nvGrpSpPr>
      <p:grpSpPr>
        <a:xfrm>
          <a:off x="0" y="0"/>
          <a:ext cx="0" cy="0"/>
          <a:chOff x="0" y="0"/>
          <a:chExt cx="0" cy="0"/>
        </a:xfrm>
      </p:grpSpPr>
      <p:sp>
        <p:nvSpPr>
          <p:cNvPr id="177" name="Google Shape;177;p30"/>
          <p:cNvSpPr txBox="1"/>
          <p:nvPr>
            <p:ph type="ctrTitle"/>
          </p:nvPr>
        </p:nvSpPr>
        <p:spPr>
          <a:xfrm>
            <a:off x="2646000" y="2744300"/>
            <a:ext cx="3852000" cy="14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5200"/>
              <a:buNone/>
              <a:defRPr sz="4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30"/>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1192350" y="1286875"/>
            <a:ext cx="6759300" cy="3172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3" name="Google Shape;23;p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9766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 name="Google Shape;28;p5"/>
          <p:cNvSpPr txBox="1"/>
          <p:nvPr>
            <p:ph idx="2" type="subTitle"/>
          </p:nvPr>
        </p:nvSpPr>
        <p:spPr>
          <a:xfrm>
            <a:off x="57485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9" name="Google Shape;29;p5"/>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3" type="subTitle"/>
          </p:nvPr>
        </p:nvSpPr>
        <p:spPr>
          <a:xfrm>
            <a:off x="1976925"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4" type="subTitle"/>
          </p:nvPr>
        </p:nvSpPr>
        <p:spPr>
          <a:xfrm>
            <a:off x="5748500"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2" name="Google Shape;32;p5"/>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 type="subTitle"/>
          </p:nvPr>
        </p:nvSpPr>
        <p:spPr>
          <a:xfrm>
            <a:off x="4278250" y="1258300"/>
            <a:ext cx="4145700" cy="7278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ctrTitle"/>
          </p:nvPr>
        </p:nvSpPr>
        <p:spPr>
          <a:xfrm>
            <a:off x="1566750" y="1538250"/>
            <a:ext cx="6010500" cy="206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6000"/>
              <a:buNone/>
              <a:defRPr sz="6000">
                <a:solidFill>
                  <a:srgbClr val="EBB55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 name="Google Shape;42;p8"/>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idx="1" type="body"/>
          </p:nvPr>
        </p:nvSpPr>
        <p:spPr>
          <a:xfrm>
            <a:off x="4312575" y="1188025"/>
            <a:ext cx="3790500" cy="32313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9"/>
          <p:cNvSpPr txBox="1"/>
          <p:nvPr>
            <p:ph idx="2" type="subTitle"/>
          </p:nvPr>
        </p:nvSpPr>
        <p:spPr>
          <a:xfrm>
            <a:off x="720000" y="147945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subTitle"/>
          </p:nvPr>
        </p:nvSpPr>
        <p:spPr>
          <a:xfrm>
            <a:off x="2206250" y="1877517"/>
            <a:ext cx="4737300" cy="11820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p:txBody>
      </p:sp>
      <p:sp>
        <p:nvSpPr>
          <p:cNvPr id="54" name="Google Shape;54;p10"/>
          <p:cNvSpPr txBox="1"/>
          <p:nvPr>
            <p:ph type="title"/>
          </p:nvPr>
        </p:nvSpPr>
        <p:spPr>
          <a:xfrm>
            <a:off x="3003125" y="3059517"/>
            <a:ext cx="3142800" cy="327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p:txBody>
      </p:sp>
      <p:sp>
        <p:nvSpPr>
          <p:cNvPr id="55" name="Google Shape;55;p10"/>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ec2-3-86-223-65.compute-1.amazonaws.com/homepage.html" TargetMode="External"/><Relationship Id="rId4" Type="http://schemas.openxmlformats.org/officeDocument/2006/relationships/hyperlink" Target="https://github.com/sahilp7/DS_Project_MSIS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715075" y="637675"/>
            <a:ext cx="7248000" cy="94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4900"/>
              <a:t>Oconee County Fire Rescue: Paving the Digital Way</a:t>
            </a:r>
            <a:endParaRPr b="1" sz="4900"/>
          </a:p>
        </p:txBody>
      </p:sp>
      <p:sp>
        <p:nvSpPr>
          <p:cNvPr id="185" name="Google Shape;185;p31"/>
          <p:cNvSpPr txBox="1"/>
          <p:nvPr>
            <p:ph type="ctrTitle"/>
          </p:nvPr>
        </p:nvSpPr>
        <p:spPr>
          <a:xfrm>
            <a:off x="672325" y="2449000"/>
            <a:ext cx="1867800" cy="51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Prepared By:</a:t>
            </a:r>
            <a:endParaRPr b="1" sz="2200"/>
          </a:p>
        </p:txBody>
      </p:sp>
      <p:sp>
        <p:nvSpPr>
          <p:cNvPr id="186" name="Google Shape;186;p31"/>
          <p:cNvSpPr txBox="1"/>
          <p:nvPr>
            <p:ph type="ctrTitle"/>
          </p:nvPr>
        </p:nvSpPr>
        <p:spPr>
          <a:xfrm>
            <a:off x="4083913" y="3283075"/>
            <a:ext cx="2613900" cy="51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Prepared For:</a:t>
            </a:r>
            <a:endParaRPr b="1"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2200"/>
              <a:t>OCFR Executives</a:t>
            </a:r>
            <a:endParaRPr sz="2200"/>
          </a:p>
          <a:p>
            <a:pPr indent="0" lvl="0" marL="0" rtl="0" algn="ctr">
              <a:spcBef>
                <a:spcPts val="0"/>
              </a:spcBef>
              <a:spcAft>
                <a:spcPts val="0"/>
              </a:spcAft>
              <a:buNone/>
            </a:pPr>
            <a:r>
              <a:rPr lang="en" sz="2200"/>
              <a:t>&amp;</a:t>
            </a:r>
            <a:endParaRPr sz="2200"/>
          </a:p>
          <a:p>
            <a:pPr indent="0" lvl="0" marL="0" rtl="0" algn="ctr">
              <a:spcBef>
                <a:spcPts val="0"/>
              </a:spcBef>
              <a:spcAft>
                <a:spcPts val="0"/>
              </a:spcAft>
              <a:buNone/>
            </a:pPr>
            <a:r>
              <a:rPr lang="en" sz="2200"/>
              <a:t>Professor Tom Gregory</a:t>
            </a:r>
            <a:endParaRPr sz="2200"/>
          </a:p>
        </p:txBody>
      </p:sp>
      <p:pic>
        <p:nvPicPr>
          <p:cNvPr id="187" name="Google Shape;187;p31"/>
          <p:cNvPicPr preferRelativeResize="0"/>
          <p:nvPr/>
        </p:nvPicPr>
        <p:blipFill>
          <a:blip r:embed="rId3">
            <a:alphaModFix/>
          </a:blip>
          <a:stretch>
            <a:fillRect/>
          </a:stretch>
        </p:blipFill>
        <p:spPr>
          <a:xfrm>
            <a:off x="368425" y="3087221"/>
            <a:ext cx="2475575" cy="168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idx="1" type="subTitle"/>
          </p:nvPr>
        </p:nvSpPr>
        <p:spPr>
          <a:xfrm>
            <a:off x="2203350" y="1449742"/>
            <a:ext cx="4737300" cy="11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Thank you for your support</a:t>
            </a:r>
            <a:endParaRPr b="1" sz="2700"/>
          </a:p>
          <a:p>
            <a:pPr indent="0" lvl="0" marL="0" rtl="0" algn="ctr">
              <a:spcBef>
                <a:spcPts val="1600"/>
              </a:spcBef>
              <a:spcAft>
                <a:spcPts val="0"/>
              </a:spcAft>
              <a:buNone/>
            </a:pPr>
            <a:r>
              <a:t/>
            </a:r>
            <a:endParaRPr sz="2500"/>
          </a:p>
          <a:p>
            <a:pPr indent="0" lvl="0" marL="0" rtl="0" algn="ctr">
              <a:spcBef>
                <a:spcPts val="1600"/>
              </a:spcBef>
              <a:spcAft>
                <a:spcPts val="1600"/>
              </a:spcAft>
              <a:buNone/>
            </a:pPr>
            <a:r>
              <a:rPr lang="en" sz="2500"/>
              <a:t>Please feel free to contact any of our team member’s to learn more about the custom web application</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1565250" y="2194250"/>
            <a:ext cx="60135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t>Appendix</a:t>
            </a:r>
            <a:endParaRPr b="1" sz="4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Appendix A: Site Map (Design)</a:t>
            </a:r>
            <a:endParaRPr/>
          </a:p>
        </p:txBody>
      </p:sp>
      <p:pic>
        <p:nvPicPr>
          <p:cNvPr id="338" name="Google Shape;338;p42"/>
          <p:cNvPicPr preferRelativeResize="0"/>
          <p:nvPr/>
        </p:nvPicPr>
        <p:blipFill>
          <a:blip r:embed="rId3">
            <a:alphaModFix/>
          </a:blip>
          <a:stretch>
            <a:fillRect/>
          </a:stretch>
        </p:blipFill>
        <p:spPr>
          <a:xfrm>
            <a:off x="938925" y="1215550"/>
            <a:ext cx="7266144" cy="372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idx="1" type="body"/>
          </p:nvPr>
        </p:nvSpPr>
        <p:spPr>
          <a:xfrm>
            <a:off x="863100" y="1112700"/>
            <a:ext cx="7417800" cy="3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User Stories:</a:t>
            </a:r>
            <a:endParaRPr b="1" sz="17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As a user I can easily navigate the website/application</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As a user I can access information about OCFR current and former members </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As a user I can view certifications and and see which members have those certifications</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As a user I can view when </a:t>
            </a:r>
            <a:r>
              <a:rPr lang="en" sz="1300">
                <a:solidFill>
                  <a:srgbClr val="000000"/>
                </a:solidFill>
              </a:rPr>
              <a:t>certifications</a:t>
            </a:r>
            <a:r>
              <a:rPr lang="en" sz="1300">
                <a:solidFill>
                  <a:srgbClr val="000000"/>
                </a:solidFill>
              </a:rPr>
              <a:t> were acquired and when they expire</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As a user I can add new members and certifications as well as edit and delete them</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As a user I can view reports detailing active and expired certifications based on member name as well as a list of members by station, radio, and email address</a:t>
            </a:r>
            <a:endParaRPr sz="1300">
              <a:solidFill>
                <a:srgbClr val="000000"/>
              </a:solidFill>
            </a:endParaRPr>
          </a:p>
          <a:p>
            <a:pPr indent="0" lvl="0" marL="0" rtl="0" algn="l">
              <a:spcBef>
                <a:spcPts val="1600"/>
              </a:spcBef>
              <a:spcAft>
                <a:spcPts val="0"/>
              </a:spcAft>
              <a:buNone/>
            </a:pPr>
            <a:r>
              <a:rPr b="1" lang="en" sz="1700">
                <a:solidFill>
                  <a:srgbClr val="000000"/>
                </a:solidFill>
              </a:rPr>
              <a:t>Acceptance Criteria:</a:t>
            </a:r>
            <a:endParaRPr b="1" sz="1700">
              <a:solidFill>
                <a:srgbClr val="000000"/>
              </a:solidFill>
            </a:endParaRPr>
          </a:p>
          <a:p>
            <a:pPr indent="-311150" lvl="0" marL="457200" rtl="0" algn="l">
              <a:spcBef>
                <a:spcPts val="1600"/>
              </a:spcBef>
              <a:spcAft>
                <a:spcPts val="0"/>
              </a:spcAft>
              <a:buClr>
                <a:srgbClr val="000000"/>
              </a:buClr>
              <a:buSzPts val="1300"/>
              <a:buAutoNum type="arabicPeriod"/>
            </a:pPr>
            <a:r>
              <a:rPr lang="en" sz="1300">
                <a:solidFill>
                  <a:srgbClr val="000000"/>
                </a:solidFill>
              </a:rPr>
              <a:t>Website promotes ease of use and is intuitive to user</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Show a </a:t>
            </a:r>
            <a:r>
              <a:rPr lang="en" sz="1300">
                <a:solidFill>
                  <a:srgbClr val="000000"/>
                </a:solidFill>
              </a:rPr>
              <a:t>member's</a:t>
            </a:r>
            <a:r>
              <a:rPr lang="en" sz="1300">
                <a:solidFill>
                  <a:srgbClr val="000000"/>
                </a:solidFill>
              </a:rPr>
              <a:t> name as well as </a:t>
            </a:r>
            <a:r>
              <a:rPr lang="en" sz="1300">
                <a:solidFill>
                  <a:srgbClr val="000000"/>
                </a:solidFill>
              </a:rPr>
              <a:t>identifying</a:t>
            </a:r>
            <a:r>
              <a:rPr lang="en" sz="1300">
                <a:solidFill>
                  <a:srgbClr val="000000"/>
                </a:solidFill>
              </a:rPr>
              <a:t> information</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Display certifications associated with each member </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Certification date acquired and expiration date are easily viewed</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Provide options to add, edit, and delete information</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chemeClr val="dk1"/>
                </a:solidFill>
              </a:rPr>
              <a:t>Show reports detailing both members and certifications</a:t>
            </a:r>
            <a:endParaRPr sz="1300">
              <a:solidFill>
                <a:srgbClr val="000000"/>
              </a:solidFill>
            </a:endParaRPr>
          </a:p>
          <a:p>
            <a:pPr indent="0" lvl="0" marL="0" rtl="0" algn="l">
              <a:spcBef>
                <a:spcPts val="1600"/>
              </a:spcBef>
              <a:spcAft>
                <a:spcPts val="0"/>
              </a:spcAft>
              <a:buNone/>
            </a:pPr>
            <a:r>
              <a:t/>
            </a:r>
            <a:endParaRPr sz="13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344" name="Google Shape;344;p43"/>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Appendix B: User Stories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44"/>
          <p:cNvGraphicFramePr/>
          <p:nvPr/>
        </p:nvGraphicFramePr>
        <p:xfrm>
          <a:off x="3349675" y="1436788"/>
          <a:ext cx="3000000" cy="3000000"/>
        </p:xfrm>
        <a:graphic>
          <a:graphicData uri="http://schemas.openxmlformats.org/drawingml/2006/table">
            <a:tbl>
              <a:tblPr>
                <a:noFill/>
                <a:tableStyleId>{E58BC119-0DEF-4B43-A074-E936967C306A}</a:tableStyleId>
              </a:tblPr>
              <a:tblGrid>
                <a:gridCol w="1263875"/>
                <a:gridCol w="894950"/>
                <a:gridCol w="873450"/>
                <a:gridCol w="2588825"/>
              </a:tblGrid>
              <a:tr h="566575">
                <a:tc>
                  <a:txBody>
                    <a:bodyPr/>
                    <a:lstStyle/>
                    <a:p>
                      <a:pPr indent="0" lvl="0" marL="0" rtl="0" algn="ctr">
                        <a:spcBef>
                          <a:spcPts val="0"/>
                        </a:spcBef>
                        <a:spcAft>
                          <a:spcPts val="0"/>
                        </a:spcAft>
                        <a:buNone/>
                      </a:pPr>
                      <a:r>
                        <a:rPr b="1" lang="en" sz="1200">
                          <a:latin typeface="Ubuntu"/>
                          <a:ea typeface="Ubuntu"/>
                          <a:cs typeface="Ubuntu"/>
                          <a:sym typeface="Ubuntu"/>
                        </a:rPr>
                        <a:t>Risk</a:t>
                      </a:r>
                      <a:endParaRPr b="1"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latin typeface="Ubuntu"/>
                          <a:ea typeface="Ubuntu"/>
                          <a:cs typeface="Ubuntu"/>
                          <a:sym typeface="Ubuntu"/>
                        </a:rPr>
                        <a:t>Likelihood</a:t>
                      </a:r>
                      <a:endParaRPr b="1"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latin typeface="Ubuntu"/>
                          <a:ea typeface="Ubuntu"/>
                          <a:cs typeface="Ubuntu"/>
                          <a:sym typeface="Ubuntu"/>
                        </a:rPr>
                        <a:t>Impact</a:t>
                      </a:r>
                      <a:endParaRPr b="1"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c>
                  <a:txBody>
                    <a:bodyPr/>
                    <a:lstStyle/>
                    <a:p>
                      <a:pPr indent="0" lvl="0" marL="0" rtl="0" algn="ctr">
                        <a:lnSpc>
                          <a:spcPct val="115000"/>
                        </a:lnSpc>
                        <a:spcBef>
                          <a:spcPts val="0"/>
                        </a:spcBef>
                        <a:spcAft>
                          <a:spcPts val="0"/>
                        </a:spcAft>
                        <a:buNone/>
                      </a:pPr>
                      <a:r>
                        <a:rPr b="1" lang="en" sz="1200">
                          <a:latin typeface="Ubuntu"/>
                          <a:ea typeface="Ubuntu"/>
                          <a:cs typeface="Ubuntu"/>
                          <a:sym typeface="Ubuntu"/>
                        </a:rPr>
                        <a:t>Mitigation</a:t>
                      </a:r>
                      <a:endParaRPr b="1"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r>
              <a:tr h="815525">
                <a:tc>
                  <a:txBody>
                    <a:bodyPr/>
                    <a:lstStyle/>
                    <a:p>
                      <a:pPr indent="0" lvl="0" marL="0" rtl="0" algn="ctr">
                        <a:spcBef>
                          <a:spcPts val="0"/>
                        </a:spcBef>
                        <a:spcAft>
                          <a:spcPts val="0"/>
                        </a:spcAft>
                        <a:buNone/>
                      </a:pPr>
                      <a:r>
                        <a:rPr lang="en" sz="1200">
                          <a:latin typeface="Ubuntu"/>
                          <a:ea typeface="Ubuntu"/>
                          <a:cs typeface="Ubuntu"/>
                          <a:sym typeface="Ubuntu"/>
                        </a:rPr>
                        <a:t>(1) Unexpected server downtime</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Low</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High</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spcBef>
                          <a:spcPts val="0"/>
                        </a:spcBef>
                        <a:spcAft>
                          <a:spcPts val="0"/>
                        </a:spcAft>
                        <a:buNone/>
                      </a:pPr>
                      <a:r>
                        <a:rPr lang="en" sz="1200">
                          <a:latin typeface="Ubuntu"/>
                          <a:ea typeface="Ubuntu"/>
                          <a:cs typeface="Ubuntu"/>
                          <a:sym typeface="Ubuntu"/>
                        </a:rPr>
                        <a:t>The AWS system is designed for quick data retrieval and backup; legacy systems can run in parallel</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r>
              <a:tr h="815525">
                <a:tc>
                  <a:txBody>
                    <a:bodyPr/>
                    <a:lstStyle/>
                    <a:p>
                      <a:pPr indent="0" lvl="0" marL="0" rtl="0" algn="ctr">
                        <a:spcBef>
                          <a:spcPts val="0"/>
                        </a:spcBef>
                        <a:spcAft>
                          <a:spcPts val="0"/>
                        </a:spcAft>
                        <a:buNone/>
                      </a:pPr>
                      <a:r>
                        <a:rPr lang="en" sz="1200">
                          <a:latin typeface="Ubuntu"/>
                          <a:ea typeface="Ubuntu"/>
                          <a:cs typeface="Ubuntu"/>
                          <a:sym typeface="Ubuntu"/>
                        </a:rPr>
                        <a:t>(2) Data breaches</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Moderate</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Moderate</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spcBef>
                          <a:spcPts val="0"/>
                        </a:spcBef>
                        <a:spcAft>
                          <a:spcPts val="0"/>
                        </a:spcAft>
                        <a:buNone/>
                      </a:pPr>
                      <a:r>
                        <a:rPr lang="en" sz="1200">
                          <a:latin typeface="Ubuntu"/>
                          <a:ea typeface="Ubuntu"/>
                          <a:cs typeface="Ubuntu"/>
                          <a:sym typeface="Ubuntu"/>
                        </a:rPr>
                        <a:t>As Personally Identifiable Information is stored, a single sign-on and multi-factor authentication functionalities should be developed</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r>
              <a:tr h="994450">
                <a:tc>
                  <a:txBody>
                    <a:bodyPr/>
                    <a:lstStyle/>
                    <a:p>
                      <a:pPr indent="0" lvl="0" marL="0" rtl="0" algn="ctr">
                        <a:spcBef>
                          <a:spcPts val="0"/>
                        </a:spcBef>
                        <a:spcAft>
                          <a:spcPts val="0"/>
                        </a:spcAft>
                        <a:buNone/>
                      </a:pPr>
                      <a:r>
                        <a:rPr lang="en" sz="1200">
                          <a:latin typeface="Ubuntu"/>
                          <a:ea typeface="Ubuntu"/>
                          <a:cs typeface="Ubuntu"/>
                          <a:sym typeface="Ubuntu"/>
                        </a:rPr>
                        <a:t>(3) Planned functionalities not achieved or developed</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Low</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lnSpc>
                          <a:spcPct val="115000"/>
                        </a:lnSpc>
                        <a:spcBef>
                          <a:spcPts val="0"/>
                        </a:spcBef>
                        <a:spcAft>
                          <a:spcPts val="0"/>
                        </a:spcAft>
                        <a:buNone/>
                      </a:pPr>
                      <a:r>
                        <a:rPr lang="en" sz="1200">
                          <a:latin typeface="Ubuntu"/>
                          <a:ea typeface="Ubuntu"/>
                          <a:cs typeface="Ubuntu"/>
                          <a:sym typeface="Ubuntu"/>
                        </a:rPr>
                        <a:t>Moderate</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rtl="0" algn="ctr">
                        <a:spcBef>
                          <a:spcPts val="0"/>
                        </a:spcBef>
                        <a:spcAft>
                          <a:spcPts val="0"/>
                        </a:spcAft>
                        <a:buNone/>
                      </a:pPr>
                      <a:r>
                        <a:rPr lang="en" sz="1200">
                          <a:latin typeface="Ubuntu"/>
                          <a:ea typeface="Ubuntu"/>
                          <a:cs typeface="Ubuntu"/>
                          <a:sym typeface="Ubuntu"/>
                        </a:rPr>
                        <a:t>Our development team will provide support after the program goes live, and develop any remaining functionalities, if applicable</a:t>
                      </a:r>
                      <a:endParaRPr sz="1200">
                        <a:latin typeface="Ubuntu"/>
                        <a:ea typeface="Ubuntu"/>
                        <a:cs typeface="Ubuntu"/>
                        <a:sym typeface="Ubuntu"/>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r>
            </a:tbl>
          </a:graphicData>
        </a:graphic>
      </p:graphicFrame>
      <p:sp>
        <p:nvSpPr>
          <p:cNvPr id="350" name="Google Shape;350;p44"/>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Appendix C: Risks &amp; Mitigation</a:t>
            </a:r>
            <a:endParaRPr/>
          </a:p>
        </p:txBody>
      </p:sp>
      <p:pic>
        <p:nvPicPr>
          <p:cNvPr id="351" name="Google Shape;351;p44"/>
          <p:cNvPicPr preferRelativeResize="0"/>
          <p:nvPr/>
        </p:nvPicPr>
        <p:blipFill>
          <a:blip r:embed="rId3">
            <a:alphaModFix/>
          </a:blip>
          <a:stretch>
            <a:fillRect/>
          </a:stretch>
        </p:blipFill>
        <p:spPr>
          <a:xfrm>
            <a:off x="0" y="2186351"/>
            <a:ext cx="3140125" cy="217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Appendix D: Data Model</a:t>
            </a:r>
            <a:endParaRPr/>
          </a:p>
        </p:txBody>
      </p:sp>
      <p:pic>
        <p:nvPicPr>
          <p:cNvPr id="357" name="Google Shape;357;p45"/>
          <p:cNvPicPr preferRelativeResize="0"/>
          <p:nvPr/>
        </p:nvPicPr>
        <p:blipFill>
          <a:blip r:embed="rId3">
            <a:alphaModFix/>
          </a:blip>
          <a:stretch>
            <a:fillRect/>
          </a:stretch>
        </p:blipFill>
        <p:spPr>
          <a:xfrm>
            <a:off x="1381000" y="1173125"/>
            <a:ext cx="6382008" cy="372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193" name="Google Shape;193;p32"/>
          <p:cNvSpPr txBox="1"/>
          <p:nvPr>
            <p:ph idx="2" type="title"/>
          </p:nvPr>
        </p:nvSpPr>
        <p:spPr>
          <a:xfrm>
            <a:off x="567163" y="1460200"/>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94" name="Google Shape;194;p32"/>
          <p:cNvSpPr txBox="1"/>
          <p:nvPr>
            <p:ph idx="1" type="subTitle"/>
          </p:nvPr>
        </p:nvSpPr>
        <p:spPr>
          <a:xfrm>
            <a:off x="1836045" y="1613126"/>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Situation</a:t>
            </a:r>
            <a:endParaRPr/>
          </a:p>
        </p:txBody>
      </p:sp>
      <p:sp>
        <p:nvSpPr>
          <p:cNvPr id="195" name="Google Shape;195;p32"/>
          <p:cNvSpPr/>
          <p:nvPr/>
        </p:nvSpPr>
        <p:spPr>
          <a:xfrm>
            <a:off x="1700533" y="1460221"/>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ph idx="2" type="title"/>
          </p:nvPr>
        </p:nvSpPr>
        <p:spPr>
          <a:xfrm>
            <a:off x="611613" y="2280296"/>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97" name="Google Shape;197;p32"/>
          <p:cNvSpPr txBox="1"/>
          <p:nvPr>
            <p:ph idx="1" type="subTitle"/>
          </p:nvPr>
        </p:nvSpPr>
        <p:spPr>
          <a:xfrm>
            <a:off x="1836045" y="2433222"/>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Value Proposition</a:t>
            </a:r>
            <a:endParaRPr/>
          </a:p>
        </p:txBody>
      </p:sp>
      <p:sp>
        <p:nvSpPr>
          <p:cNvPr id="198" name="Google Shape;198;p32"/>
          <p:cNvSpPr/>
          <p:nvPr/>
        </p:nvSpPr>
        <p:spPr>
          <a:xfrm>
            <a:off x="1700533" y="2280317"/>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txBox="1"/>
          <p:nvPr>
            <p:ph idx="2" type="title"/>
          </p:nvPr>
        </p:nvSpPr>
        <p:spPr>
          <a:xfrm>
            <a:off x="567163" y="3100411"/>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00" name="Google Shape;200;p32"/>
          <p:cNvSpPr txBox="1"/>
          <p:nvPr>
            <p:ph idx="1" type="subTitle"/>
          </p:nvPr>
        </p:nvSpPr>
        <p:spPr>
          <a:xfrm>
            <a:off x="1836045" y="3177137"/>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Current Scope, Time, Resources</a:t>
            </a:r>
            <a:endParaRPr/>
          </a:p>
        </p:txBody>
      </p:sp>
      <p:sp>
        <p:nvSpPr>
          <p:cNvPr id="201" name="Google Shape;201;p32"/>
          <p:cNvSpPr/>
          <p:nvPr/>
        </p:nvSpPr>
        <p:spPr>
          <a:xfrm>
            <a:off x="1700533" y="3100432"/>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idx="2" type="title"/>
          </p:nvPr>
        </p:nvSpPr>
        <p:spPr>
          <a:xfrm>
            <a:off x="567163" y="3920511"/>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03" name="Google Shape;203;p32"/>
          <p:cNvSpPr txBox="1"/>
          <p:nvPr>
            <p:ph idx="1" type="subTitle"/>
          </p:nvPr>
        </p:nvSpPr>
        <p:spPr>
          <a:xfrm>
            <a:off x="1836045" y="3997237"/>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Future</a:t>
            </a:r>
            <a:r>
              <a:rPr lang="en"/>
              <a:t> Scope, Time, Resources</a:t>
            </a:r>
            <a:endParaRPr/>
          </a:p>
        </p:txBody>
      </p:sp>
      <p:sp>
        <p:nvSpPr>
          <p:cNvPr id="204" name="Google Shape;204;p32"/>
          <p:cNvSpPr/>
          <p:nvPr/>
        </p:nvSpPr>
        <p:spPr>
          <a:xfrm>
            <a:off x="1700533" y="3920532"/>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ph idx="2" type="title"/>
          </p:nvPr>
        </p:nvSpPr>
        <p:spPr>
          <a:xfrm>
            <a:off x="4625663" y="1460200"/>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06" name="Google Shape;206;p32"/>
          <p:cNvSpPr txBox="1"/>
          <p:nvPr>
            <p:ph idx="1" type="subTitle"/>
          </p:nvPr>
        </p:nvSpPr>
        <p:spPr>
          <a:xfrm>
            <a:off x="5894545" y="1613126"/>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Application Demo</a:t>
            </a:r>
            <a:endParaRPr/>
          </a:p>
        </p:txBody>
      </p:sp>
      <p:sp>
        <p:nvSpPr>
          <p:cNvPr id="207" name="Google Shape;207;p32"/>
          <p:cNvSpPr/>
          <p:nvPr/>
        </p:nvSpPr>
        <p:spPr>
          <a:xfrm>
            <a:off x="5759033" y="1460221"/>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txBox="1"/>
          <p:nvPr>
            <p:ph idx="2" type="title"/>
          </p:nvPr>
        </p:nvSpPr>
        <p:spPr>
          <a:xfrm>
            <a:off x="4670113" y="2280296"/>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09" name="Google Shape;209;p32"/>
          <p:cNvSpPr txBox="1"/>
          <p:nvPr>
            <p:ph idx="1" type="subTitle"/>
          </p:nvPr>
        </p:nvSpPr>
        <p:spPr>
          <a:xfrm>
            <a:off x="5894545" y="2433222"/>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Business Justification</a:t>
            </a:r>
            <a:endParaRPr/>
          </a:p>
        </p:txBody>
      </p:sp>
      <p:sp>
        <p:nvSpPr>
          <p:cNvPr id="210" name="Google Shape;210;p32"/>
          <p:cNvSpPr/>
          <p:nvPr/>
        </p:nvSpPr>
        <p:spPr>
          <a:xfrm>
            <a:off x="5759033" y="2280317"/>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2" type="title"/>
          </p:nvPr>
        </p:nvSpPr>
        <p:spPr>
          <a:xfrm>
            <a:off x="4625663" y="3100411"/>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212" name="Google Shape;212;p32"/>
          <p:cNvSpPr txBox="1"/>
          <p:nvPr>
            <p:ph idx="1" type="subTitle"/>
          </p:nvPr>
        </p:nvSpPr>
        <p:spPr>
          <a:xfrm>
            <a:off x="5894545" y="3253337"/>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Lessons Learned</a:t>
            </a:r>
            <a:endParaRPr/>
          </a:p>
        </p:txBody>
      </p:sp>
      <p:sp>
        <p:nvSpPr>
          <p:cNvPr id="213" name="Google Shape;213;p32"/>
          <p:cNvSpPr/>
          <p:nvPr/>
        </p:nvSpPr>
        <p:spPr>
          <a:xfrm>
            <a:off x="5759033" y="3100432"/>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txBox="1"/>
          <p:nvPr>
            <p:ph idx="2" type="title"/>
          </p:nvPr>
        </p:nvSpPr>
        <p:spPr>
          <a:xfrm>
            <a:off x="4625663" y="3920511"/>
            <a:ext cx="981600" cy="657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sp>
        <p:nvSpPr>
          <p:cNvPr id="215" name="Google Shape;215;p32"/>
          <p:cNvSpPr txBox="1"/>
          <p:nvPr>
            <p:ph idx="1" type="subTitle"/>
          </p:nvPr>
        </p:nvSpPr>
        <p:spPr>
          <a:xfrm>
            <a:off x="5894545" y="4073437"/>
            <a:ext cx="2682300" cy="2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Conclusion</a:t>
            </a:r>
            <a:endParaRPr/>
          </a:p>
        </p:txBody>
      </p:sp>
      <p:sp>
        <p:nvSpPr>
          <p:cNvPr id="216" name="Google Shape;216;p32"/>
          <p:cNvSpPr/>
          <p:nvPr/>
        </p:nvSpPr>
        <p:spPr>
          <a:xfrm>
            <a:off x="5759033" y="3920532"/>
            <a:ext cx="28188" cy="657854"/>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500"/>
              <a:t>Situation </a:t>
            </a:r>
            <a:r>
              <a:rPr lang="en" sz="2500"/>
              <a:t>| OCFR faces challenges concerning it’s current technological capabilities</a:t>
            </a:r>
            <a:endParaRPr sz="2500"/>
          </a:p>
        </p:txBody>
      </p:sp>
      <p:grpSp>
        <p:nvGrpSpPr>
          <p:cNvPr id="222" name="Google Shape;222;p33"/>
          <p:cNvGrpSpPr/>
          <p:nvPr/>
        </p:nvGrpSpPr>
        <p:grpSpPr>
          <a:xfrm>
            <a:off x="2789957" y="1695895"/>
            <a:ext cx="2309407" cy="2238407"/>
            <a:chOff x="3071457" y="2013875"/>
            <a:chExt cx="1944600" cy="1569600"/>
          </a:xfrm>
        </p:grpSpPr>
        <p:sp>
          <p:nvSpPr>
            <p:cNvPr id="223" name="Google Shape;223;p33"/>
            <p:cNvSpPr/>
            <p:nvPr/>
          </p:nvSpPr>
          <p:spPr>
            <a:xfrm flipH="1" rot="10800000">
              <a:off x="3071457" y="2013875"/>
              <a:ext cx="1944600" cy="1569600"/>
            </a:xfrm>
            <a:prstGeom prst="round2DiagRect">
              <a:avLst>
                <a:gd fmla="val 0" name="adj1"/>
                <a:gd fmla="val 17764" name="adj2"/>
              </a:avLst>
            </a:prstGeom>
            <a:solidFill>
              <a:srgbClr val="B612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24" name="Google Shape;224;p33"/>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What Happened?</a:t>
              </a:r>
              <a:endParaRPr sz="1500">
                <a:solidFill>
                  <a:srgbClr val="FFFFFF"/>
                </a:solidFill>
                <a:latin typeface="Roboto"/>
                <a:ea typeface="Roboto"/>
                <a:cs typeface="Roboto"/>
                <a:sym typeface="Roboto"/>
              </a:endParaRPr>
            </a:p>
          </p:txBody>
        </p:sp>
        <p:sp>
          <p:nvSpPr>
            <p:cNvPr id="225" name="Google Shape;225;p33"/>
            <p:cNvSpPr txBox="1"/>
            <p:nvPr/>
          </p:nvSpPr>
          <p:spPr>
            <a:xfrm>
              <a:off x="3318682" y="2575270"/>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The department wants an online system that tracks its members, contact information, and certification status</a:t>
              </a:r>
              <a:endParaRPr sz="1500">
                <a:solidFill>
                  <a:srgbClr val="FFFFFF"/>
                </a:solidFill>
                <a:latin typeface="Roboto"/>
                <a:ea typeface="Roboto"/>
                <a:cs typeface="Roboto"/>
                <a:sym typeface="Roboto"/>
              </a:endParaRPr>
            </a:p>
          </p:txBody>
        </p:sp>
      </p:grpSp>
      <p:grpSp>
        <p:nvGrpSpPr>
          <p:cNvPr id="226" name="Google Shape;226;p33"/>
          <p:cNvGrpSpPr/>
          <p:nvPr/>
        </p:nvGrpSpPr>
        <p:grpSpPr>
          <a:xfrm>
            <a:off x="483385" y="1695895"/>
            <a:ext cx="2309407" cy="2238407"/>
            <a:chOff x="1126863" y="2013875"/>
            <a:chExt cx="1944600" cy="1569600"/>
          </a:xfrm>
        </p:grpSpPr>
        <p:sp>
          <p:nvSpPr>
            <p:cNvPr id="227" name="Google Shape;227;p33"/>
            <p:cNvSpPr/>
            <p:nvPr/>
          </p:nvSpPr>
          <p:spPr>
            <a:xfrm>
              <a:off x="1126863" y="2013875"/>
              <a:ext cx="1944600" cy="1569600"/>
            </a:xfrm>
            <a:prstGeom prst="round2DiagRect">
              <a:avLst>
                <a:gd fmla="val 0" name="adj1"/>
                <a:gd fmla="val 17764" name="adj2"/>
              </a:avLst>
            </a:prstGeom>
            <a:solidFill>
              <a:srgbClr val="E116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28" name="Google Shape;228;p33"/>
            <p:cNvSpPr txBox="1"/>
            <p:nvPr/>
          </p:nvSpPr>
          <p:spPr>
            <a:xfrm>
              <a:off x="1351627" y="225638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Roboto"/>
                  <a:ea typeface="Roboto"/>
                  <a:cs typeface="Roboto"/>
                  <a:sym typeface="Roboto"/>
                </a:rPr>
                <a:t>About OCFR</a:t>
              </a:r>
              <a:endParaRPr sz="1500">
                <a:solidFill>
                  <a:srgbClr val="FFFFFF"/>
                </a:solidFill>
                <a:latin typeface="Roboto"/>
                <a:ea typeface="Roboto"/>
                <a:cs typeface="Roboto"/>
                <a:sym typeface="Roboto"/>
              </a:endParaRPr>
            </a:p>
          </p:txBody>
        </p:sp>
        <p:sp>
          <p:nvSpPr>
            <p:cNvPr id="229" name="Google Shape;229;p33"/>
            <p:cNvSpPr txBox="1"/>
            <p:nvPr/>
          </p:nvSpPr>
          <p:spPr>
            <a:xfrm>
              <a:off x="1351625" y="2634764"/>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Volunteer organization in Oconee County, GA, with firefighters and rescue personnel</a:t>
              </a:r>
              <a:endParaRPr sz="1500">
                <a:solidFill>
                  <a:srgbClr val="FFFFFF"/>
                </a:solidFill>
                <a:latin typeface="Roboto"/>
                <a:ea typeface="Roboto"/>
                <a:cs typeface="Roboto"/>
                <a:sym typeface="Roboto"/>
              </a:endParaRPr>
            </a:p>
          </p:txBody>
        </p:sp>
      </p:grpSp>
      <p:grpSp>
        <p:nvGrpSpPr>
          <p:cNvPr id="230" name="Google Shape;230;p33"/>
          <p:cNvGrpSpPr/>
          <p:nvPr/>
        </p:nvGrpSpPr>
        <p:grpSpPr>
          <a:xfrm>
            <a:off x="5096394" y="1695895"/>
            <a:ext cx="3564225" cy="2238407"/>
            <a:chOff x="5015938" y="2013875"/>
            <a:chExt cx="3001200" cy="1569600"/>
          </a:xfrm>
        </p:grpSpPr>
        <p:sp>
          <p:nvSpPr>
            <p:cNvPr id="231" name="Google Shape;231;p33"/>
            <p:cNvSpPr/>
            <p:nvPr/>
          </p:nvSpPr>
          <p:spPr>
            <a:xfrm>
              <a:off x="5015938" y="2013875"/>
              <a:ext cx="3001200" cy="1569600"/>
            </a:xfrm>
            <a:prstGeom prst="round2DiagRect">
              <a:avLst>
                <a:gd fmla="val 0" name="adj1"/>
                <a:gd fmla="val 17764" name="adj2"/>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32" name="Google Shape;232;p33"/>
            <p:cNvSpPr txBox="1"/>
            <p:nvPr/>
          </p:nvSpPr>
          <p:spPr>
            <a:xfrm>
              <a:off x="5307991" y="2535693"/>
              <a:ext cx="24171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FFFFFF"/>
                  </a:solidFill>
                  <a:latin typeface="Roboto"/>
                  <a:ea typeface="Roboto"/>
                  <a:cs typeface="Roboto"/>
                  <a:sym typeface="Roboto"/>
                </a:rPr>
                <a:t>Building a full-stack web application</a:t>
              </a:r>
              <a:endParaRPr sz="2200">
                <a:solidFill>
                  <a:srgbClr val="FFFFFF"/>
                </a:solidFill>
                <a:latin typeface="Roboto"/>
                <a:ea typeface="Roboto"/>
                <a:cs typeface="Roboto"/>
                <a:sym typeface="Roboto"/>
              </a:endParaRPr>
            </a:p>
          </p:txBody>
        </p:sp>
      </p:grpSp>
      <p:grpSp>
        <p:nvGrpSpPr>
          <p:cNvPr id="233" name="Google Shape;233;p33"/>
          <p:cNvGrpSpPr/>
          <p:nvPr/>
        </p:nvGrpSpPr>
        <p:grpSpPr>
          <a:xfrm>
            <a:off x="4941639" y="2676435"/>
            <a:ext cx="310651" cy="371353"/>
            <a:chOff x="4858109" y="2631368"/>
            <a:chExt cx="316442" cy="315000"/>
          </a:xfrm>
        </p:grpSpPr>
        <p:sp>
          <p:nvSpPr>
            <p:cNvPr id="234" name="Google Shape;234;p33"/>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35" name="Google Shape;235;p33"/>
            <p:cNvSpPr/>
            <p:nvPr/>
          </p:nvSpPr>
          <p:spPr>
            <a:xfrm>
              <a:off x="4858109" y="2739300"/>
              <a:ext cx="239100" cy="99000"/>
            </a:xfrm>
            <a:prstGeom prst="rightArrow">
              <a:avLst>
                <a:gd fmla="val 32020" name="adj1"/>
                <a:gd fmla="val 66970" name="adj2"/>
              </a:avLst>
            </a:prstGeom>
            <a:solidFill>
              <a:srgbClr val="B612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sz="1800"/>
              </a:br>
              <a:endParaRPr sz="1800"/>
            </a:p>
          </p:txBody>
        </p:sp>
      </p:grpSp>
      <p:grpSp>
        <p:nvGrpSpPr>
          <p:cNvPr id="236" name="Google Shape;236;p33"/>
          <p:cNvGrpSpPr/>
          <p:nvPr/>
        </p:nvGrpSpPr>
        <p:grpSpPr>
          <a:xfrm>
            <a:off x="2640763" y="2676234"/>
            <a:ext cx="309194" cy="371287"/>
            <a:chOff x="3157188" y="909150"/>
            <a:chExt cx="470400" cy="470400"/>
          </a:xfrm>
        </p:grpSpPr>
        <p:sp>
          <p:nvSpPr>
            <p:cNvPr id="237" name="Google Shape;237;p33"/>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38" name="Google Shape;238;p33"/>
            <p:cNvSpPr/>
            <p:nvPr/>
          </p:nvSpPr>
          <p:spPr>
            <a:xfrm>
              <a:off x="3243138" y="995100"/>
              <a:ext cx="298500" cy="298500"/>
            </a:xfrm>
            <a:prstGeom prst="mathPlus">
              <a:avLst>
                <a:gd fmla="val 9900" name="adj1"/>
              </a:avLst>
            </a:prstGeom>
            <a:solidFill>
              <a:srgbClr val="E116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500"/>
              <a:t>Value Proposition</a:t>
            </a:r>
            <a:r>
              <a:rPr lang="en" sz="2500"/>
              <a:t> | Adding value through increased efficiency and business agility</a:t>
            </a:r>
            <a:endParaRPr sz="2500"/>
          </a:p>
        </p:txBody>
      </p:sp>
      <p:sp>
        <p:nvSpPr>
          <p:cNvPr id="244" name="Google Shape;244;p34"/>
          <p:cNvSpPr/>
          <p:nvPr/>
        </p:nvSpPr>
        <p:spPr>
          <a:xfrm>
            <a:off x="236525" y="1582075"/>
            <a:ext cx="4016700" cy="32715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rgbClr val="434343"/>
              </a:solidFill>
              <a:latin typeface="Source Sans Pro"/>
              <a:ea typeface="Source Sans Pro"/>
              <a:cs typeface="Source Sans Pro"/>
              <a:sym typeface="Source Sans Pro"/>
            </a:endParaRPr>
          </a:p>
          <a:p>
            <a:pPr indent="0" lvl="0" marL="0" rtl="0" algn="ctr">
              <a:spcBef>
                <a:spcPts val="1600"/>
              </a:spcBef>
              <a:spcAft>
                <a:spcPts val="0"/>
              </a:spcAft>
              <a:buNone/>
            </a:pPr>
            <a:r>
              <a:rPr b="1" lang="en" sz="1600">
                <a:solidFill>
                  <a:srgbClr val="434343"/>
                </a:solidFill>
                <a:latin typeface="Source Sans Pro"/>
                <a:ea typeface="Source Sans Pro"/>
                <a:cs typeface="Source Sans Pro"/>
                <a:sym typeface="Source Sans Pro"/>
              </a:rPr>
              <a:t>Problems to Solve</a:t>
            </a:r>
            <a:endParaRPr b="1" sz="1600">
              <a:solidFill>
                <a:srgbClr val="434343"/>
              </a:solidFill>
              <a:latin typeface="Source Sans Pro"/>
              <a:ea typeface="Source Sans Pro"/>
              <a:cs typeface="Source Sans Pro"/>
              <a:sym typeface="Source Sans Pro"/>
            </a:endParaRPr>
          </a:p>
          <a:p>
            <a:pPr indent="-317500" lvl="0" marL="457200" rtl="0" algn="l">
              <a:lnSpc>
                <a:spcPct val="150000"/>
              </a:lnSpc>
              <a:spcBef>
                <a:spcPts val="160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Require multiple certifications for their work and tracking certifications</a:t>
            </a:r>
            <a:endParaRPr>
              <a:solidFill>
                <a:srgbClr val="434343"/>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Has required greater FTE effort hours</a:t>
            </a:r>
            <a:endParaRPr>
              <a:solidFill>
                <a:srgbClr val="434343"/>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Track members, their contact information, and current certification status</a:t>
            </a:r>
            <a:endParaRPr>
              <a:solidFill>
                <a:srgbClr val="434343"/>
              </a:solidFill>
              <a:latin typeface="Source Sans Pro"/>
              <a:ea typeface="Source Sans Pro"/>
              <a:cs typeface="Source Sans Pro"/>
              <a:sym typeface="Source Sans Pro"/>
            </a:endParaRPr>
          </a:p>
          <a:p>
            <a:pPr indent="0" lvl="0" marL="0" rtl="0" algn="l">
              <a:spcBef>
                <a:spcPts val="1600"/>
              </a:spcBef>
              <a:spcAft>
                <a:spcPts val="1600"/>
              </a:spcAft>
              <a:buClr>
                <a:schemeClr val="dk1"/>
              </a:buClr>
              <a:buSzPts val="1100"/>
              <a:buFont typeface="Arial"/>
              <a:buNone/>
            </a:pPr>
            <a:r>
              <a:t/>
            </a:r>
            <a:endParaRPr sz="1600">
              <a:solidFill>
                <a:srgbClr val="434343"/>
              </a:solidFill>
              <a:latin typeface="Source Sans Pro"/>
              <a:ea typeface="Source Sans Pro"/>
              <a:cs typeface="Source Sans Pro"/>
              <a:sym typeface="Source Sans Pro"/>
            </a:endParaRPr>
          </a:p>
        </p:txBody>
      </p:sp>
      <p:sp>
        <p:nvSpPr>
          <p:cNvPr id="245" name="Google Shape;245;p34"/>
          <p:cNvSpPr/>
          <p:nvPr/>
        </p:nvSpPr>
        <p:spPr>
          <a:xfrm>
            <a:off x="4725725" y="1582075"/>
            <a:ext cx="4016700" cy="3271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600">
                <a:solidFill>
                  <a:srgbClr val="434343"/>
                </a:solidFill>
                <a:latin typeface="Source Sans Pro"/>
                <a:ea typeface="Source Sans Pro"/>
                <a:cs typeface="Source Sans Pro"/>
                <a:sym typeface="Source Sans Pro"/>
              </a:rPr>
              <a:t>What to Achieve?</a:t>
            </a:r>
            <a:endParaRPr b="1" sz="1600">
              <a:solidFill>
                <a:srgbClr val="434343"/>
              </a:solidFill>
              <a:latin typeface="Source Sans Pro"/>
              <a:ea typeface="Source Sans Pro"/>
              <a:cs typeface="Source Sans Pro"/>
              <a:sym typeface="Source Sans Pro"/>
            </a:endParaRPr>
          </a:p>
          <a:p>
            <a:pPr indent="-317500" lvl="0" marL="457200" rtl="0" algn="l">
              <a:lnSpc>
                <a:spcPct val="150000"/>
              </a:lnSpc>
              <a:spcBef>
                <a:spcPts val="160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To help achieve organizational efficiency and agility through our software application</a:t>
            </a:r>
            <a:endParaRPr>
              <a:solidFill>
                <a:srgbClr val="434343"/>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Software will relieve FTE hours</a:t>
            </a:r>
            <a:endParaRPr>
              <a:solidFill>
                <a:srgbClr val="434343"/>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rgbClr val="434343"/>
              </a:buClr>
              <a:buSzPts val="1400"/>
              <a:buFont typeface="Source Sans Pro"/>
              <a:buChar char="●"/>
            </a:pPr>
            <a:r>
              <a:rPr lang="en">
                <a:solidFill>
                  <a:srgbClr val="434343"/>
                </a:solidFill>
                <a:latin typeface="Source Sans Pro"/>
                <a:ea typeface="Source Sans Pro"/>
                <a:cs typeface="Source Sans Pro"/>
                <a:sym typeface="Source Sans Pro"/>
              </a:rPr>
              <a:t>Providing scalable solution</a:t>
            </a:r>
            <a:endParaRPr sz="1600">
              <a:solidFill>
                <a:srgbClr val="434343"/>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1731475" y="163150"/>
            <a:ext cx="66822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500"/>
              <a:t>Current </a:t>
            </a:r>
            <a:r>
              <a:rPr b="1" lang="en" sz="2500"/>
              <a:t>Scope, Time, and Resources </a:t>
            </a:r>
            <a:r>
              <a:rPr lang="en" sz="2500"/>
              <a:t>| </a:t>
            </a:r>
            <a:endParaRPr sz="2500"/>
          </a:p>
          <a:p>
            <a:pPr indent="0" lvl="0" marL="0" rtl="0" algn="r">
              <a:spcBef>
                <a:spcPts val="0"/>
              </a:spcBef>
              <a:spcAft>
                <a:spcPts val="0"/>
              </a:spcAft>
              <a:buNone/>
            </a:pPr>
            <a:r>
              <a:rPr lang="en" sz="2500"/>
              <a:t>What we currently have now</a:t>
            </a:r>
            <a:endParaRPr sz="2500"/>
          </a:p>
        </p:txBody>
      </p:sp>
      <p:grpSp>
        <p:nvGrpSpPr>
          <p:cNvPr id="251" name="Google Shape;251;p35"/>
          <p:cNvGrpSpPr/>
          <p:nvPr/>
        </p:nvGrpSpPr>
        <p:grpSpPr>
          <a:xfrm>
            <a:off x="5735325" y="1231427"/>
            <a:ext cx="3305700" cy="3089397"/>
            <a:chOff x="5632325" y="1189772"/>
            <a:chExt cx="3305700" cy="3196480"/>
          </a:xfrm>
        </p:grpSpPr>
        <p:sp>
          <p:nvSpPr>
            <p:cNvPr id="252" name="Google Shape;252;p35"/>
            <p:cNvSpPr/>
            <p:nvPr/>
          </p:nvSpPr>
          <p:spPr>
            <a:xfrm>
              <a:off x="5632325" y="1189772"/>
              <a:ext cx="3305700" cy="451200"/>
            </a:xfrm>
            <a:prstGeom prst="chevron">
              <a:avLst>
                <a:gd fmla="val 50000"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Resources Required</a:t>
              </a:r>
              <a:endParaRPr b="1">
                <a:solidFill>
                  <a:srgbClr val="FFFFFF"/>
                </a:solidFill>
                <a:latin typeface="Roboto"/>
                <a:ea typeface="Roboto"/>
                <a:cs typeface="Roboto"/>
                <a:sym typeface="Roboto"/>
              </a:endParaRPr>
            </a:p>
          </p:txBody>
        </p:sp>
        <p:sp>
          <p:nvSpPr>
            <p:cNvPr id="253" name="Google Shape;253;p35"/>
            <p:cNvSpPr txBox="1"/>
            <p:nvPr/>
          </p:nvSpPr>
          <p:spPr>
            <a:xfrm>
              <a:off x="6120975" y="1770551"/>
              <a:ext cx="26808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List of Resources:</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Web Developer (x4) = $46 per hour</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Atom IDE = Free</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MySQL Notebook = Free</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Amazon EC2 = $0.013 per hour</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Time Required:</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 40 hours per week</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Cloud = 84 hours per week</a:t>
              </a:r>
              <a:endParaRPr sz="1200">
                <a:latin typeface="Source Sans Pro"/>
                <a:ea typeface="Source Sans Pro"/>
                <a:cs typeface="Source Sans Pro"/>
                <a:sym typeface="Source Sans Pro"/>
              </a:endParaRPr>
            </a:p>
            <a:p>
              <a:pPr indent="-114300" lvl="0" marL="228600" rtl="0" algn="l">
                <a:lnSpc>
                  <a:spcPct val="115000"/>
                </a:lnSpc>
                <a:spcBef>
                  <a:spcPts val="0"/>
                </a:spcBef>
                <a:spcAft>
                  <a:spcPts val="0"/>
                </a:spcAft>
                <a:buNone/>
              </a:pPr>
              <a:r>
                <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Total Cost (Until Now):</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a:t>
              </a:r>
              <a:r>
                <a:rPr b="1" lang="en" sz="1200">
                  <a:solidFill>
                    <a:srgbClr val="FF0000"/>
                  </a:solidFill>
                  <a:latin typeface="Source Sans Pro"/>
                  <a:ea typeface="Source Sans Pro"/>
                  <a:cs typeface="Source Sans Pro"/>
                  <a:sym typeface="Source Sans Pro"/>
                </a:rPr>
                <a:t> $36,800</a:t>
              </a:r>
              <a:endParaRPr b="1" sz="1200">
                <a:solidFill>
                  <a:srgbClr val="FF0000"/>
                </a:solidFill>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Cloud = </a:t>
              </a:r>
              <a:r>
                <a:rPr b="1" lang="en" sz="1200">
                  <a:solidFill>
                    <a:srgbClr val="FF0000"/>
                  </a:solidFill>
                  <a:latin typeface="Source Sans Pro"/>
                  <a:ea typeface="Source Sans Pro"/>
                  <a:cs typeface="Source Sans Pro"/>
                  <a:sym typeface="Source Sans Pro"/>
                </a:rPr>
                <a:t>$5.46</a:t>
              </a:r>
              <a:endParaRPr b="1" sz="1200">
                <a:solidFill>
                  <a:srgbClr val="FF0000"/>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latin typeface="Source Sans Pro"/>
                <a:ea typeface="Source Sans Pro"/>
                <a:cs typeface="Source Sans Pro"/>
                <a:sym typeface="Source Sans Pro"/>
              </a:endParaRPr>
            </a:p>
          </p:txBody>
        </p:sp>
      </p:grpSp>
      <p:grpSp>
        <p:nvGrpSpPr>
          <p:cNvPr id="254" name="Google Shape;254;p35"/>
          <p:cNvGrpSpPr/>
          <p:nvPr/>
        </p:nvGrpSpPr>
        <p:grpSpPr>
          <a:xfrm>
            <a:off x="103000" y="1231629"/>
            <a:ext cx="3546900" cy="3093541"/>
            <a:chOff x="0" y="1189981"/>
            <a:chExt cx="3546900" cy="3200767"/>
          </a:xfrm>
        </p:grpSpPr>
        <p:sp>
          <p:nvSpPr>
            <p:cNvPr id="255" name="Google Shape;255;p35"/>
            <p:cNvSpPr/>
            <p:nvPr/>
          </p:nvSpPr>
          <p:spPr>
            <a:xfrm>
              <a:off x="0" y="1189981"/>
              <a:ext cx="3546900" cy="451200"/>
            </a:xfrm>
            <a:prstGeom prst="homePlate">
              <a:avLst>
                <a:gd fmla="val 50000" name="adj"/>
              </a:avLst>
            </a:prstGeom>
            <a:solidFill>
              <a:srgbClr val="840D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What Did We Achieve?</a:t>
              </a:r>
              <a:endParaRPr b="1">
                <a:solidFill>
                  <a:srgbClr val="FFFFFF"/>
                </a:solidFill>
                <a:latin typeface="Roboto"/>
                <a:ea typeface="Roboto"/>
                <a:cs typeface="Roboto"/>
                <a:sym typeface="Roboto"/>
              </a:endParaRPr>
            </a:p>
          </p:txBody>
        </p:sp>
        <p:sp>
          <p:nvSpPr>
            <p:cNvPr id="256" name="Google Shape;256;p35"/>
            <p:cNvSpPr txBox="1"/>
            <p:nvPr/>
          </p:nvSpPr>
          <p:spPr>
            <a:xfrm>
              <a:off x="275100" y="1775048"/>
              <a:ext cx="26691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Our team created a custom web application for your organization:</a:t>
              </a:r>
              <a:endParaRPr sz="1200">
                <a:latin typeface="Source Sans Pro"/>
                <a:ea typeface="Source Sans Pro"/>
                <a:cs typeface="Source Sans Pro"/>
                <a:sym typeface="Source Sans Pro"/>
              </a:endParaRPr>
            </a:p>
            <a:p>
              <a:pPr indent="-190500" lvl="0" marL="228600" rtl="0" algn="l">
                <a:spcBef>
                  <a:spcPts val="1600"/>
                </a:spcBef>
                <a:spcAft>
                  <a:spcPts val="0"/>
                </a:spcAft>
                <a:buSzPts val="1200"/>
                <a:buFont typeface="Source Sans Pro"/>
                <a:buChar char="-"/>
              </a:pPr>
              <a:r>
                <a:rPr i="1" lang="en" sz="1200">
                  <a:latin typeface="Source Sans Pro"/>
                  <a:ea typeface="Source Sans Pro"/>
                  <a:cs typeface="Source Sans Pro"/>
                  <a:sym typeface="Source Sans Pro"/>
                </a:rPr>
                <a:t>Deployed on a fully functioning cloud platform</a:t>
              </a:r>
              <a:endParaRPr i="1" sz="1200">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i="1" lang="en" sz="1200">
                  <a:latin typeface="Source Sans Pro"/>
                  <a:ea typeface="Source Sans Pro"/>
                  <a:cs typeface="Source Sans Pro"/>
                  <a:sym typeface="Source Sans Pro"/>
                </a:rPr>
                <a:t>Track status of current and former members</a:t>
              </a:r>
              <a:endParaRPr i="1" sz="1200">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i="1" lang="en" sz="1200">
                  <a:latin typeface="Source Sans Pro"/>
                  <a:ea typeface="Source Sans Pro"/>
                  <a:cs typeface="Source Sans Pro"/>
                  <a:sym typeface="Source Sans Pro"/>
                </a:rPr>
                <a:t>Multi-functional web page services</a:t>
              </a:r>
              <a:endParaRPr i="1" sz="1200">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i="1" lang="en" sz="1200">
                  <a:latin typeface="Source Sans Pro"/>
                  <a:ea typeface="Source Sans Pro"/>
                  <a:cs typeface="Source Sans Pro"/>
                  <a:sym typeface="Source Sans Pro"/>
                </a:rPr>
                <a:t>Mitigating limited IT personnel and resources</a:t>
              </a:r>
              <a:endParaRPr i="1" sz="1200">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i="1" lang="en" sz="1200">
                  <a:latin typeface="Source Sans Pro"/>
                  <a:ea typeface="Source Sans Pro"/>
                  <a:cs typeface="Source Sans Pro"/>
                  <a:sym typeface="Source Sans Pro"/>
                </a:rPr>
                <a:t>Exporting reports to CSV files</a:t>
              </a:r>
              <a:endParaRPr i="1" sz="1200">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i="1" lang="en" sz="1200">
                  <a:latin typeface="Source Sans Pro"/>
                  <a:ea typeface="Source Sans Pro"/>
                  <a:cs typeface="Source Sans Pro"/>
                  <a:sym typeface="Source Sans Pro"/>
                </a:rPr>
                <a:t>O</a:t>
              </a:r>
              <a:r>
                <a:rPr i="1" lang="en" sz="1200">
                  <a:latin typeface="Source Sans Pro"/>
                  <a:ea typeface="Source Sans Pro"/>
                  <a:cs typeface="Source Sans Pro"/>
                  <a:sym typeface="Source Sans Pro"/>
                </a:rPr>
                <a:t>pen-source: for other departments that aim to develop similar applications in a common version control system.</a:t>
              </a:r>
              <a:endParaRPr i="1" sz="1200">
                <a:latin typeface="Roboto"/>
                <a:ea typeface="Roboto"/>
                <a:cs typeface="Roboto"/>
                <a:sym typeface="Roboto"/>
              </a:endParaRPr>
            </a:p>
          </p:txBody>
        </p:sp>
      </p:grpSp>
      <p:sp>
        <p:nvSpPr>
          <p:cNvPr id="257" name="Google Shape;257;p35"/>
          <p:cNvSpPr/>
          <p:nvPr/>
        </p:nvSpPr>
        <p:spPr>
          <a:xfrm>
            <a:off x="3047200" y="1231475"/>
            <a:ext cx="3305700" cy="436200"/>
          </a:xfrm>
          <a:prstGeom prst="chevron">
            <a:avLst>
              <a:gd fmla="val 50000" name="adj"/>
            </a:avLst>
          </a:prstGeom>
          <a:solidFill>
            <a:srgbClr val="B612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Schedule</a:t>
            </a:r>
            <a:endParaRPr b="1">
              <a:solidFill>
                <a:srgbClr val="FFFFFF"/>
              </a:solidFill>
              <a:latin typeface="Roboto"/>
              <a:ea typeface="Roboto"/>
              <a:cs typeface="Roboto"/>
              <a:sym typeface="Roboto"/>
            </a:endParaRPr>
          </a:p>
        </p:txBody>
      </p:sp>
      <p:graphicFrame>
        <p:nvGraphicFramePr>
          <p:cNvPr id="258" name="Google Shape;258;p35"/>
          <p:cNvGraphicFramePr/>
          <p:nvPr/>
        </p:nvGraphicFramePr>
        <p:xfrm>
          <a:off x="3494400" y="1885325"/>
          <a:ext cx="3000000" cy="3000000"/>
        </p:xfrm>
        <a:graphic>
          <a:graphicData uri="http://schemas.openxmlformats.org/drawingml/2006/table">
            <a:tbl>
              <a:tblPr>
                <a:noFill/>
                <a:tableStyleId>{D5006B4A-2CD2-4CE2-A8CC-A94D9FAD2924}</a:tableStyleId>
              </a:tblPr>
              <a:tblGrid>
                <a:gridCol w="735500"/>
                <a:gridCol w="1675775"/>
              </a:tblGrid>
              <a:tr h="71465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Oct. 2</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Data Model</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Database,  tables created</a:t>
                      </a:r>
                      <a:endParaRPr sz="1200">
                        <a:latin typeface="Source Sans Pro"/>
                        <a:ea typeface="Source Sans Pro"/>
                        <a:cs typeface="Source Sans Pro"/>
                        <a:sym typeface="Source Sans Pro"/>
                      </a:endParaRPr>
                    </a:p>
                  </a:txBody>
                  <a:tcPr marT="91425" marB="91425" marR="91425" marL="91425"/>
                </a:tc>
              </a:tr>
              <a:tr h="54320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Oct. 9</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HTML</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Web templates</a:t>
                      </a:r>
                      <a:endParaRPr sz="1200">
                        <a:latin typeface="Source Sans Pro"/>
                        <a:ea typeface="Source Sans Pro"/>
                        <a:cs typeface="Source Sans Pro"/>
                        <a:sym typeface="Source Sans Pro"/>
                      </a:endParaRPr>
                    </a:p>
                  </a:txBody>
                  <a:tcPr marT="91425" marB="91425" marR="91425" marL="91425"/>
                </a:tc>
              </a:tr>
              <a:tr h="54320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Oct. 16</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PHP/API</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Data access to SQL</a:t>
                      </a:r>
                      <a:endParaRPr sz="1200">
                        <a:latin typeface="Source Sans Pro"/>
                        <a:ea typeface="Source Sans Pro"/>
                        <a:cs typeface="Source Sans Pro"/>
                        <a:sym typeface="Source Sans Pro"/>
                      </a:endParaRPr>
                    </a:p>
                  </a:txBody>
                  <a:tcPr marT="91425" marB="91425" marR="91425" marL="91425"/>
                </a:tc>
              </a:tr>
              <a:tr h="71465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Oct. 26</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VueJS Integration</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Web functionalities finished</a:t>
                      </a:r>
                      <a:endParaRPr sz="1200">
                        <a:latin typeface="Source Sans Pro"/>
                        <a:ea typeface="Source Sans Pro"/>
                        <a:cs typeface="Source Sans Pro"/>
                        <a:sym typeface="Source Sans Pro"/>
                      </a:endParaRPr>
                    </a:p>
                  </a:txBody>
                  <a:tcPr marT="91425" marB="91425" marR="91425" marL="91425"/>
                </a:tc>
              </a:tr>
              <a:tr h="430725">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Nov. 2</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Project Deadline</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1731475" y="163150"/>
            <a:ext cx="66822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500"/>
              <a:t>Future</a:t>
            </a:r>
            <a:r>
              <a:rPr b="1" lang="en" sz="2500"/>
              <a:t> Scope, Time, and Resources </a:t>
            </a:r>
            <a:r>
              <a:rPr lang="en" sz="2500"/>
              <a:t>| </a:t>
            </a:r>
            <a:endParaRPr sz="2500"/>
          </a:p>
          <a:p>
            <a:pPr indent="0" lvl="0" marL="0" rtl="0" algn="r">
              <a:spcBef>
                <a:spcPts val="0"/>
              </a:spcBef>
              <a:spcAft>
                <a:spcPts val="0"/>
              </a:spcAft>
              <a:buNone/>
            </a:pPr>
            <a:r>
              <a:rPr lang="en" sz="2500"/>
              <a:t>What can it look like in the future</a:t>
            </a:r>
            <a:endParaRPr sz="2500"/>
          </a:p>
        </p:txBody>
      </p:sp>
      <p:grpSp>
        <p:nvGrpSpPr>
          <p:cNvPr id="264" name="Google Shape;264;p36"/>
          <p:cNvGrpSpPr/>
          <p:nvPr/>
        </p:nvGrpSpPr>
        <p:grpSpPr>
          <a:xfrm>
            <a:off x="103000" y="1231629"/>
            <a:ext cx="3546900" cy="3093541"/>
            <a:chOff x="0" y="1189981"/>
            <a:chExt cx="3546900" cy="3200767"/>
          </a:xfrm>
        </p:grpSpPr>
        <p:sp>
          <p:nvSpPr>
            <p:cNvPr id="265" name="Google Shape;265;p36"/>
            <p:cNvSpPr/>
            <p:nvPr/>
          </p:nvSpPr>
          <p:spPr>
            <a:xfrm>
              <a:off x="0" y="1189981"/>
              <a:ext cx="3546900" cy="451200"/>
            </a:xfrm>
            <a:prstGeom prst="homePlate">
              <a:avLst>
                <a:gd fmla="val 50000" name="adj"/>
              </a:avLst>
            </a:prstGeom>
            <a:solidFill>
              <a:srgbClr val="840D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What Can We Achieve?</a:t>
              </a:r>
              <a:endParaRPr b="1">
                <a:solidFill>
                  <a:srgbClr val="FFFFFF"/>
                </a:solidFill>
                <a:latin typeface="Roboto"/>
                <a:ea typeface="Roboto"/>
                <a:cs typeface="Roboto"/>
                <a:sym typeface="Roboto"/>
              </a:endParaRPr>
            </a:p>
          </p:txBody>
        </p:sp>
        <p:sp>
          <p:nvSpPr>
            <p:cNvPr id="266" name="Google Shape;266;p36"/>
            <p:cNvSpPr txBox="1"/>
            <p:nvPr/>
          </p:nvSpPr>
          <p:spPr>
            <a:xfrm>
              <a:off x="275100" y="1775048"/>
              <a:ext cx="26691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For the future, our team aims to expand upon the functionalities and streamline current ones through:</a:t>
              </a:r>
              <a:endParaRPr sz="1200">
                <a:latin typeface="Source Sans Pro"/>
                <a:ea typeface="Source Sans Pro"/>
                <a:cs typeface="Source Sans Pro"/>
                <a:sym typeface="Source Sans Pro"/>
              </a:endParaRPr>
            </a:p>
            <a:p>
              <a:pPr indent="-190500" lvl="0" marL="228600" rtl="0" algn="l">
                <a:lnSpc>
                  <a:spcPct val="115000"/>
                </a:lnSpc>
                <a:spcBef>
                  <a:spcPts val="1600"/>
                </a:spcBef>
                <a:spcAft>
                  <a:spcPts val="0"/>
                </a:spcAft>
                <a:buSzPts val="1200"/>
                <a:buFont typeface="Source Sans Pro"/>
                <a:buChar char="-"/>
              </a:pPr>
              <a:r>
                <a:rPr i="1" lang="en" sz="1200">
                  <a:latin typeface="Source Sans Pro"/>
                  <a:ea typeface="Source Sans Pro"/>
                  <a:cs typeface="Source Sans Pro"/>
                  <a:sym typeface="Source Sans Pro"/>
                </a:rPr>
                <a:t>Improved table grid filtering</a:t>
              </a:r>
              <a:endParaRPr i="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i="1" lang="en" sz="1200">
                  <a:latin typeface="Source Sans Pro"/>
                  <a:ea typeface="Source Sans Pro"/>
                  <a:cs typeface="Source Sans Pro"/>
                  <a:sym typeface="Source Sans Pro"/>
                </a:rPr>
                <a:t>Improved error handling and data validation capabilities</a:t>
              </a:r>
              <a:endParaRPr i="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i="1" lang="en" sz="1200">
                  <a:latin typeface="Source Sans Pro"/>
                  <a:ea typeface="Source Sans Pro"/>
                  <a:cs typeface="Source Sans Pro"/>
                  <a:sym typeface="Source Sans Pro"/>
                </a:rPr>
                <a:t>Improved and convenient edit and delete functionalities</a:t>
              </a:r>
              <a:endParaRPr i="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i="1" lang="en" sz="1200">
                  <a:latin typeface="Source Sans Pro"/>
                  <a:ea typeface="Source Sans Pro"/>
                  <a:cs typeface="Source Sans Pro"/>
                  <a:sym typeface="Source Sans Pro"/>
                </a:rPr>
                <a:t>Developing user </a:t>
              </a:r>
              <a:r>
                <a:rPr i="1" lang="en" sz="1200">
                  <a:latin typeface="Source Sans Pro"/>
                  <a:ea typeface="Source Sans Pro"/>
                  <a:cs typeface="Source Sans Pro"/>
                  <a:sym typeface="Source Sans Pro"/>
                </a:rPr>
                <a:t>login</a:t>
              </a:r>
              <a:r>
                <a:rPr i="1" lang="en" sz="1200">
                  <a:latin typeface="Source Sans Pro"/>
                  <a:ea typeface="Source Sans Pro"/>
                  <a:cs typeface="Source Sans Pro"/>
                  <a:sym typeface="Source Sans Pro"/>
                </a:rPr>
                <a:t> functionality</a:t>
              </a:r>
              <a:endParaRPr i="1" sz="1200">
                <a:latin typeface="Source Sans Pro"/>
                <a:ea typeface="Source Sans Pro"/>
                <a:cs typeface="Source Sans Pro"/>
                <a:sym typeface="Source Sans Pro"/>
              </a:endParaRPr>
            </a:p>
          </p:txBody>
        </p:sp>
      </p:grpSp>
      <p:grpSp>
        <p:nvGrpSpPr>
          <p:cNvPr id="267" name="Google Shape;267;p36"/>
          <p:cNvGrpSpPr/>
          <p:nvPr/>
        </p:nvGrpSpPr>
        <p:grpSpPr>
          <a:xfrm>
            <a:off x="5735325" y="1231427"/>
            <a:ext cx="3305700" cy="3089397"/>
            <a:chOff x="5632325" y="1189772"/>
            <a:chExt cx="3305700" cy="3196480"/>
          </a:xfrm>
        </p:grpSpPr>
        <p:sp>
          <p:nvSpPr>
            <p:cNvPr id="268" name="Google Shape;268;p36"/>
            <p:cNvSpPr/>
            <p:nvPr/>
          </p:nvSpPr>
          <p:spPr>
            <a:xfrm>
              <a:off x="5632325" y="1189772"/>
              <a:ext cx="3305700" cy="451200"/>
            </a:xfrm>
            <a:prstGeom prst="chevron">
              <a:avLst>
                <a:gd fmla="val 50000" name="adj"/>
              </a:avLst>
            </a:prstGeom>
            <a:solidFill>
              <a:srgbClr val="E116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Resources Required</a:t>
              </a:r>
              <a:endParaRPr b="1">
                <a:solidFill>
                  <a:srgbClr val="FFFFFF"/>
                </a:solidFill>
                <a:latin typeface="Roboto"/>
                <a:ea typeface="Roboto"/>
                <a:cs typeface="Roboto"/>
                <a:sym typeface="Roboto"/>
              </a:endParaRPr>
            </a:p>
          </p:txBody>
        </p:sp>
        <p:sp>
          <p:nvSpPr>
            <p:cNvPr id="269" name="Google Shape;269;p36"/>
            <p:cNvSpPr txBox="1"/>
            <p:nvPr/>
          </p:nvSpPr>
          <p:spPr>
            <a:xfrm>
              <a:off x="6132224" y="1770551"/>
              <a:ext cx="26694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List of Resources:</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Web Developer (x4) = $46 per hour</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Atom IDE = Free</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MySQL Notebook = Free</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Amazon EC2 = $0.013 per hour</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Time Required:</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 40 hours per week</a:t>
              </a:r>
              <a:endParaRPr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Cloud = 84 hours per week</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200">
                  <a:latin typeface="Source Sans Pro"/>
                  <a:ea typeface="Source Sans Pro"/>
                  <a:cs typeface="Source Sans Pro"/>
                  <a:sym typeface="Source Sans Pro"/>
                </a:rPr>
                <a:t>Total Cost (Development &amp; Support):</a:t>
              </a:r>
              <a:endParaRPr b="1" sz="1200">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Full-Stack =</a:t>
              </a:r>
              <a:r>
                <a:rPr b="1" lang="en" sz="1200">
                  <a:solidFill>
                    <a:srgbClr val="FF0000"/>
                  </a:solidFill>
                  <a:latin typeface="Source Sans Pro"/>
                  <a:ea typeface="Source Sans Pro"/>
                  <a:cs typeface="Source Sans Pro"/>
                  <a:sym typeface="Source Sans Pro"/>
                </a:rPr>
                <a:t> $15,772</a:t>
              </a:r>
              <a:endParaRPr b="1" sz="1200">
                <a:solidFill>
                  <a:srgbClr val="FF0000"/>
                </a:solidFill>
                <a:latin typeface="Source Sans Pro"/>
                <a:ea typeface="Source Sans Pro"/>
                <a:cs typeface="Source Sans Pro"/>
                <a:sym typeface="Source Sans Pro"/>
              </a:endParaRPr>
            </a:p>
            <a:p>
              <a:pPr indent="-190500" lvl="0" marL="228600" rtl="0" algn="l">
                <a:lnSpc>
                  <a:spcPct val="115000"/>
                </a:lnSpc>
                <a:spcBef>
                  <a:spcPts val="0"/>
                </a:spcBef>
                <a:spcAft>
                  <a:spcPts val="0"/>
                </a:spcAft>
                <a:buSzPts val="1200"/>
                <a:buFont typeface="Source Sans Pro"/>
                <a:buChar char="-"/>
              </a:pPr>
              <a:r>
                <a:rPr lang="en" sz="1200">
                  <a:latin typeface="Source Sans Pro"/>
                  <a:ea typeface="Source Sans Pro"/>
                  <a:cs typeface="Source Sans Pro"/>
                  <a:sym typeface="Source Sans Pro"/>
                </a:rPr>
                <a:t>Cloud = </a:t>
              </a:r>
              <a:r>
                <a:rPr b="1" lang="en" sz="1200">
                  <a:solidFill>
                    <a:srgbClr val="FF0000"/>
                  </a:solidFill>
                  <a:latin typeface="Source Sans Pro"/>
                  <a:ea typeface="Source Sans Pro"/>
                  <a:cs typeface="Source Sans Pro"/>
                  <a:sym typeface="Source Sans Pro"/>
                </a:rPr>
                <a:t>$9.50 per month</a:t>
              </a:r>
              <a:endParaRPr b="1" sz="1200">
                <a:solidFill>
                  <a:srgbClr val="FF0000"/>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200">
                <a:latin typeface="Source Sans Pro"/>
                <a:ea typeface="Source Sans Pro"/>
                <a:cs typeface="Source Sans Pro"/>
                <a:sym typeface="Source Sans Pro"/>
              </a:endParaRPr>
            </a:p>
          </p:txBody>
        </p:sp>
      </p:grpSp>
      <p:sp>
        <p:nvSpPr>
          <p:cNvPr id="270" name="Google Shape;270;p36"/>
          <p:cNvSpPr/>
          <p:nvPr/>
        </p:nvSpPr>
        <p:spPr>
          <a:xfrm>
            <a:off x="3047200" y="1231475"/>
            <a:ext cx="3305700" cy="436200"/>
          </a:xfrm>
          <a:prstGeom prst="chevron">
            <a:avLst>
              <a:gd fmla="val 50000" name="adj"/>
            </a:avLst>
          </a:prstGeom>
          <a:solidFill>
            <a:srgbClr val="B6124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Schedule</a:t>
            </a:r>
            <a:endParaRPr b="1">
              <a:solidFill>
                <a:srgbClr val="FFFFFF"/>
              </a:solidFill>
              <a:latin typeface="Roboto"/>
              <a:ea typeface="Roboto"/>
              <a:cs typeface="Roboto"/>
              <a:sym typeface="Roboto"/>
            </a:endParaRPr>
          </a:p>
        </p:txBody>
      </p:sp>
      <p:graphicFrame>
        <p:nvGraphicFramePr>
          <p:cNvPr id="271" name="Google Shape;271;p36"/>
          <p:cNvGraphicFramePr/>
          <p:nvPr/>
        </p:nvGraphicFramePr>
        <p:xfrm>
          <a:off x="3494413" y="1885325"/>
          <a:ext cx="3000000" cy="3000000"/>
        </p:xfrm>
        <a:graphic>
          <a:graphicData uri="http://schemas.openxmlformats.org/drawingml/2006/table">
            <a:tbl>
              <a:tblPr>
                <a:noFill/>
                <a:tableStyleId>{D5006B4A-2CD2-4CE2-A8CC-A94D9FAD2924}</a:tableStyleId>
              </a:tblPr>
              <a:tblGrid>
                <a:gridCol w="735500"/>
                <a:gridCol w="1675775"/>
              </a:tblGrid>
              <a:tr h="545825">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Nov. 5</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Table Grid Filter</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Column filtering</a:t>
                      </a:r>
                      <a:endParaRPr sz="1200">
                        <a:latin typeface="Source Sans Pro"/>
                        <a:ea typeface="Source Sans Pro"/>
                        <a:cs typeface="Source Sans Pro"/>
                        <a:sym typeface="Source Sans Pro"/>
                      </a:endParaRPr>
                    </a:p>
                  </a:txBody>
                  <a:tcPr marT="91425" marB="91425" marR="91425" marL="91425"/>
                </a:tc>
              </a:tr>
              <a:tr h="54320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Nov. 10</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Data Validation</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Error handling for input forms</a:t>
                      </a:r>
                      <a:endParaRPr sz="1200">
                        <a:latin typeface="Source Sans Pro"/>
                        <a:ea typeface="Source Sans Pro"/>
                        <a:cs typeface="Source Sans Pro"/>
                        <a:sym typeface="Source Sans Pro"/>
                      </a:endParaRPr>
                    </a:p>
                  </a:txBody>
                  <a:tcPr marT="91425" marB="91425" marR="91425" marL="91425"/>
                </a:tc>
              </a:tr>
              <a:tr h="54320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Nov. 15</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Edit/Delete Buttons</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For individual records</a:t>
                      </a:r>
                      <a:endParaRPr sz="1200">
                        <a:latin typeface="Source Sans Pro"/>
                        <a:ea typeface="Source Sans Pro"/>
                        <a:cs typeface="Source Sans Pro"/>
                        <a:sym typeface="Source Sans Pro"/>
                      </a:endParaRPr>
                    </a:p>
                  </a:txBody>
                  <a:tcPr marT="91425" marB="91425" marR="91425" marL="91425"/>
                </a:tc>
              </a:tr>
              <a:tr h="714650">
                <a:tc>
                  <a:txBody>
                    <a:bodyPr/>
                    <a:lstStyle/>
                    <a:p>
                      <a:pPr indent="0" lvl="0" marL="0" rtl="0" algn="ctr">
                        <a:spcBef>
                          <a:spcPts val="0"/>
                        </a:spcBef>
                        <a:spcAft>
                          <a:spcPts val="0"/>
                        </a:spcAft>
                        <a:buNone/>
                      </a:pPr>
                      <a:r>
                        <a:rPr i="1" lang="en">
                          <a:latin typeface="Source Sans Pro"/>
                          <a:ea typeface="Source Sans Pro"/>
                          <a:cs typeface="Source Sans Pro"/>
                          <a:sym typeface="Source Sans Pro"/>
                        </a:rPr>
                        <a:t>Nov. 20</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lang="en">
                          <a:latin typeface="Source Sans Pro"/>
                          <a:ea typeface="Source Sans Pro"/>
                          <a:cs typeface="Source Sans Pro"/>
                          <a:sym typeface="Source Sans Pro"/>
                        </a:rPr>
                        <a:t>User Login</a:t>
                      </a:r>
                      <a:endParaRPr>
                        <a:latin typeface="Source Sans Pro"/>
                        <a:ea typeface="Source Sans Pro"/>
                        <a:cs typeface="Source Sans Pro"/>
                        <a:sym typeface="Source Sans Pro"/>
                      </a:endParaRPr>
                    </a:p>
                    <a:p>
                      <a:pPr indent="-190500" lvl="0" marL="228600" rtl="0" algn="l">
                        <a:spcBef>
                          <a:spcPts val="0"/>
                        </a:spcBef>
                        <a:spcAft>
                          <a:spcPts val="0"/>
                        </a:spcAft>
                        <a:buSzPts val="1200"/>
                        <a:buFont typeface="Source Sans Pro"/>
                        <a:buChar char="-"/>
                      </a:pPr>
                      <a:r>
                        <a:rPr lang="en" sz="1200">
                          <a:latin typeface="Source Sans Pro"/>
                          <a:ea typeface="Source Sans Pro"/>
                          <a:cs typeface="Source Sans Pro"/>
                          <a:sym typeface="Source Sans Pro"/>
                        </a:rPr>
                        <a:t>Single sign-on service</a:t>
                      </a:r>
                      <a:endParaRPr sz="1200">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1565250" y="2194250"/>
            <a:ext cx="60135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t>Application Demo</a:t>
            </a:r>
            <a:endParaRPr b="1" sz="4600"/>
          </a:p>
        </p:txBody>
      </p:sp>
      <p:sp>
        <p:nvSpPr>
          <p:cNvPr id="277" name="Google Shape;277;p37"/>
          <p:cNvSpPr txBox="1"/>
          <p:nvPr/>
        </p:nvSpPr>
        <p:spPr>
          <a:xfrm>
            <a:off x="3802950" y="3040925"/>
            <a:ext cx="15381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EBB55A"/>
                </a:solidFill>
                <a:hlinkClick r:id="rId3">
                  <a:extLst>
                    <a:ext uri="{A12FA001-AC4F-418D-AE19-62706E023703}">
                      <ahyp:hlinkClr val="tx"/>
                    </a:ext>
                  </a:extLst>
                </a:hlinkClick>
              </a:rPr>
              <a:t>EC2: Demo Link</a:t>
            </a:r>
            <a:endParaRPr>
              <a:solidFill>
                <a:srgbClr val="EBB55A"/>
              </a:solidFill>
            </a:endParaRPr>
          </a:p>
        </p:txBody>
      </p:sp>
      <p:sp>
        <p:nvSpPr>
          <p:cNvPr id="278" name="Google Shape;278;p37"/>
          <p:cNvSpPr txBox="1"/>
          <p:nvPr/>
        </p:nvSpPr>
        <p:spPr>
          <a:xfrm>
            <a:off x="4000650" y="3475325"/>
            <a:ext cx="11427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2"/>
                </a:solidFill>
                <a:hlinkClick r:id="rId4">
                  <a:extLst>
                    <a:ext uri="{A12FA001-AC4F-418D-AE19-62706E023703}">
                      <ahyp:hlinkClr val="tx"/>
                    </a:ext>
                  </a:extLst>
                </a:hlinkClick>
              </a:rPr>
              <a:t>Github Link</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2411425" y="361475"/>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Justification </a:t>
            </a:r>
            <a:r>
              <a:rPr lang="en"/>
              <a:t>| Why develop the technology stack we implement</a:t>
            </a:r>
            <a:endParaRPr/>
          </a:p>
        </p:txBody>
      </p:sp>
      <p:sp>
        <p:nvSpPr>
          <p:cNvPr id="284" name="Google Shape;284;p38"/>
          <p:cNvSpPr txBox="1"/>
          <p:nvPr/>
        </p:nvSpPr>
        <p:spPr>
          <a:xfrm>
            <a:off x="4829125" y="1653225"/>
            <a:ext cx="3595800" cy="3055200"/>
          </a:xfrm>
          <a:prstGeom prst="rect">
            <a:avLst/>
          </a:prstGeom>
          <a:solidFill>
            <a:srgbClr val="F1C232"/>
          </a:solidFill>
          <a:ln>
            <a:noFill/>
          </a:ln>
        </p:spPr>
        <p:txBody>
          <a:bodyPr anchorCtr="0" anchor="ctr" bIns="91425" lIns="91425" spcFirstLastPara="1" rIns="91425" wrap="square" tIns="91425">
            <a:noAutofit/>
          </a:bodyPr>
          <a:lstStyle/>
          <a:p>
            <a:pPr indent="-304800" lvl="0" marL="457200" marR="0" rtl="0" algn="l">
              <a:lnSpc>
                <a:spcPct val="150000"/>
              </a:lnSpc>
              <a:spcBef>
                <a:spcPts val="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As a team, we decided on contriving the aforementioned programming languages to produce a foolproof solution</a:t>
            </a:r>
            <a:endParaRPr sz="1200">
              <a:solidFill>
                <a:srgbClr val="434343"/>
              </a:solidFill>
              <a:latin typeface="Source Sans Pro"/>
              <a:ea typeface="Source Sans Pro"/>
              <a:cs typeface="Source Sans Pro"/>
              <a:sym typeface="Source Sans Pro"/>
            </a:endParaRPr>
          </a:p>
          <a:p>
            <a:pPr indent="-304800" lvl="0" marL="457200" marR="0" rtl="0" algn="l">
              <a:lnSpc>
                <a:spcPct val="150000"/>
              </a:lnSpc>
              <a:spcBef>
                <a:spcPts val="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Scalability and access to real time data</a:t>
            </a:r>
            <a:endParaRPr sz="1200">
              <a:solidFill>
                <a:srgbClr val="434343"/>
              </a:solidFill>
              <a:latin typeface="Source Sans Pro"/>
              <a:ea typeface="Source Sans Pro"/>
              <a:cs typeface="Source Sans Pro"/>
              <a:sym typeface="Source Sans Pro"/>
            </a:endParaRPr>
          </a:p>
          <a:p>
            <a:pPr indent="-304800" lvl="0" marL="457200" marR="0" rtl="0" algn="l">
              <a:lnSpc>
                <a:spcPct val="150000"/>
              </a:lnSpc>
              <a:spcBef>
                <a:spcPts val="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Employed SQL, PHP, and JSON to communicate between the different layers and seamless integration of data that is easily viewable to an end user to access via the OCFR website/portal</a:t>
            </a:r>
            <a:endParaRPr sz="1200">
              <a:solidFill>
                <a:schemeClr val="dk1"/>
              </a:solidFill>
              <a:latin typeface="Source Sans Pro"/>
              <a:ea typeface="Source Sans Pro"/>
              <a:cs typeface="Source Sans Pro"/>
              <a:sym typeface="Source Sans Pro"/>
            </a:endParaRPr>
          </a:p>
        </p:txBody>
      </p:sp>
      <p:sp>
        <p:nvSpPr>
          <p:cNvPr id="285" name="Google Shape;285;p38"/>
          <p:cNvSpPr txBox="1"/>
          <p:nvPr/>
        </p:nvSpPr>
        <p:spPr>
          <a:xfrm>
            <a:off x="684800" y="1653225"/>
            <a:ext cx="3595800" cy="3055200"/>
          </a:xfrm>
          <a:prstGeom prst="rect">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434343"/>
                </a:solidFill>
                <a:latin typeface="Source Sans Pro"/>
                <a:ea typeface="Source Sans Pro"/>
                <a:cs typeface="Source Sans Pro"/>
                <a:sym typeface="Source Sans Pro"/>
              </a:rPr>
              <a:t>Technology Stack</a:t>
            </a:r>
            <a:endParaRPr sz="1200">
              <a:solidFill>
                <a:schemeClr val="dk1"/>
              </a:solidFill>
              <a:latin typeface="Source Sans Pro"/>
              <a:ea typeface="Source Sans Pro"/>
              <a:cs typeface="Source Sans Pro"/>
              <a:sym typeface="Source Sans Pro"/>
            </a:endParaRPr>
          </a:p>
          <a:p>
            <a:pPr indent="-304800" lvl="0" marL="457200" marR="0" rtl="0" algn="l">
              <a:lnSpc>
                <a:spcPct val="150000"/>
              </a:lnSpc>
              <a:spcBef>
                <a:spcPts val="160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Full-stack </a:t>
            </a:r>
            <a:r>
              <a:rPr lang="en" sz="1200">
                <a:solidFill>
                  <a:srgbClr val="434343"/>
                </a:solidFill>
                <a:latin typeface="Source Sans Pro"/>
                <a:ea typeface="Source Sans Pro"/>
                <a:cs typeface="Source Sans Pro"/>
                <a:sym typeface="Source Sans Pro"/>
              </a:rPr>
              <a:t>web application</a:t>
            </a:r>
            <a:r>
              <a:rPr lang="en" sz="1200">
                <a:solidFill>
                  <a:srgbClr val="434343"/>
                </a:solidFill>
                <a:latin typeface="Source Sans Pro"/>
                <a:ea typeface="Source Sans Pro"/>
                <a:cs typeface="Source Sans Pro"/>
                <a:sym typeface="Source Sans Pro"/>
              </a:rPr>
              <a:t> that offers ease of use and convenient access to OCFR data</a:t>
            </a:r>
            <a:endParaRPr sz="1200">
              <a:solidFill>
                <a:srgbClr val="434343"/>
              </a:solidFill>
              <a:latin typeface="Source Sans Pro"/>
              <a:ea typeface="Source Sans Pro"/>
              <a:cs typeface="Source Sans Pro"/>
              <a:sym typeface="Source Sans Pro"/>
            </a:endParaRPr>
          </a:p>
          <a:p>
            <a:pPr indent="-304800" lvl="0" marL="457200" marR="0" rtl="0" algn="l">
              <a:lnSpc>
                <a:spcPct val="150000"/>
              </a:lnSpc>
              <a:spcBef>
                <a:spcPts val="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Through </a:t>
            </a:r>
            <a:r>
              <a:rPr lang="en" sz="1200">
                <a:solidFill>
                  <a:srgbClr val="434343"/>
                </a:solidFill>
                <a:latin typeface="Source Sans Pro"/>
                <a:ea typeface="Source Sans Pro"/>
                <a:cs typeface="Source Sans Pro"/>
                <a:sym typeface="Source Sans Pro"/>
              </a:rPr>
              <a:t>HTML</a:t>
            </a:r>
            <a:r>
              <a:rPr lang="en" sz="1200">
                <a:solidFill>
                  <a:srgbClr val="434343"/>
                </a:solidFill>
                <a:latin typeface="Source Sans Pro"/>
                <a:ea typeface="Source Sans Pro"/>
                <a:cs typeface="Source Sans Pro"/>
                <a:sym typeface="Source Sans Pro"/>
              </a:rPr>
              <a:t> &amp; CSS, we provided a user-fr</a:t>
            </a:r>
            <a:r>
              <a:rPr lang="en" sz="1200">
                <a:solidFill>
                  <a:srgbClr val="434343"/>
                </a:solidFill>
                <a:latin typeface="Source Sans Pro"/>
                <a:ea typeface="Source Sans Pro"/>
                <a:cs typeface="Source Sans Pro"/>
                <a:sym typeface="Source Sans Pro"/>
              </a:rPr>
              <a:t>iendly UI</a:t>
            </a:r>
            <a:endParaRPr sz="1200">
              <a:solidFill>
                <a:srgbClr val="434343"/>
              </a:solidFill>
              <a:latin typeface="Source Sans Pro"/>
              <a:ea typeface="Source Sans Pro"/>
              <a:cs typeface="Source Sans Pro"/>
              <a:sym typeface="Source Sans Pro"/>
            </a:endParaRPr>
          </a:p>
          <a:p>
            <a:pPr indent="-304800" lvl="0" marL="457200" marR="0" rtl="0" algn="l">
              <a:lnSpc>
                <a:spcPct val="150000"/>
              </a:lnSpc>
              <a:spcBef>
                <a:spcPts val="0"/>
              </a:spcBef>
              <a:spcAft>
                <a:spcPts val="0"/>
              </a:spcAft>
              <a:buClr>
                <a:srgbClr val="434343"/>
              </a:buClr>
              <a:buSzPts val="1200"/>
              <a:buFont typeface="Source Sans Pro"/>
              <a:buChar char="●"/>
            </a:pPr>
            <a:r>
              <a:rPr lang="en" sz="1200">
                <a:solidFill>
                  <a:srgbClr val="434343"/>
                </a:solidFill>
                <a:latin typeface="Source Sans Pro"/>
                <a:ea typeface="Source Sans Pro"/>
                <a:cs typeface="Source Sans Pro"/>
                <a:sym typeface="Source Sans Pro"/>
              </a:rPr>
              <a:t>The application server connects to SQL through PHP, which retrieves the data to display on our web page and posts inputs from the website forms</a:t>
            </a:r>
            <a:endParaRPr sz="1000">
              <a:solidFill>
                <a:schemeClr val="dk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Have We Learned?</a:t>
            </a:r>
            <a:endParaRPr/>
          </a:p>
        </p:txBody>
      </p:sp>
      <p:grpSp>
        <p:nvGrpSpPr>
          <p:cNvPr id="291" name="Google Shape;291;p39"/>
          <p:cNvGrpSpPr/>
          <p:nvPr/>
        </p:nvGrpSpPr>
        <p:grpSpPr>
          <a:xfrm>
            <a:off x="725534" y="3718844"/>
            <a:ext cx="7692937" cy="757335"/>
            <a:chOff x="1593000" y="2322568"/>
            <a:chExt cx="5957975" cy="643500"/>
          </a:xfrm>
        </p:grpSpPr>
        <p:sp>
          <p:nvSpPr>
            <p:cNvPr id="292" name="Google Shape;292;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Zara Lakehal-Ayat</a:t>
              </a:r>
              <a:endParaRPr>
                <a:solidFill>
                  <a:srgbClr val="FFFFFF"/>
                </a:solidFill>
                <a:latin typeface="Roboto"/>
                <a:ea typeface="Roboto"/>
                <a:cs typeface="Roboto"/>
                <a:sym typeface="Roboto"/>
              </a:endParaRPr>
            </a:p>
          </p:txBody>
        </p:sp>
        <p:sp>
          <p:nvSpPr>
            <p:cNvPr id="296" name="Google Shape;296;p39"/>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98" name="Google Shape;298;p3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C1145"/>
                </a:buClr>
                <a:buSzPts val="800"/>
                <a:buFont typeface="Roboto"/>
                <a:buChar char="●"/>
              </a:pPr>
              <a:r>
                <a:t/>
              </a:r>
              <a:endParaRPr sz="800">
                <a:solidFill>
                  <a:srgbClr val="AC1145"/>
                </a:solidFill>
                <a:latin typeface="Roboto"/>
                <a:ea typeface="Roboto"/>
                <a:cs typeface="Roboto"/>
                <a:sym typeface="Roboto"/>
              </a:endParaRPr>
            </a:p>
          </p:txBody>
        </p:sp>
      </p:grpSp>
      <p:grpSp>
        <p:nvGrpSpPr>
          <p:cNvPr id="299" name="Google Shape;299;p39"/>
          <p:cNvGrpSpPr/>
          <p:nvPr/>
        </p:nvGrpSpPr>
        <p:grpSpPr>
          <a:xfrm>
            <a:off x="725534" y="2948092"/>
            <a:ext cx="7692937" cy="757335"/>
            <a:chOff x="1593000" y="2322568"/>
            <a:chExt cx="5957975" cy="643500"/>
          </a:xfrm>
        </p:grpSpPr>
        <p:sp>
          <p:nvSpPr>
            <p:cNvPr id="300" name="Google Shape;300;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9"/>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Sahil Patel</a:t>
              </a:r>
              <a:endParaRPr>
                <a:solidFill>
                  <a:srgbClr val="FFFFFF"/>
                </a:solidFill>
                <a:latin typeface="Roboto"/>
                <a:ea typeface="Roboto"/>
                <a:cs typeface="Roboto"/>
                <a:sym typeface="Roboto"/>
              </a:endParaRPr>
            </a:p>
          </p:txBody>
        </p:sp>
        <p:sp>
          <p:nvSpPr>
            <p:cNvPr id="304" name="Google Shape;304;p39"/>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306" name="Google Shape;306;p39"/>
          <p:cNvGrpSpPr/>
          <p:nvPr/>
        </p:nvGrpSpPr>
        <p:grpSpPr>
          <a:xfrm>
            <a:off x="725534" y="2177308"/>
            <a:ext cx="7692937" cy="757335"/>
            <a:chOff x="1593000" y="2322568"/>
            <a:chExt cx="5957975" cy="643500"/>
          </a:xfrm>
        </p:grpSpPr>
        <p:sp>
          <p:nvSpPr>
            <p:cNvPr id="307" name="Google Shape;307;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John Krieger</a:t>
              </a:r>
              <a:endParaRPr>
                <a:solidFill>
                  <a:srgbClr val="FFFFFF"/>
                </a:solidFill>
                <a:latin typeface="Roboto"/>
                <a:ea typeface="Roboto"/>
                <a:cs typeface="Roboto"/>
                <a:sym typeface="Roboto"/>
              </a:endParaRPr>
            </a:p>
          </p:txBody>
        </p:sp>
        <p:sp>
          <p:nvSpPr>
            <p:cNvPr id="311" name="Google Shape;311;p39"/>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13" name="Google Shape;313;p3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Debugging is an art form</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The importance of using containers for development</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Github is </a:t>
              </a:r>
              <a:r>
                <a:rPr lang="en" sz="1000">
                  <a:solidFill>
                    <a:srgbClr val="AC1145"/>
                  </a:solidFill>
                  <a:latin typeface="Roboto"/>
                  <a:ea typeface="Roboto"/>
                  <a:cs typeface="Roboto"/>
                  <a:sym typeface="Roboto"/>
                </a:rPr>
                <a:t>essential</a:t>
              </a:r>
              <a:r>
                <a:rPr lang="en" sz="1000">
                  <a:solidFill>
                    <a:srgbClr val="AC1145"/>
                  </a:solidFill>
                  <a:latin typeface="Roboto"/>
                  <a:ea typeface="Roboto"/>
                  <a:cs typeface="Roboto"/>
                  <a:sym typeface="Roboto"/>
                </a:rPr>
                <a:t> for a project of this magnitude </a:t>
              </a:r>
              <a:endParaRPr sz="1000">
                <a:solidFill>
                  <a:srgbClr val="AC1145"/>
                </a:solidFill>
                <a:latin typeface="Roboto"/>
                <a:ea typeface="Roboto"/>
                <a:cs typeface="Roboto"/>
                <a:sym typeface="Roboto"/>
              </a:endParaRPr>
            </a:p>
          </p:txBody>
        </p:sp>
      </p:grpSp>
      <p:grpSp>
        <p:nvGrpSpPr>
          <p:cNvPr id="314" name="Google Shape;314;p39"/>
          <p:cNvGrpSpPr/>
          <p:nvPr/>
        </p:nvGrpSpPr>
        <p:grpSpPr>
          <a:xfrm>
            <a:off x="725534" y="1406564"/>
            <a:ext cx="7692937" cy="757335"/>
            <a:chOff x="1593000" y="2322568"/>
            <a:chExt cx="5957975" cy="643500"/>
          </a:xfrm>
        </p:grpSpPr>
        <p:sp>
          <p:nvSpPr>
            <p:cNvPr id="315" name="Google Shape;315;p3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flipH="1">
              <a:off x="2283025" y="2322575"/>
              <a:ext cx="1844400" cy="6426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rot="-5400000">
              <a:off x="3501574" y="1934671"/>
              <a:ext cx="643356" cy="1419149"/>
            </a:xfrm>
            <a:prstGeom prst="flowChartOffpageConnector">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Chintushig Gerelt-Od</a:t>
              </a:r>
              <a:endParaRPr>
                <a:solidFill>
                  <a:srgbClr val="FFFFFF"/>
                </a:solidFill>
                <a:latin typeface="Roboto"/>
                <a:ea typeface="Roboto"/>
                <a:cs typeface="Roboto"/>
                <a:sym typeface="Roboto"/>
              </a:endParaRPr>
            </a:p>
          </p:txBody>
        </p:sp>
        <p:sp>
          <p:nvSpPr>
            <p:cNvPr id="319" name="Google Shape;319;p39"/>
            <p:cNvSpPr/>
            <p:nvPr/>
          </p:nvSpPr>
          <p:spPr>
            <a:xfrm>
              <a:off x="1593000" y="2322568"/>
              <a:ext cx="690000" cy="642300"/>
            </a:xfrm>
            <a:prstGeom prst="rect">
              <a:avLst/>
            </a:prstGeom>
            <a:solidFill>
              <a:srgbClr val="B61249"/>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1593000" y="2322575"/>
              <a:ext cx="690000" cy="642600"/>
            </a:xfrm>
            <a:prstGeom prst="rect">
              <a:avLst/>
            </a:prstGeom>
            <a:solidFill>
              <a:srgbClr val="C413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21" name="Google Shape;321;p3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The importance of a client-server architecture</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Continuous integration</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Organization is key in full-stack development</a:t>
              </a:r>
              <a:endParaRPr sz="1000">
                <a:solidFill>
                  <a:srgbClr val="AC1145"/>
                </a:solidFill>
                <a:latin typeface="Roboto"/>
                <a:ea typeface="Roboto"/>
                <a:cs typeface="Roboto"/>
                <a:sym typeface="Roboto"/>
              </a:endParaRPr>
            </a:p>
          </p:txBody>
        </p:sp>
      </p:grpSp>
      <p:sp>
        <p:nvSpPr>
          <p:cNvPr id="322" name="Google Shape;322;p39"/>
          <p:cNvSpPr/>
          <p:nvPr/>
        </p:nvSpPr>
        <p:spPr>
          <a:xfrm>
            <a:off x="4343400" y="2948750"/>
            <a:ext cx="3817500" cy="7560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How to develop a basic full stack web application</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Setting up an EC2 instance</a:t>
            </a:r>
            <a:endParaRPr sz="1000">
              <a:solidFill>
                <a:srgbClr val="AC1145"/>
              </a:solidFill>
              <a:latin typeface="Roboto"/>
              <a:ea typeface="Roboto"/>
              <a:cs typeface="Roboto"/>
              <a:sym typeface="Roboto"/>
            </a:endParaRPr>
          </a:p>
          <a:p>
            <a:pPr indent="-292100" lvl="0" marL="457200" rtl="0" algn="l">
              <a:lnSpc>
                <a:spcPct val="115000"/>
              </a:lnSpc>
              <a:spcBef>
                <a:spcPts val="0"/>
              </a:spcBef>
              <a:spcAft>
                <a:spcPts val="0"/>
              </a:spcAft>
              <a:buClr>
                <a:srgbClr val="AC1145"/>
              </a:buClr>
              <a:buSzPts val="1000"/>
              <a:buFont typeface="Roboto"/>
              <a:buChar char="●"/>
            </a:pPr>
            <a:r>
              <a:rPr lang="en" sz="1000">
                <a:solidFill>
                  <a:srgbClr val="AC1145"/>
                </a:solidFill>
                <a:latin typeface="Roboto"/>
                <a:ea typeface="Roboto"/>
                <a:cs typeface="Roboto"/>
                <a:sym typeface="Roboto"/>
              </a:rPr>
              <a:t>The importance of debugging and use cases </a:t>
            </a:r>
            <a:endParaRPr sz="1000">
              <a:solidFill>
                <a:srgbClr val="AC114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