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Univers Condensed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Univers Condensed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Univers Condensed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Univers Condensed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Univers Condensed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Univers Condensed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Univers Condensed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Univers Condensed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Univers Condensed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D2"/>
          </a:solidFill>
        </a:fill>
      </a:tcStyle>
    </a:wholeTbl>
    <a:band2H>
      <a:tcTxStyle b="def" i="def"/>
      <a:tcStyle>
        <a:tcBdr/>
        <a:fill>
          <a:solidFill>
            <a:srgbClr val="E7E9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D6CC"/>
          </a:solidFill>
        </a:fill>
      </a:tcStyle>
    </a:wholeTbl>
    <a:band2H>
      <a:tcTxStyle b="def" i="def"/>
      <a:tcStyle>
        <a:tcBdr/>
        <a:fill>
          <a:solidFill>
            <a:srgbClr val="F0EB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5D6"/>
          </a:solidFill>
        </a:fill>
      </a:tcStyle>
    </a:wholeTbl>
    <a:band2H>
      <a:tcTxStyle b="def" i="def"/>
      <a:tcStyle>
        <a:tcBdr/>
        <a:fill>
          <a:solidFill>
            <a:srgbClr val="EEEB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Univers Condensed Light"/>
      </a:defRPr>
    </a:lvl1pPr>
    <a:lvl2pPr indent="228600" latinLnBrk="0">
      <a:defRPr sz="1200">
        <a:latin typeface="+mj-lt"/>
        <a:ea typeface="+mj-ea"/>
        <a:cs typeface="+mj-cs"/>
        <a:sym typeface="Univers Condensed Light"/>
      </a:defRPr>
    </a:lvl2pPr>
    <a:lvl3pPr indent="457200" latinLnBrk="0">
      <a:defRPr sz="1200">
        <a:latin typeface="+mj-lt"/>
        <a:ea typeface="+mj-ea"/>
        <a:cs typeface="+mj-cs"/>
        <a:sym typeface="Univers Condensed Light"/>
      </a:defRPr>
    </a:lvl3pPr>
    <a:lvl4pPr indent="685800" latinLnBrk="0">
      <a:defRPr sz="1200">
        <a:latin typeface="+mj-lt"/>
        <a:ea typeface="+mj-ea"/>
        <a:cs typeface="+mj-cs"/>
        <a:sym typeface="Univers Condensed Light"/>
      </a:defRPr>
    </a:lvl4pPr>
    <a:lvl5pPr indent="914400" latinLnBrk="0">
      <a:defRPr sz="1200">
        <a:latin typeface="+mj-lt"/>
        <a:ea typeface="+mj-ea"/>
        <a:cs typeface="+mj-cs"/>
        <a:sym typeface="Univers Condensed Light"/>
      </a:defRPr>
    </a:lvl5pPr>
    <a:lvl6pPr indent="1143000" latinLnBrk="0">
      <a:defRPr sz="1200">
        <a:latin typeface="+mj-lt"/>
        <a:ea typeface="+mj-ea"/>
        <a:cs typeface="+mj-cs"/>
        <a:sym typeface="Univers Condensed Light"/>
      </a:defRPr>
    </a:lvl6pPr>
    <a:lvl7pPr indent="1371600" latinLnBrk="0">
      <a:defRPr sz="1200">
        <a:latin typeface="+mj-lt"/>
        <a:ea typeface="+mj-ea"/>
        <a:cs typeface="+mj-cs"/>
        <a:sym typeface="Univers Condensed Light"/>
      </a:defRPr>
    </a:lvl7pPr>
    <a:lvl8pPr indent="1600200" latinLnBrk="0">
      <a:defRPr sz="1200">
        <a:latin typeface="+mj-lt"/>
        <a:ea typeface="+mj-ea"/>
        <a:cs typeface="+mj-cs"/>
        <a:sym typeface="Univers Condensed Light"/>
      </a:defRPr>
    </a:lvl8pPr>
    <a:lvl9pPr indent="1828800" latinLnBrk="0">
      <a:defRPr sz="1200">
        <a:latin typeface="+mj-lt"/>
        <a:ea typeface="+mj-ea"/>
        <a:cs typeface="+mj-cs"/>
        <a:sym typeface="Univers Condensed Ligh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xfrm>
            <a:off x="1524000" y="1122362"/>
            <a:ext cx="9144000" cy="3025309"/>
          </a:xfrm>
          <a:prstGeom prst="rect">
            <a:avLst/>
          </a:prstGeom>
        </p:spPr>
        <p:txBody>
          <a:bodyPr anchor="b"/>
          <a:lstStyle>
            <a:lvl1pPr algn="ctr"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1524000" y="4386729"/>
            <a:ext cx="9144000" cy="113553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SzTx/>
              <a:buFontTx/>
              <a:buNone/>
              <a:defRPr b="1" cap="all" spc="300" sz="1800"/>
            </a:lvl1pPr>
            <a:lvl2pPr marL="0" indent="457200" algn="ctr">
              <a:lnSpc>
                <a:spcPct val="120000"/>
              </a:lnSpc>
              <a:buSzTx/>
              <a:buFontTx/>
              <a:buNone/>
              <a:defRPr b="1" cap="all" spc="300" sz="1800"/>
            </a:lvl2pPr>
            <a:lvl3pPr marL="0" indent="914400" algn="ctr">
              <a:lnSpc>
                <a:spcPct val="120000"/>
              </a:lnSpc>
              <a:buSzTx/>
              <a:buFontTx/>
              <a:buNone/>
              <a:defRPr b="1" cap="all" spc="300" sz="1800"/>
            </a:lvl3pPr>
            <a:lvl4pPr marL="0" indent="1371600" algn="ctr">
              <a:lnSpc>
                <a:spcPct val="120000"/>
              </a:lnSpc>
              <a:buSzTx/>
              <a:buFontTx/>
              <a:buNone/>
              <a:defRPr b="1" cap="all" spc="300" sz="1800"/>
            </a:lvl4pPr>
            <a:lvl5pPr marL="0" indent="1828800" algn="ctr">
              <a:lnSpc>
                <a:spcPct val="120000"/>
              </a:lnSpc>
              <a:buSzTx/>
              <a:buFontTx/>
              <a:buNone/>
              <a:defRPr b="1" cap="all" spc="300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1143000" y="2009554"/>
            <a:ext cx="9906000" cy="40244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half" idx="1"/>
          </p:nvPr>
        </p:nvSpPr>
        <p:spPr>
          <a:xfrm>
            <a:off x="838200" y="1924492"/>
            <a:ext cx="5181600" cy="425247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839787" y="1734324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cap="all" spc="300" sz="2000"/>
            </a:lvl1pPr>
            <a:lvl2pPr marL="0" indent="457200">
              <a:buSzTx/>
              <a:buFontTx/>
              <a:buNone/>
              <a:defRPr b="1" cap="all" spc="300" sz="2000"/>
            </a:lvl2pPr>
            <a:lvl3pPr marL="0" indent="914400">
              <a:buSzTx/>
              <a:buFontTx/>
              <a:buNone/>
              <a:defRPr b="1" cap="all" spc="300" sz="2000"/>
            </a:lvl3pPr>
            <a:lvl4pPr marL="0" indent="1371600">
              <a:buSzTx/>
              <a:buFontTx/>
              <a:buNone/>
              <a:defRPr b="1" cap="all" spc="300" sz="2000"/>
            </a:lvl4pPr>
            <a:lvl5pPr marL="0" indent="1828800">
              <a:buSzTx/>
              <a:buFontTx/>
              <a:buNone/>
              <a:defRPr b="1" cap="all" spc="300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4"/>
          <p:cNvSpPr/>
          <p:nvPr>
            <p:ph type="body" sz="quarter" idx="21"/>
          </p:nvPr>
        </p:nvSpPr>
        <p:spPr>
          <a:xfrm>
            <a:off x="6172200" y="1734324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cap="all" spc="300" sz="2000"/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20"/>
          <p:cNvSpPr/>
          <p:nvPr/>
        </p:nvSpPr>
        <p:spPr>
          <a:xfrm flipH="1">
            <a:off x="-1" y="-1"/>
            <a:ext cx="3119719" cy="68580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traight Connector 21"/>
          <p:cNvSpPr/>
          <p:nvPr/>
        </p:nvSpPr>
        <p:spPr>
          <a:xfrm flipH="1">
            <a:off x="0" y="-1"/>
            <a:ext cx="903769" cy="65436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traight Connector 22"/>
          <p:cNvSpPr/>
          <p:nvPr/>
        </p:nvSpPr>
        <p:spPr>
          <a:xfrm flipH="1" flipV="1">
            <a:off x="-42863" y="5791199"/>
            <a:ext cx="6286502" cy="10668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Straight Connector 23"/>
          <p:cNvSpPr/>
          <p:nvPr/>
        </p:nvSpPr>
        <p:spPr>
          <a:xfrm flipH="1">
            <a:off x="8462963" y="5848350"/>
            <a:ext cx="3729038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Straight Connector 24"/>
          <p:cNvSpPr/>
          <p:nvPr/>
        </p:nvSpPr>
        <p:spPr>
          <a:xfrm flipH="1">
            <a:off x="11543158" y="1647824"/>
            <a:ext cx="648842" cy="52101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" name="Straight Connector 25"/>
          <p:cNvSpPr/>
          <p:nvPr/>
        </p:nvSpPr>
        <p:spPr>
          <a:xfrm flipH="1" flipV="1">
            <a:off x="10781554" y="0"/>
            <a:ext cx="1410447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" name="Straight Connector 26"/>
          <p:cNvSpPr/>
          <p:nvPr/>
        </p:nvSpPr>
        <p:spPr>
          <a:xfrm flipH="1" flipV="1">
            <a:off x="6529388" y="-4763"/>
            <a:ext cx="5662613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" name="Title Text"/>
          <p:cNvSpPr txBox="1"/>
          <p:nvPr>
            <p:ph type="title"/>
          </p:nvPr>
        </p:nvSpPr>
        <p:spPr>
          <a:xfrm>
            <a:off x="1143000" y="533401"/>
            <a:ext cx="9906000" cy="1382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/>
          <p:nvPr>
            <p:ph type="sldNum" sz="quarter" idx="2"/>
          </p:nvPr>
        </p:nvSpPr>
        <p:spPr>
          <a:xfrm>
            <a:off x="11813834" y="6453170"/>
            <a:ext cx="259530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r">
              <a:defRPr sz="1100">
                <a:solidFill>
                  <a:srgbClr val="001E2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1" spc="0" strike="noStrike" sz="4400" u="none">
          <a:solidFill>
            <a:srgbClr val="001E2E"/>
          </a:solidFill>
          <a:uFillTx/>
          <a:latin typeface="Walbaum Display Light"/>
          <a:ea typeface="Walbaum Display Light"/>
          <a:cs typeface="Walbaum Display Light"/>
          <a:sym typeface="Walbaum Display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1" spc="0" strike="noStrike" sz="4400" u="none">
          <a:solidFill>
            <a:srgbClr val="001E2E"/>
          </a:solidFill>
          <a:uFillTx/>
          <a:latin typeface="Walbaum Display Light"/>
          <a:ea typeface="Walbaum Display Light"/>
          <a:cs typeface="Walbaum Display Light"/>
          <a:sym typeface="Walbaum Display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1" spc="0" strike="noStrike" sz="4400" u="none">
          <a:solidFill>
            <a:srgbClr val="001E2E"/>
          </a:solidFill>
          <a:uFillTx/>
          <a:latin typeface="Walbaum Display Light"/>
          <a:ea typeface="Walbaum Display Light"/>
          <a:cs typeface="Walbaum Display Light"/>
          <a:sym typeface="Walbaum Display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1" spc="0" strike="noStrike" sz="4400" u="none">
          <a:solidFill>
            <a:srgbClr val="001E2E"/>
          </a:solidFill>
          <a:uFillTx/>
          <a:latin typeface="Walbaum Display Light"/>
          <a:ea typeface="Walbaum Display Light"/>
          <a:cs typeface="Walbaum Display Light"/>
          <a:sym typeface="Walbaum Display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1" spc="0" strike="noStrike" sz="4400" u="none">
          <a:solidFill>
            <a:srgbClr val="001E2E"/>
          </a:solidFill>
          <a:uFillTx/>
          <a:latin typeface="Walbaum Display Light"/>
          <a:ea typeface="Walbaum Display Light"/>
          <a:cs typeface="Walbaum Display Light"/>
          <a:sym typeface="Walbaum Display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1" spc="0" strike="noStrike" sz="4400" u="none">
          <a:solidFill>
            <a:srgbClr val="001E2E"/>
          </a:solidFill>
          <a:uFillTx/>
          <a:latin typeface="Walbaum Display Light"/>
          <a:ea typeface="Walbaum Display Light"/>
          <a:cs typeface="Walbaum Display Light"/>
          <a:sym typeface="Walbaum Display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1" spc="0" strike="noStrike" sz="4400" u="none">
          <a:solidFill>
            <a:srgbClr val="001E2E"/>
          </a:solidFill>
          <a:uFillTx/>
          <a:latin typeface="Walbaum Display Light"/>
          <a:ea typeface="Walbaum Display Light"/>
          <a:cs typeface="Walbaum Display Light"/>
          <a:sym typeface="Walbaum Display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1" spc="0" strike="noStrike" sz="4400" u="none">
          <a:solidFill>
            <a:srgbClr val="001E2E"/>
          </a:solidFill>
          <a:uFillTx/>
          <a:latin typeface="Walbaum Display Light"/>
          <a:ea typeface="Walbaum Display Light"/>
          <a:cs typeface="Walbaum Display Light"/>
          <a:sym typeface="Walbaum Display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1" spc="0" strike="noStrike" sz="4400" u="none">
          <a:solidFill>
            <a:srgbClr val="001E2E"/>
          </a:solidFill>
          <a:uFillTx/>
          <a:latin typeface="Walbaum Display Light"/>
          <a:ea typeface="Walbaum Display Light"/>
          <a:cs typeface="Walbaum Display Light"/>
          <a:sym typeface="Walbaum Display Light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80000"/>
        <a:buFont typeface="Arial"/>
        <a:buChar char="•"/>
        <a:tabLst/>
        <a:defRPr b="0" baseline="0" cap="none" i="0" spc="0" strike="noStrike" sz="2400" u="none">
          <a:solidFill>
            <a:srgbClr val="001E2E"/>
          </a:solidFill>
          <a:uFillTx/>
          <a:latin typeface="+mj-lt"/>
          <a:ea typeface="+mj-ea"/>
          <a:cs typeface="+mj-cs"/>
          <a:sym typeface="Univers Condensed Light"/>
        </a:defRPr>
      </a:lvl1pPr>
      <a:lvl2pPr marL="731519" marR="0" indent="-274319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80000"/>
        <a:buFont typeface="Arial"/>
        <a:buChar char="•"/>
        <a:tabLst/>
        <a:defRPr b="0" baseline="0" cap="none" i="0" spc="0" strike="noStrike" sz="2400" u="none">
          <a:solidFill>
            <a:srgbClr val="001E2E"/>
          </a:solidFill>
          <a:uFillTx/>
          <a:latin typeface="+mj-lt"/>
          <a:ea typeface="+mj-ea"/>
          <a:cs typeface="+mj-cs"/>
          <a:sym typeface="Univers Condensed Light"/>
        </a:defRPr>
      </a:lvl2pPr>
      <a:lvl3pPr marL="12192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80000"/>
        <a:buFont typeface="Arial"/>
        <a:buChar char="•"/>
        <a:tabLst/>
        <a:defRPr b="0" baseline="0" cap="none" i="0" spc="0" strike="noStrike" sz="2400" u="none">
          <a:solidFill>
            <a:srgbClr val="001E2E"/>
          </a:solidFill>
          <a:uFillTx/>
          <a:latin typeface="+mj-lt"/>
          <a:ea typeface="+mj-ea"/>
          <a:cs typeface="+mj-cs"/>
          <a:sym typeface="Univers Condensed Light"/>
        </a:defRPr>
      </a:lvl3pPr>
      <a:lvl4pPr marL="1714500" marR="0" indent="-3429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80000"/>
        <a:buFont typeface="Arial"/>
        <a:buChar char="•"/>
        <a:tabLst/>
        <a:defRPr b="0" baseline="0" cap="none" i="0" spc="0" strike="noStrike" sz="2400" u="none">
          <a:solidFill>
            <a:srgbClr val="001E2E"/>
          </a:solidFill>
          <a:uFillTx/>
          <a:latin typeface="+mj-lt"/>
          <a:ea typeface="+mj-ea"/>
          <a:cs typeface="+mj-cs"/>
          <a:sym typeface="Univers Condensed Light"/>
        </a:defRPr>
      </a:lvl4pPr>
      <a:lvl5pPr marL="2171700" marR="0" indent="-3429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80000"/>
        <a:buFont typeface="Arial"/>
        <a:buChar char="•"/>
        <a:tabLst/>
        <a:defRPr b="0" baseline="0" cap="none" i="0" spc="0" strike="noStrike" sz="2400" u="none">
          <a:solidFill>
            <a:srgbClr val="001E2E"/>
          </a:solidFill>
          <a:uFillTx/>
          <a:latin typeface="+mj-lt"/>
          <a:ea typeface="+mj-ea"/>
          <a:cs typeface="+mj-cs"/>
          <a:sym typeface="Univers Condensed Light"/>
        </a:defRPr>
      </a:lvl5pPr>
      <a:lvl6pPr marL="25908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1E2E"/>
          </a:solidFill>
          <a:uFillTx/>
          <a:latin typeface="+mj-lt"/>
          <a:ea typeface="+mj-ea"/>
          <a:cs typeface="+mj-cs"/>
          <a:sym typeface="Univers Condensed Light"/>
        </a:defRPr>
      </a:lvl6pPr>
      <a:lvl7pPr marL="30480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1E2E"/>
          </a:solidFill>
          <a:uFillTx/>
          <a:latin typeface="+mj-lt"/>
          <a:ea typeface="+mj-ea"/>
          <a:cs typeface="+mj-cs"/>
          <a:sym typeface="Univers Condensed Light"/>
        </a:defRPr>
      </a:lvl7pPr>
      <a:lvl8pPr marL="35052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1E2E"/>
          </a:solidFill>
          <a:uFillTx/>
          <a:latin typeface="+mj-lt"/>
          <a:ea typeface="+mj-ea"/>
          <a:cs typeface="+mj-cs"/>
          <a:sym typeface="Univers Condensed Light"/>
        </a:defRPr>
      </a:lvl8pPr>
      <a:lvl9pPr marL="39624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1E2E"/>
          </a:solidFill>
          <a:uFillTx/>
          <a:latin typeface="+mj-lt"/>
          <a:ea typeface="+mj-ea"/>
          <a:cs typeface="+mj-cs"/>
          <a:sym typeface="Univers Condensed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Univers Condensed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Univers Condensed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Univers Condensed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Univers Condensed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Univers Condensed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Univers Condensed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Univers Condensed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Univers Condensed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Univers Condensed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c.rust-lang.org/book/" TargetMode="External"/><Relationship Id="rId3" Type="http://schemas.openxmlformats.org/officeDocument/2006/relationships/hyperlink" Target="https://docs.rs/rdkafka/latest/rdkafka/" TargetMode="External"/><Relationship Id="rId4" Type="http://schemas.openxmlformats.org/officeDocument/2006/relationships/hyperlink" Target="https://rust-lang.github.io/async-book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Freeform: Shape 18"/>
          <p:cNvSpPr/>
          <p:nvPr/>
        </p:nvSpPr>
        <p:spPr>
          <a:xfrm>
            <a:off x="-1" y="-8967"/>
            <a:ext cx="8831900" cy="6915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7342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0ECE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Title 1"/>
          <p:cNvSpPr txBox="1"/>
          <p:nvPr>
            <p:ph type="ctrTitle"/>
          </p:nvPr>
        </p:nvSpPr>
        <p:spPr>
          <a:xfrm>
            <a:off x="1104899" y="921432"/>
            <a:ext cx="6468560" cy="345229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Rust</a:t>
            </a:r>
          </a:p>
        </p:txBody>
      </p:sp>
      <p:sp>
        <p:nvSpPr>
          <p:cNvPr id="104" name="Subtitle 2"/>
          <p:cNvSpPr txBox="1"/>
          <p:nvPr>
            <p:ph type="subTitle" sz="quarter" idx="1"/>
          </p:nvPr>
        </p:nvSpPr>
        <p:spPr>
          <a:xfrm>
            <a:off x="1104900" y="4791018"/>
            <a:ext cx="5755838" cy="996533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Sahil Pant</a:t>
            </a:r>
          </a:p>
        </p:txBody>
      </p:sp>
      <p:sp>
        <p:nvSpPr>
          <p:cNvPr id="105" name="Straight Connector 19"/>
          <p:cNvSpPr/>
          <p:nvPr/>
        </p:nvSpPr>
        <p:spPr>
          <a:xfrm flipH="1">
            <a:off x="7815264" y="-1"/>
            <a:ext cx="214341" cy="685501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8357" y="1938878"/>
            <a:ext cx="2980243" cy="29802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creenshot 2024-08-10 at 9.54.31 AM.png" descr="Screenshot 2024-08-10 at 9.54.3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0150" y="2343150"/>
            <a:ext cx="4711700" cy="217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Dangling Pointers"/>
          <p:cNvSpPr txBox="1"/>
          <p:nvPr/>
        </p:nvSpPr>
        <p:spPr>
          <a:xfrm>
            <a:off x="5001752" y="1121325"/>
            <a:ext cx="190860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Dangling Pointers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use std::fs::File;…"/>
          <p:cNvSpPr txBox="1"/>
          <p:nvPr/>
        </p:nvSpPr>
        <p:spPr>
          <a:xfrm>
            <a:off x="2103691" y="515520"/>
            <a:ext cx="8239533" cy="618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400">
                <a:solidFill>
                  <a:srgbClr val="24242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AA0D91"/>
                </a:solidFill>
              </a:rPr>
              <a:t>use</a:t>
            </a:r>
            <a:r>
              <a:t> std::fs::File;</a:t>
            </a:r>
          </a:p>
          <a:p>
            <a:pPr defTabSz="457200">
              <a:defRPr sz="1400">
                <a:solidFill>
                  <a:srgbClr val="24242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AA0D91"/>
                </a:solidFill>
              </a:rPr>
              <a:t>use</a:t>
            </a:r>
            <a:r>
              <a:t> std::io::{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, Write};</a:t>
            </a:r>
          </a:p>
          <a:p>
            <a:pPr defTabSz="457200">
              <a:defRPr sz="1400">
                <a:solidFill>
                  <a:srgbClr val="24242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AA0D91"/>
                </a:solidFill>
              </a:rPr>
              <a:t>use</a:t>
            </a:r>
            <a:r>
              <a:t> std::sync::Mutex;</a:t>
            </a:r>
          </a:p>
          <a:p>
            <a:pPr defTabSz="457200">
              <a:defRPr sz="1400">
                <a:solidFill>
                  <a:srgbClr val="24242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sz="1400">
                <a:solidFill>
                  <a:srgbClr val="24242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AA0D91"/>
                </a:solidFill>
              </a:rPr>
              <a:t>fn</a:t>
            </a:r>
            <a:r>
              <a:t> write_to_file(message: &amp;</a:t>
            </a:r>
            <a:r>
              <a:rPr>
                <a:solidFill>
                  <a:srgbClr val="5C2699"/>
                </a:solidFill>
              </a:rPr>
              <a:t>str</a:t>
            </a:r>
            <a:r>
              <a:t>) -&gt; </a:t>
            </a:r>
            <a:r>
              <a:rPr>
                <a:solidFill>
                  <a:srgbClr val="5C2699"/>
                </a:solidFill>
              </a:rPr>
              <a:t>Result</a:t>
            </a:r>
            <a:r>
              <a:t>&lt;(), io::Error&gt; {</a:t>
            </a:r>
          </a:p>
          <a:p>
            <a:pPr defTabSz="457200">
              <a:defRPr sz="1400">
                <a:solidFill>
                  <a:srgbClr val="007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42424"/>
                </a:solidFill>
              </a:rPr>
              <a:t>    </a:t>
            </a:r>
            <a:r>
              <a:t>// |mutex| is to protect access to </a:t>
            </a:r>
            <a:endParaRPr>
              <a:solidFill>
                <a:srgbClr val="242424"/>
              </a:solidFill>
            </a:endParaRPr>
          </a:p>
          <a:p>
            <a:pPr defTabSz="457200">
              <a:defRPr sz="1400">
                <a:solidFill>
                  <a:srgbClr val="007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42424"/>
                </a:solidFill>
              </a:rPr>
              <a:t>    </a:t>
            </a:r>
            <a:r>
              <a:t>// |file| (which is shared across threads).</a:t>
            </a:r>
            <a:endParaRPr>
              <a:solidFill>
                <a:srgbClr val="242424"/>
              </a:solidFill>
            </a:endParaRPr>
          </a:p>
          <a:p>
            <a:pPr defTabSz="457200">
              <a:defRPr sz="1400">
                <a:solidFill>
                  <a:srgbClr val="24242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t> FILE_MUTEX: Mutex&lt;()&gt; = Mutex::new(());</a:t>
            </a:r>
          </a:p>
          <a:p>
            <a:pPr defTabSz="457200">
              <a:defRPr sz="1400">
                <a:solidFill>
                  <a:srgbClr val="24242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sz="1400">
                <a:solidFill>
                  <a:srgbClr val="007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42424"/>
                </a:solidFill>
              </a:rPr>
              <a:t>    </a:t>
            </a:r>
            <a:r>
              <a:t>// Lock |mutex| before accessing |file|.</a:t>
            </a:r>
            <a:endParaRPr>
              <a:solidFill>
                <a:srgbClr val="242424"/>
              </a:solidFill>
            </a:endParaRPr>
          </a:p>
          <a:p>
            <a:pPr defTabSz="457200">
              <a:defRPr sz="1400">
                <a:solidFill>
                  <a:srgbClr val="24242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_lock</a:t>
            </a:r>
            <a:r>
              <a:t> = FILE_MUTEX.lock().unwrap();</a:t>
            </a:r>
          </a:p>
          <a:p>
            <a:pPr defTabSz="457200">
              <a:defRPr sz="1400">
                <a:solidFill>
                  <a:srgbClr val="24242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sz="1400">
                <a:solidFill>
                  <a:srgbClr val="007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42424"/>
                </a:solidFill>
              </a:rPr>
              <a:t>    </a:t>
            </a:r>
            <a:r>
              <a:t>// Try to open file.</a:t>
            </a:r>
            <a:endParaRPr>
              <a:solidFill>
                <a:srgbClr val="242424"/>
              </a:solidFill>
            </a:endParaRPr>
          </a:p>
          <a:p>
            <a:pPr defTabSz="457200">
              <a:defRPr sz="1400">
                <a:solidFill>
                  <a:srgbClr val="24242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AA0D91"/>
                </a:solidFill>
              </a:rPr>
              <a:t>mut </a:t>
            </a:r>
            <a:r>
              <a:rPr>
                <a:solidFill>
                  <a:srgbClr val="3F6E74"/>
                </a:solidFill>
              </a:rPr>
              <a:t>file</a:t>
            </a:r>
            <a:r>
              <a:t> = File::create(</a:t>
            </a:r>
            <a:r>
              <a:rPr>
                <a:solidFill>
                  <a:srgbClr val="C41A16"/>
                </a:solidFill>
              </a:rPr>
              <a:t>"example.txt"</a:t>
            </a:r>
            <a:r>
              <a:t>)?;</a:t>
            </a:r>
          </a:p>
          <a:p>
            <a:pPr defTabSz="457200">
              <a:defRPr sz="1400">
                <a:solidFill>
                  <a:srgbClr val="24242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sz="1400">
                <a:solidFill>
                  <a:srgbClr val="007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42424"/>
                </a:solidFill>
              </a:rPr>
              <a:t>    </a:t>
            </a:r>
            <a:r>
              <a:t>// Write |message| to |file|.</a:t>
            </a:r>
            <a:endParaRPr>
              <a:solidFill>
                <a:srgbClr val="242424"/>
              </a:solidFill>
            </a:endParaRPr>
          </a:p>
          <a:p>
            <a:pPr defTabSz="457200">
              <a:defRPr sz="1400">
                <a:solidFill>
                  <a:srgbClr val="24242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5C2699"/>
                </a:solidFill>
              </a:rPr>
              <a:t>writeln!</a:t>
            </a:r>
            <a:r>
              <a:t>(file, </a:t>
            </a:r>
            <a:r>
              <a:rPr>
                <a:solidFill>
                  <a:srgbClr val="C41A16"/>
                </a:solidFill>
              </a:rPr>
              <a:t>"{}"</a:t>
            </a:r>
            <a:r>
              <a:t>, message)?;</a:t>
            </a:r>
          </a:p>
          <a:p>
            <a:pPr defTabSz="457200">
              <a:defRPr sz="1400">
                <a:solidFill>
                  <a:srgbClr val="24242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sz="1400">
                <a:solidFill>
                  <a:srgbClr val="007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42424"/>
                </a:solidFill>
              </a:rPr>
              <a:t>    </a:t>
            </a:r>
            <a:r>
              <a:t>// |file| will be closed first when leaving scope (regardless of result)</a:t>
            </a:r>
            <a:endParaRPr>
              <a:solidFill>
                <a:srgbClr val="242424"/>
              </a:solidFill>
            </a:endParaRPr>
          </a:p>
          <a:p>
            <a:pPr defTabSz="457200">
              <a:defRPr sz="1400">
                <a:solidFill>
                  <a:srgbClr val="007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42424"/>
                </a:solidFill>
              </a:rPr>
              <a:t>    </a:t>
            </a:r>
            <a:r>
              <a:t>// |mutex| will be unlocked second (from |_lock| destructor) when </a:t>
            </a:r>
            <a:endParaRPr>
              <a:solidFill>
                <a:srgbClr val="242424"/>
              </a:solidFill>
            </a:endParaRPr>
          </a:p>
          <a:p>
            <a:pPr defTabSz="457200">
              <a:defRPr sz="1400">
                <a:solidFill>
                  <a:srgbClr val="007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42424"/>
                </a:solidFill>
              </a:rPr>
              <a:t>    </a:t>
            </a:r>
            <a:r>
              <a:t>// leaving scope (regardless of result).</a:t>
            </a:r>
            <a:endParaRPr>
              <a:solidFill>
                <a:srgbClr val="242424"/>
              </a:solidFill>
            </a:endParaRPr>
          </a:p>
          <a:p>
            <a:pPr defTabSz="457200">
              <a:defRPr sz="1400">
                <a:solidFill>
                  <a:srgbClr val="24242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Ok(())</a:t>
            </a:r>
          </a:p>
          <a:p>
            <a:pPr defTabSz="457200">
              <a:defRPr sz="1400">
                <a:solidFill>
                  <a:srgbClr val="24242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defTabSz="457200">
              <a:defRPr sz="1400">
                <a:solidFill>
                  <a:srgbClr val="24242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sz="1400">
                <a:solidFill>
                  <a:srgbClr val="24242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AA0D91"/>
                </a:solidFill>
              </a:rPr>
              <a:t>fn</a:t>
            </a:r>
            <a:r>
              <a:t> main() {</a:t>
            </a:r>
          </a:p>
          <a:p>
            <a:pPr defTabSz="457200">
              <a:defRPr sz="1400">
                <a:solidFill>
                  <a:srgbClr val="C41A1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42424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match</a:t>
            </a:r>
            <a:r>
              <a:rPr>
                <a:solidFill>
                  <a:srgbClr val="242424"/>
                </a:solidFill>
              </a:rPr>
              <a:t> write_to_file(</a:t>
            </a:r>
            <a:r>
              <a:t>"Hello, RAII in Rust!"</a:t>
            </a:r>
            <a:r>
              <a:rPr>
                <a:solidFill>
                  <a:srgbClr val="242424"/>
                </a:solidFill>
              </a:rPr>
              <a:t>) {</a:t>
            </a:r>
            <a:endParaRPr>
              <a:solidFill>
                <a:srgbClr val="242424"/>
              </a:solidFill>
            </a:endParaRPr>
          </a:p>
          <a:p>
            <a:pPr defTabSz="457200">
              <a:defRPr sz="1400">
                <a:solidFill>
                  <a:srgbClr val="C41A1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42424"/>
                </a:solidFill>
              </a:rPr>
              <a:t>        Ok(()) =&gt; </a:t>
            </a:r>
            <a:r>
              <a:rPr>
                <a:solidFill>
                  <a:srgbClr val="5C2699"/>
                </a:solidFill>
              </a:rPr>
              <a:t>println!</a:t>
            </a:r>
            <a:r>
              <a:rPr>
                <a:solidFill>
                  <a:srgbClr val="242424"/>
                </a:solidFill>
              </a:rPr>
              <a:t>(</a:t>
            </a:r>
            <a:r>
              <a:t>"Write successful."</a:t>
            </a:r>
            <a:r>
              <a:rPr>
                <a:solidFill>
                  <a:srgbClr val="242424"/>
                </a:solidFill>
              </a:rPr>
              <a:t>),</a:t>
            </a:r>
            <a:endParaRPr>
              <a:solidFill>
                <a:srgbClr val="242424"/>
              </a:solidFill>
            </a:endParaRPr>
          </a:p>
          <a:p>
            <a:pPr defTabSz="457200">
              <a:defRPr sz="1400">
                <a:solidFill>
                  <a:srgbClr val="24242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Err(err) =&gt; eprintln!(</a:t>
            </a:r>
            <a:r>
              <a:rPr>
                <a:solidFill>
                  <a:srgbClr val="C41A16"/>
                </a:solidFill>
              </a:rPr>
              <a:t>"Error writing to file: {}"</a:t>
            </a:r>
            <a:r>
              <a:t>, err),</a:t>
            </a:r>
          </a:p>
          <a:p>
            <a:pPr defTabSz="457200">
              <a:defRPr sz="1400">
                <a:solidFill>
                  <a:srgbClr val="24242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457200">
              <a:defRPr sz="1400">
                <a:solidFill>
                  <a:srgbClr val="24242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47" name="RAII"/>
          <p:cNvSpPr txBox="1"/>
          <p:nvPr/>
        </p:nvSpPr>
        <p:spPr>
          <a:xfrm>
            <a:off x="5731311" y="157480"/>
            <a:ext cx="5487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RAII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Immutable and Mutable</a:t>
            </a:r>
          </a:p>
        </p:txBody>
      </p:sp>
      <p:pic>
        <p:nvPicPr>
          <p:cNvPr id="150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0366" y="2169155"/>
            <a:ext cx="6917268" cy="3313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Unsafe</a:t>
            </a:r>
          </a:p>
        </p:txBody>
      </p:sp>
      <p:pic>
        <p:nvPicPr>
          <p:cNvPr id="153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9064" y="2840138"/>
            <a:ext cx="6863292" cy="2363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Option &lt;T&gt;</a:t>
            </a:r>
          </a:p>
        </p:txBody>
      </p:sp>
      <p:pic>
        <p:nvPicPr>
          <p:cNvPr id="156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200" y="2401988"/>
            <a:ext cx="6451600" cy="3303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Pattern Matching</a:t>
            </a:r>
          </a:p>
        </p:txBody>
      </p:sp>
      <p:pic>
        <p:nvPicPr>
          <p:cNvPr id="159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0205" y="2022574"/>
            <a:ext cx="7221009" cy="3934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sources"/>
          <p:cNvSpPr txBox="1"/>
          <p:nvPr/>
        </p:nvSpPr>
        <p:spPr>
          <a:xfrm>
            <a:off x="5139091" y="464734"/>
            <a:ext cx="11968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Resources</a:t>
            </a:r>
          </a:p>
        </p:txBody>
      </p:sp>
      <p:sp>
        <p:nvSpPr>
          <p:cNvPr id="162" name="https://doc.rust-lang.org/book/…"/>
          <p:cNvSpPr txBox="1"/>
          <p:nvPr/>
        </p:nvSpPr>
        <p:spPr>
          <a:xfrm>
            <a:off x="1363836" y="1524650"/>
            <a:ext cx="9464328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40631" indent="-240631">
              <a:buSzPct val="100000"/>
              <a:buAutoNum type="arabicPeriod" startAt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https://doc.rust-lang.org/book/</a:t>
            </a:r>
          </a:p>
          <a:p>
            <a:pPr marL="240631" indent="-240631">
              <a:buSzPct val="100000"/>
              <a:buAutoNum type="arabicPeriod" startAt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https://docs.rs/rdkafka/latest/rdkafka/</a:t>
            </a:r>
          </a:p>
          <a:p>
            <a:pPr marL="240631" indent="-240631">
              <a:buSzPct val="100000"/>
              <a:buAutoNum type="arabicPeriod" startAt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https://rust-lang.github.io/async-book/</a:t>
            </a:r>
          </a:p>
          <a:p>
            <a:pPr marL="240631" indent="-240631">
              <a:buSzPct val="100000"/>
              <a:buAutoNum type="arabicPeriod" startAt="1"/>
            </a:pPr>
            <a:r>
              <a:t>https://www.oreilly.com/library/view/designing-data-intensive-applications/9781491903063/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xfrm>
            <a:off x="3524753" y="430406"/>
            <a:ext cx="9906001" cy="1382157"/>
          </a:xfrm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09" name="Content Placeholder 2"/>
          <p:cNvSpPr txBox="1"/>
          <p:nvPr>
            <p:ph type="body" idx="1"/>
          </p:nvPr>
        </p:nvSpPr>
        <p:spPr>
          <a:xfrm>
            <a:off x="3524753" y="1970931"/>
            <a:ext cx="9906001" cy="4024425"/>
          </a:xfrm>
          <a:prstGeom prst="rect">
            <a:avLst/>
          </a:prstGeom>
        </p:spPr>
        <p:txBody>
          <a:bodyPr/>
          <a:lstStyle/>
          <a:p>
            <a:pPr/>
            <a:r>
              <a:t>Software Developer (Backend Developer)</a:t>
            </a:r>
          </a:p>
          <a:p>
            <a:pPr/>
            <a:r>
              <a:t>Blockchain Developer </a:t>
            </a:r>
          </a:p>
          <a:p>
            <a:pPr/>
            <a:r>
              <a:t>Crypto Enthusiast and Investor</a:t>
            </a:r>
          </a:p>
          <a:p>
            <a:pPr/>
            <a:r>
              <a:t>Learning Distributed Computing</a:t>
            </a:r>
          </a:p>
        </p:txBody>
      </p:sp>
      <p:pic>
        <p:nvPicPr>
          <p:cNvPr id="110" name="1718265536494.jpeg" descr="171826553649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415" y="1732161"/>
            <a:ext cx="2466634" cy="2466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Sahil Pant.png" descr="Sahil Pa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1142" y="3778498"/>
            <a:ext cx="3308212" cy="4299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all uses rust</a:t>
            </a:r>
          </a:p>
        </p:txBody>
      </p:sp>
      <p:pic>
        <p:nvPicPr>
          <p:cNvPr id="114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185" y="2559262"/>
            <a:ext cx="3109915" cy="3109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9340" y="2557779"/>
            <a:ext cx="3103881" cy="302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41740" y="2557779"/>
            <a:ext cx="3103881" cy="302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Rust Language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Focus on Safety (null pointers, dangling pointers, or data races)</a:t>
            </a:r>
          </a:p>
          <a:p>
            <a:pPr/>
            <a:r>
              <a:t>Safe for Concurrency</a:t>
            </a:r>
          </a:p>
          <a:p>
            <a:pPr/>
            <a:r>
              <a:t>Created by Graydon Hoare in Mozilla in 2010</a:t>
            </a:r>
          </a:p>
          <a:p>
            <a:pPr/>
            <a:r>
              <a:t>No Automated Garbage Collector (Rust uses RAII)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Cargo &amp; Crates</a:t>
            </a:r>
          </a:p>
        </p:txBody>
      </p:sp>
      <p:pic>
        <p:nvPicPr>
          <p:cNvPr id="122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6056" y="1964365"/>
            <a:ext cx="4999887" cy="411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traight Connector 40"/>
          <p:cNvSpPr/>
          <p:nvPr/>
        </p:nvSpPr>
        <p:spPr>
          <a:xfrm flipH="1">
            <a:off x="-1" y="-1"/>
            <a:ext cx="3119719" cy="68580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Straight Connector 41"/>
          <p:cNvSpPr/>
          <p:nvPr/>
        </p:nvSpPr>
        <p:spPr>
          <a:xfrm flipH="1">
            <a:off x="0" y="-1"/>
            <a:ext cx="903769" cy="65436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Straight Connector 42"/>
          <p:cNvSpPr/>
          <p:nvPr/>
        </p:nvSpPr>
        <p:spPr>
          <a:xfrm flipH="1" flipV="1">
            <a:off x="-42863" y="5791199"/>
            <a:ext cx="6286502" cy="10668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Straight Connector 43"/>
          <p:cNvSpPr/>
          <p:nvPr/>
        </p:nvSpPr>
        <p:spPr>
          <a:xfrm flipH="1">
            <a:off x="8462963" y="5848350"/>
            <a:ext cx="3729038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Straight Connector 44"/>
          <p:cNvSpPr/>
          <p:nvPr/>
        </p:nvSpPr>
        <p:spPr>
          <a:xfrm flipH="1">
            <a:off x="11543158" y="1647824"/>
            <a:ext cx="648842" cy="52101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Straight Connector 45"/>
          <p:cNvSpPr/>
          <p:nvPr/>
        </p:nvSpPr>
        <p:spPr>
          <a:xfrm flipH="1" flipV="1">
            <a:off x="10781554" y="0"/>
            <a:ext cx="1410447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Straight Connector 46"/>
          <p:cNvSpPr/>
          <p:nvPr/>
        </p:nvSpPr>
        <p:spPr>
          <a:xfrm flipH="1" flipV="1">
            <a:off x="6529388" y="-4763"/>
            <a:ext cx="5662613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Rectangle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2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rcRect l="0" t="17431" r="0" b="452"/>
          <a:stretch>
            <a:fillRect/>
          </a:stretch>
        </p:blipFill>
        <p:spPr>
          <a:xfrm>
            <a:off x="1102679" y="815797"/>
            <a:ext cx="9789439" cy="5504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70% of all microsoft patches are for memory related bugs</a:t>
            </a:r>
          </a:p>
        </p:txBody>
      </p:sp>
      <p:pic>
        <p:nvPicPr>
          <p:cNvPr id="135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2205856"/>
            <a:ext cx="6096000" cy="3631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assembly</a:t>
            </a:r>
          </a:p>
        </p:txBody>
      </p:sp>
      <p:pic>
        <p:nvPicPr>
          <p:cNvPr id="13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2001364"/>
            <a:ext cx="6096000" cy="4040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xfrm>
            <a:off x="4233333" y="8269816"/>
            <a:ext cx="2868085" cy="376741"/>
          </a:xfrm>
          <a:prstGeom prst="rect">
            <a:avLst/>
          </a:prstGeom>
        </p:spPr>
        <p:txBody>
          <a:bodyPr/>
          <a:lstStyle/>
          <a:p>
            <a:pPr defTabSz="438911">
              <a:defRPr sz="1871"/>
            </a:pPr>
          </a:p>
        </p:txBody>
      </p:sp>
      <p:pic>
        <p:nvPicPr>
          <p:cNvPr id="141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6900" y="184148"/>
            <a:ext cx="6146800" cy="608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AngleLinesVTI">
  <a:themeElements>
    <a:clrScheme name="AngleLin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000FF"/>
      </a:hlink>
      <a:folHlink>
        <a:srgbClr val="FF00FF"/>
      </a:folHlink>
    </a:clrScheme>
    <a:fontScheme name="AngleLinesVTI">
      <a:majorFont>
        <a:latin typeface="Univers Condensed Light"/>
        <a:ea typeface="Univers Condensed Light"/>
        <a:cs typeface="Univers Condensed Light"/>
      </a:majorFont>
      <a:minorFont>
        <a:latin typeface="Helvetica"/>
        <a:ea typeface="Helvetica"/>
        <a:cs typeface="Helvetica"/>
      </a:minorFont>
    </a:fontScheme>
    <a:fmtScheme name="AngleLin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Univers Condensed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Univers Condensed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ngleLinesVTI">
  <a:themeElements>
    <a:clrScheme name="AngleLin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000FF"/>
      </a:hlink>
      <a:folHlink>
        <a:srgbClr val="FF00FF"/>
      </a:folHlink>
    </a:clrScheme>
    <a:fontScheme name="AngleLinesVTI">
      <a:majorFont>
        <a:latin typeface="Univers Condensed Light"/>
        <a:ea typeface="Univers Condensed Light"/>
        <a:cs typeface="Univers Condensed Light"/>
      </a:majorFont>
      <a:minorFont>
        <a:latin typeface="Helvetica"/>
        <a:ea typeface="Helvetica"/>
        <a:cs typeface="Helvetica"/>
      </a:minorFont>
    </a:fontScheme>
    <a:fmtScheme name="AngleLin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Univers Condensed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Univers Condensed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