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handoutMasterIdLst>
    <p:handoutMasterId r:id="rId8"/>
  </p:handoutMasterIdLst>
  <p:sldIdLst>
    <p:sldId id="256" r:id="rId2"/>
    <p:sldId id="265" r:id="rId3"/>
    <p:sldId id="266" r:id="rId4"/>
    <p:sldId id="267" r:id="rId5"/>
    <p:sldId id="26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112" d="100"/>
          <a:sy n="112" d="100"/>
        </p:scale>
        <p:origin x="552" y="96"/>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3CC6D8-DEFC-45FD-8207-E1ECCC27EA85}" type="doc">
      <dgm:prSet loTypeId="urn:microsoft.com/office/officeart/2005/8/layout/lProcess1" loCatId="process" qsTypeId="urn:microsoft.com/office/officeart/2005/8/quickstyle/simple4" qsCatId="simple" csTypeId="urn:microsoft.com/office/officeart/2005/8/colors/accent1_1" csCatId="accent1" phldr="1"/>
      <dgm:spPr/>
      <dgm:t>
        <a:bodyPr/>
        <a:lstStyle/>
        <a:p>
          <a:endParaRPr lang="en-US"/>
        </a:p>
      </dgm:t>
    </dgm:pt>
    <dgm:pt modelId="{22D8E0AF-322E-4A8E-BC3C-6E9E9A51F58F}" type="pres">
      <dgm:prSet presAssocID="{C53CC6D8-DEFC-45FD-8207-E1ECCC27EA85}" presName="Name0" presStyleCnt="0">
        <dgm:presLayoutVars>
          <dgm:dir/>
          <dgm:animLvl val="lvl"/>
          <dgm:resizeHandles val="exact"/>
        </dgm:presLayoutVars>
      </dgm:prSet>
      <dgm:spPr/>
    </dgm:pt>
  </dgm:ptLst>
  <dgm:cxnLst>
    <dgm:cxn modelId="{73058351-9FAC-4F4F-A5FB-FC365EDF9D02}" type="presOf" srcId="{C53CC6D8-DEFC-45FD-8207-E1ECCC27EA85}" destId="{22D8E0AF-322E-4A8E-BC3C-6E9E9A51F58F}" srcOrd="0" destOrd="0" presId="urn:microsoft.com/office/officeart/2005/8/layout/l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6/13/2022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6/13/2022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6/13/2022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6/13/2022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6/13/2022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6/13/2022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6/13/2022</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6/13/2022</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6/13/2022</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6/13/2022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6/13/2022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6/13/2022</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JP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Churn Analytics</a:t>
            </a:r>
            <a:endParaRPr dirty="0"/>
          </a:p>
        </p:txBody>
      </p:sp>
      <p:sp>
        <p:nvSpPr>
          <p:cNvPr id="3" name="Subtitle 2"/>
          <p:cNvSpPr>
            <a:spLocks noGrp="1"/>
          </p:cNvSpPr>
          <p:nvPr>
            <p:ph type="subTitle" idx="1"/>
          </p:nvPr>
        </p:nvSpPr>
        <p:spPr/>
        <p:txBody>
          <a:bodyPr/>
          <a:lstStyle/>
          <a:p>
            <a:r>
              <a:rPr lang="en-IN" sz="1800" b="1" i="0" dirty="0">
                <a:solidFill>
                  <a:schemeClr val="tx1">
                    <a:lumMod val="95000"/>
                  </a:schemeClr>
                </a:solidFill>
                <a:effectLst/>
                <a:latin typeface="Segoe UI Light" panose="020B0502040204020203" pitchFamily="34" charset="0"/>
              </a:rPr>
              <a:t>MTA Customers Feedback Analysis</a:t>
            </a:r>
            <a:endParaRPr dirty="0">
              <a:solidFill>
                <a:schemeClr val="tx1">
                  <a:lumMod val="95000"/>
                </a:schemeClr>
              </a:solidFill>
            </a:endParaRPr>
          </a:p>
        </p:txBody>
      </p:sp>
    </p:spTree>
    <p:extLst>
      <p:ext uri="{BB962C8B-B14F-4D97-AF65-F5344CB8AC3E}">
        <p14:creationId xmlns:p14="http://schemas.microsoft.com/office/powerpoint/2010/main" val="242453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IN" dirty="0"/>
              <a:t>Problem Statement:</a:t>
            </a:r>
            <a:endParaRPr dirty="0"/>
          </a:p>
        </p:txBody>
      </p:sp>
      <p:sp>
        <p:nvSpPr>
          <p:cNvPr id="14" name="Content Placeholder 13"/>
          <p:cNvSpPr>
            <a:spLocks noGrp="1"/>
          </p:cNvSpPr>
          <p:nvPr>
            <p:ph idx="1"/>
          </p:nvPr>
        </p:nvSpPr>
        <p:spPr/>
        <p:txBody>
          <a:bodyPr/>
          <a:lstStyle/>
          <a:p>
            <a:r>
              <a:rPr lang="en-US" dirty="0"/>
              <a:t>This industry has a unique set of challenges from the technology front and the customer demands due to its wide range of sectors. The Telecom industry consists of a set of sectors like wireless communication, satellite communication, Internet Service providers etc. The primary objective is on the churn in telecom industries to accurately estimate the customer survival and customer hazard functions to gain the complete knowledge of churn over the customer tenure.</a:t>
            </a:r>
            <a:endParaRPr dirty="0"/>
          </a:p>
        </p:txBody>
      </p:sp>
    </p:spTree>
    <p:extLst>
      <p:ext uri="{BB962C8B-B14F-4D97-AF65-F5344CB8AC3E}">
        <p14:creationId xmlns:p14="http://schemas.microsoft.com/office/powerpoint/2010/main" val="304282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 Of Agency	</a:t>
            </a:r>
            <a:endParaRPr dirty="0"/>
          </a:p>
        </p:txBody>
      </p:sp>
      <p:pic>
        <p:nvPicPr>
          <p:cNvPr id="11" name="Picture 10" descr="Chart, bar chart&#10;&#10;Description automatically generated">
            <a:extLst>
              <a:ext uri="{FF2B5EF4-FFF2-40B4-BE49-F238E27FC236}">
                <a16:creationId xmlns:a16="http://schemas.microsoft.com/office/drawing/2014/main" id="{C62BBF70-B517-FD9F-4A7C-D25C478CEC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844824"/>
            <a:ext cx="6300192" cy="4356238"/>
          </a:xfrm>
          <a:prstGeom prst="rect">
            <a:avLst/>
          </a:prstGeom>
        </p:spPr>
      </p:pic>
    </p:spTree>
    <p:extLst>
      <p:ext uri="{BB962C8B-B14F-4D97-AF65-F5344CB8AC3E}">
        <p14:creationId xmlns:p14="http://schemas.microsoft.com/office/powerpoint/2010/main" val="2116190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Commendation or Complaint</a:t>
            </a:r>
            <a:endParaRPr dirty="0"/>
          </a:p>
        </p:txBody>
      </p:sp>
      <p:pic>
        <p:nvPicPr>
          <p:cNvPr id="12" name="Content Placeholder 11" descr="Graphical user interface, text, whiteboard&#10;&#10;Description automatically generated">
            <a:extLst>
              <a:ext uri="{FF2B5EF4-FFF2-40B4-BE49-F238E27FC236}">
                <a16:creationId xmlns:a16="http://schemas.microsoft.com/office/drawing/2014/main" id="{B2B4E210-39EF-8DEE-231A-688351F9250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23999" y="2060848"/>
            <a:ext cx="8531217" cy="2520280"/>
          </a:xfrm>
        </p:spPr>
      </p:pic>
    </p:spTree>
    <p:extLst>
      <p:ext uri="{BB962C8B-B14F-4D97-AF65-F5344CB8AC3E}">
        <p14:creationId xmlns:p14="http://schemas.microsoft.com/office/powerpoint/2010/main" val="4145261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descr="Process list showing 4 titles with tasks  arranged one below the other and downward pointing arrows are used to indicate progression from title to task and from task to task. First title has 4 tasks, second title has 3, third has 2 and fourth has 2."/>
          <p:cNvGraphicFramePr>
            <a:graphicFrameLocks noGrp="1"/>
          </p:cNvGraphicFramePr>
          <p:nvPr>
            <p:ph idx="1"/>
            <p:extLst>
              <p:ext uri="{D42A27DB-BD31-4B8C-83A1-F6EECF244321}">
                <p14:modId xmlns:p14="http://schemas.microsoft.com/office/powerpoint/2010/main" val="4202146815"/>
              </p:ext>
            </p:extLst>
          </p:nvPr>
        </p:nvGraphicFramePr>
        <p:xfrm>
          <a:off x="1524000" y="1268760"/>
          <a:ext cx="9144000" cy="48272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descr="Graphical user interface&#10;&#10;Description automatically generated with medium confidence">
            <a:extLst>
              <a:ext uri="{FF2B5EF4-FFF2-40B4-BE49-F238E27FC236}">
                <a16:creationId xmlns:a16="http://schemas.microsoft.com/office/drawing/2014/main" id="{4AABA396-F665-DC04-4286-73AE2304C8B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33736" y="548680"/>
            <a:ext cx="9324528" cy="5749848"/>
          </a:xfrm>
          <a:prstGeom prst="rect">
            <a:avLst/>
          </a:prstGeom>
        </p:spPr>
      </p:pic>
    </p:spTree>
    <p:extLst>
      <p:ext uri="{BB962C8B-B14F-4D97-AF65-F5344CB8AC3E}">
        <p14:creationId xmlns:p14="http://schemas.microsoft.com/office/powerpoint/2010/main" val="1153027685"/>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22</TotalTime>
  <Words>94</Words>
  <Application>Microsoft Office PowerPoint</Application>
  <PresentationFormat>Widescreen</PresentationFormat>
  <Paragraphs>6</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Candara</vt:lpstr>
      <vt:lpstr>Consolas</vt:lpstr>
      <vt:lpstr>Segoe UI Light</vt:lpstr>
      <vt:lpstr>Tech Computer 16x9</vt:lpstr>
      <vt:lpstr>Churn Analytics</vt:lpstr>
      <vt:lpstr>Problem Statement:</vt:lpstr>
      <vt:lpstr>No. Of Agency </vt:lpstr>
      <vt:lpstr>Commendation or Complaint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Churn Analytics</dc:title>
  <dc:creator>sahil patni</dc:creator>
  <cp:lastModifiedBy>sahil patni</cp:lastModifiedBy>
  <cp:revision>2</cp:revision>
  <dcterms:created xsi:type="dcterms:W3CDTF">2022-06-13T10:32:47Z</dcterms:created>
  <dcterms:modified xsi:type="dcterms:W3CDTF">2022-06-13T10:57:28Z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