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1" r:id="rId4"/>
    <p:sldId id="262" r:id="rId5"/>
    <p:sldId id="263" r:id="rId6"/>
    <p:sldId id="264" r:id="rId7"/>
    <p:sldId id="271" r:id="rId8"/>
    <p:sldId id="266" r:id="rId9"/>
    <p:sldId id="269" r:id="rId10"/>
    <p:sldId id="267" r:id="rId11"/>
    <p:sldId id="268"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10/17/2020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10/17/2020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1482495"/>
          </a:xfrm>
        </p:spPr>
        <p:txBody>
          <a:bodyPr>
            <a:normAutofit/>
          </a:bodyPr>
          <a:lstStyle/>
          <a:p>
            <a:r>
              <a:rPr lang="en-US" sz="4800" b="1" dirty="0">
                <a:solidFill>
                  <a:schemeClr val="tx1">
                    <a:lumMod val="85000"/>
                  </a:schemeClr>
                </a:solidFill>
                <a:effectLst/>
                <a:latin typeface="Segoe UI" panose="020B0502040204020203" pitchFamily="34" charset="0"/>
                <a:ea typeface="Times New Roman" panose="02020603050405020304" pitchFamily="18" charset="0"/>
                <a:cs typeface="Segoe UI" panose="020B0502040204020203" pitchFamily="34" charset="0"/>
              </a:rPr>
              <a:t>Satish Pradhan Dnyanasadhana College</a:t>
            </a:r>
            <a:endParaRPr lang="en-IN" sz="4800" b="1" dirty="0">
              <a:solidFill>
                <a:schemeClr val="tx1">
                  <a:lumMod val="85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1261872" y="2684835"/>
            <a:ext cx="9418320" cy="3807406"/>
          </a:xfrm>
        </p:spPr>
        <p:txBody>
          <a:bodyPr>
            <a:normAutofit fontScale="85000" lnSpcReduction="10000"/>
          </a:bodyPr>
          <a:lstStyle/>
          <a:p>
            <a:pPr marL="1371600" indent="457200">
              <a:lnSpc>
                <a:spcPct val="115000"/>
              </a:lnSpc>
              <a:spcAft>
                <a:spcPts val="1000"/>
              </a:spcAft>
            </a:pPr>
            <a:r>
              <a:rPr lang="en-US" sz="67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     Project Title:    </a:t>
            </a:r>
            <a:endParaRPr lang="en-IN" sz="6700" b="1"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Aft>
                <a:spcPts val="1000"/>
              </a:spcAft>
            </a:pPr>
            <a:r>
              <a:rPr lang="en-US" sz="67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   ORGAN DONATION APP</a:t>
            </a:r>
            <a:endParaRPr lang="en-IN" sz="6700" b="1"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algn="ctr">
              <a:lnSpc>
                <a:spcPct val="115000"/>
              </a:lnSpc>
              <a:spcBef>
                <a:spcPts val="1200"/>
              </a:spcBef>
              <a:spcAft>
                <a:spcPts val="1000"/>
              </a:spcAft>
            </a:pPr>
            <a:r>
              <a:rPr lang="en-US" sz="42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   Academic year: (2020-2021)</a:t>
            </a:r>
            <a:endParaRPr lang="en-IN" sz="4200" b="1"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124660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1"/>
            <a:ext cx="11400816" cy="1192584"/>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Future Scope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1261871" y="2023353"/>
            <a:ext cx="10469686" cy="4468888"/>
          </a:xfrm>
        </p:spPr>
        <p:txBody>
          <a:bodyPr>
            <a:normAutofit/>
          </a:bodyPr>
          <a:lstStyle/>
          <a:p>
            <a:pPr marL="457200" indent="-457200">
              <a:buClr>
                <a:srgbClr val="FF0000"/>
              </a:buClr>
              <a:buSzPct val="110000"/>
              <a:buFont typeface="Wingdings" panose="05000000000000000000" pitchFamily="2" charset="2"/>
              <a:buChar char="Ø"/>
            </a:pPr>
            <a:r>
              <a:rPr lang="en-US" sz="2800" dirty="0">
                <a:solidFill>
                  <a:srgbClr val="00B050"/>
                </a:solidFill>
                <a:effectLst/>
                <a:latin typeface="Arial" panose="020B0604020202020204" pitchFamily="34" charset="0"/>
                <a:ea typeface="Calibri" panose="020F0502020204030204" pitchFamily="34" charset="0"/>
                <a:cs typeface="Mangal" panose="02040503050203030202" pitchFamily="18" charset="0"/>
              </a:rPr>
              <a:t>The Organ Donation App is Android based application which will be helpful for Donate and Receive organs. </a:t>
            </a:r>
          </a:p>
          <a:p>
            <a:pPr marL="457200" indent="-457200">
              <a:buClr>
                <a:srgbClr val="FF0000"/>
              </a:buClr>
              <a:buSzPct val="110000"/>
              <a:buFont typeface="Wingdings" panose="05000000000000000000" pitchFamily="2" charset="2"/>
              <a:buChar char="Ø"/>
            </a:pPr>
            <a:r>
              <a:rPr lang="en-US" sz="2800" dirty="0">
                <a:solidFill>
                  <a:srgbClr val="00B050"/>
                </a:solidFill>
                <a:latin typeface="Arial" panose="020B0604020202020204" pitchFamily="34" charset="0"/>
                <a:ea typeface="Calibri" panose="020F0502020204030204" pitchFamily="34" charset="0"/>
                <a:cs typeface="Mangal" panose="02040503050203030202" pitchFamily="18" charset="0"/>
              </a:rPr>
              <a:t>Location Services will improve in future.</a:t>
            </a:r>
          </a:p>
          <a:p>
            <a:pPr marL="457200" indent="-457200">
              <a:buClr>
                <a:srgbClr val="FF0000"/>
              </a:buClr>
              <a:buSzPct val="110000"/>
              <a:buFont typeface="Wingdings" panose="05000000000000000000" pitchFamily="2" charset="2"/>
              <a:buChar char="Ø"/>
            </a:pPr>
            <a:r>
              <a:rPr lang="en-US" sz="2800" dirty="0">
                <a:solidFill>
                  <a:srgbClr val="00B050"/>
                </a:solidFill>
                <a:latin typeface="Arial" panose="020B0604020202020204" pitchFamily="34" charset="0"/>
                <a:ea typeface="Calibri" panose="020F0502020204030204" pitchFamily="34" charset="0"/>
                <a:cs typeface="Mangal" panose="02040503050203030202" pitchFamily="18" charset="0"/>
              </a:rPr>
              <a:t>Selection and Assigned Recipient improve in future.</a:t>
            </a:r>
            <a:endParaRPr lang="en-US" sz="2800" dirty="0">
              <a:solidFill>
                <a:srgbClr val="00B050"/>
              </a:solidFill>
              <a:effectLst/>
              <a:latin typeface="Arial" panose="020B060402020202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0892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1482495"/>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Conclusion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1261871" y="2101174"/>
            <a:ext cx="9847115" cy="4391067"/>
          </a:xfrm>
        </p:spPr>
        <p:txBody>
          <a:bodyPr>
            <a:normAutofit/>
          </a:bodyPr>
          <a:lstStyle/>
          <a:p>
            <a:pPr marL="457200" indent="-457200">
              <a:buClr>
                <a:srgbClr val="FF0000"/>
              </a:buClr>
              <a:buSzPct val="110000"/>
              <a:buFont typeface="Wingdings" panose="05000000000000000000" pitchFamily="2" charset="2"/>
              <a:buChar char="Ø"/>
            </a:pPr>
            <a:r>
              <a:rPr lang="en-US" sz="2800" dirty="0">
                <a:solidFill>
                  <a:srgbClr val="00B050"/>
                </a:solidFill>
                <a:effectLst/>
                <a:latin typeface="Arial" panose="020B0604020202020204" pitchFamily="34" charset="0"/>
                <a:ea typeface="Times New Roman" panose="02020603050405020304" pitchFamily="18" charset="0"/>
              </a:rPr>
              <a:t>Organ donation can save a person’s life.</a:t>
            </a:r>
          </a:p>
          <a:p>
            <a:pPr marL="457200" indent="-457200">
              <a:buClr>
                <a:srgbClr val="FF0000"/>
              </a:buClr>
              <a:buSzPct val="110000"/>
              <a:buFont typeface="Wingdings" panose="05000000000000000000" pitchFamily="2" charset="2"/>
              <a:buChar char="Ø"/>
            </a:pPr>
            <a:r>
              <a:rPr lang="en-US" sz="2800" dirty="0">
                <a:solidFill>
                  <a:srgbClr val="00B050"/>
                </a:solidFill>
                <a:effectLst/>
                <a:latin typeface="Arial" panose="020B0604020202020204" pitchFamily="34" charset="0"/>
                <a:ea typeface="Times New Roman" panose="02020603050405020304" pitchFamily="18" charset="0"/>
              </a:rPr>
              <a:t> A proper application should be put in place for organ donation to encourage the same. Most of the countries around the world suffer from low organ donor rate.</a:t>
            </a:r>
          </a:p>
          <a:p>
            <a:pPr marL="457200" indent="-457200">
              <a:buClr>
                <a:srgbClr val="FF0000"/>
              </a:buClr>
              <a:buSzPct val="110000"/>
              <a:buFont typeface="Wingdings" panose="05000000000000000000" pitchFamily="2" charset="2"/>
              <a:buChar char="Ø"/>
            </a:pPr>
            <a:r>
              <a:rPr lang="en-US" sz="2800" dirty="0">
                <a:solidFill>
                  <a:srgbClr val="00B050"/>
                </a:solidFill>
                <a:effectLst/>
                <a:latin typeface="Arial" panose="020B0604020202020204" pitchFamily="34" charset="0"/>
                <a:ea typeface="Times New Roman" panose="02020603050405020304" pitchFamily="18" charset="0"/>
              </a:rPr>
              <a:t> The issue must be taken more seriously. Laws to increase the rate of organ donation must be put in place to encourage the same.</a:t>
            </a:r>
            <a:endParaRPr lang="en-IN" sz="2800" dirty="0">
              <a:solidFill>
                <a:srgbClr val="00B050"/>
              </a:solidFill>
            </a:endParaRPr>
          </a:p>
        </p:txBody>
      </p:sp>
    </p:spTree>
    <p:extLst>
      <p:ext uri="{BB962C8B-B14F-4D97-AF65-F5344CB8AC3E}">
        <p14:creationId xmlns:p14="http://schemas.microsoft.com/office/powerpoint/2010/main" val="371596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316819"/>
          </a:xfrm>
        </p:spPr>
        <p:txBody>
          <a:bodyPr>
            <a:normAutofit fontScale="90000"/>
          </a:bodyPr>
          <a:lstStyle/>
          <a:p>
            <a:endParaRPr lang="en-IN" sz="4800" b="1" dirty="0">
              <a:solidFill>
                <a:schemeClr val="tx1">
                  <a:lumMod val="85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1261872" y="1815921"/>
            <a:ext cx="10651086" cy="4676320"/>
          </a:xfrm>
        </p:spPr>
        <p:txBody>
          <a:bodyPr>
            <a:normAutofit/>
          </a:bodyPr>
          <a:lstStyle/>
          <a:p>
            <a:pPr marL="1371600" indent="457200">
              <a:lnSpc>
                <a:spcPct val="115000"/>
              </a:lnSpc>
              <a:spcAft>
                <a:spcPts val="1000"/>
              </a:spcAft>
            </a:pPr>
            <a:r>
              <a:rPr lang="en-US" sz="67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80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Thank You!!!</a:t>
            </a:r>
            <a:endParaRPr lang="en-IN" sz="8000" dirty="0"/>
          </a:p>
        </p:txBody>
      </p:sp>
    </p:spTree>
    <p:extLst>
      <p:ext uri="{BB962C8B-B14F-4D97-AF65-F5344CB8AC3E}">
        <p14:creationId xmlns:p14="http://schemas.microsoft.com/office/powerpoint/2010/main" val="422491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918291"/>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Problem Statement:-</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914401" y="1420239"/>
            <a:ext cx="10603148" cy="5072002"/>
          </a:xfrm>
        </p:spPr>
        <p:txBody>
          <a:bodyPr>
            <a:normAutofit/>
          </a:bodyPr>
          <a:lstStyle/>
          <a:p>
            <a:pPr>
              <a:buClr>
                <a:srgbClr val="FF0000"/>
              </a:buClr>
              <a:buSzPct val="110000"/>
            </a:pPr>
            <a:r>
              <a:rPr lang="en-US" sz="2800" dirty="0">
                <a:solidFill>
                  <a:srgbClr val="00B050"/>
                </a:solidFill>
                <a:effectLst/>
                <a:latin typeface="Arial" panose="020B0604020202020204" pitchFamily="34" charset="0"/>
                <a:ea typeface="Times New Roman" panose="02020603050405020304" pitchFamily="18" charset="0"/>
              </a:rPr>
              <a:t>    India has only 301 hospitals that can perform organ transplantation which means there exist only one hospital equipped for organ transplantation and retrieval for around 43 lakh people</a:t>
            </a:r>
            <a:r>
              <a:rPr lang="en-US" sz="2800" dirty="0">
                <a:solidFill>
                  <a:srgbClr val="00B050"/>
                </a:solidFill>
                <a:latin typeface="Arial" panose="020B0604020202020204" pitchFamily="34" charset="0"/>
                <a:ea typeface="Times New Roman" panose="02020603050405020304" pitchFamily="18" charset="0"/>
              </a:rPr>
              <a:t>, </a:t>
            </a:r>
            <a:r>
              <a:rPr lang="en-US" sz="2800" dirty="0">
                <a:solidFill>
                  <a:srgbClr val="00B050"/>
                </a:solidFill>
                <a:effectLst/>
                <a:latin typeface="Arial" panose="020B0604020202020204" pitchFamily="34" charset="0"/>
                <a:ea typeface="Times New Roman" panose="02020603050405020304" pitchFamily="18" charset="0"/>
              </a:rPr>
              <a:t>But lack of infrastructure is only one of the issues hampering organ donation in </a:t>
            </a:r>
            <a:r>
              <a:rPr lang="en-US" sz="2800" err="1">
                <a:solidFill>
                  <a:srgbClr val="00B050"/>
                </a:solidFill>
                <a:effectLst/>
                <a:latin typeface="Arial" panose="020B0604020202020204" pitchFamily="34" charset="0"/>
                <a:ea typeface="Times New Roman" panose="02020603050405020304" pitchFamily="18" charset="0"/>
              </a:rPr>
              <a:t>India</a:t>
            </a:r>
            <a:r>
              <a:rPr lang="en-US" sz="2800">
                <a:solidFill>
                  <a:srgbClr val="00B050"/>
                </a:solidFill>
                <a:effectLst/>
                <a:latin typeface="Arial" panose="020B0604020202020204" pitchFamily="34" charset="0"/>
                <a:ea typeface="Times New Roman" panose="02020603050405020304" pitchFamily="18" charset="0"/>
              </a:rPr>
              <a:t>.The</a:t>
            </a:r>
            <a:r>
              <a:rPr lang="en-US" sz="2800" dirty="0">
                <a:solidFill>
                  <a:srgbClr val="00B050"/>
                </a:solidFill>
                <a:effectLst/>
                <a:latin typeface="Arial" panose="020B0604020202020204" pitchFamily="34" charset="0"/>
                <a:ea typeface="Times New Roman" panose="02020603050405020304" pitchFamily="18" charset="0"/>
              </a:rPr>
              <a:t> demand for organ transplantation has rapidly increased all over the world during the past decade due to the increased incidence of vital organ failure, the rising success and greater improvement in posttransplant outcome. </a:t>
            </a:r>
            <a:endParaRPr lang="en-IN" sz="2800" dirty="0">
              <a:solidFill>
                <a:srgbClr val="00B050"/>
              </a:solidFill>
            </a:endParaRPr>
          </a:p>
        </p:txBody>
      </p:sp>
    </p:spTree>
    <p:extLst>
      <p:ext uri="{BB962C8B-B14F-4D97-AF65-F5344CB8AC3E}">
        <p14:creationId xmlns:p14="http://schemas.microsoft.com/office/powerpoint/2010/main" val="75943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859925"/>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Abstract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817123" y="1420238"/>
            <a:ext cx="11225720" cy="5272392"/>
          </a:xfrm>
        </p:spPr>
        <p:txBody>
          <a:bodyPr>
            <a:normAutofit fontScale="92500" lnSpcReduction="20000"/>
          </a:bodyPr>
          <a:lstStyle/>
          <a:p>
            <a:pPr marL="457200" indent="-457200">
              <a:buClr>
                <a:srgbClr val="FF0000"/>
              </a:buClr>
              <a:buSzPct val="110000"/>
              <a:buFont typeface="Wingdings" panose="05000000000000000000" pitchFamily="2" charset="2"/>
              <a:buChar char="Ø"/>
            </a:pPr>
            <a:r>
              <a:rPr lang="en-IN" sz="3000" dirty="0">
                <a:solidFill>
                  <a:srgbClr val="00B050"/>
                </a:solidFill>
                <a:effectLst/>
                <a:latin typeface="Arial" panose="020B0604020202020204" pitchFamily="34" charset="0"/>
                <a:ea typeface="Times New Roman" panose="02020603050405020304" pitchFamily="18" charset="0"/>
              </a:rPr>
              <a:t>The need for organs for donation is far greater than organ availability. In the last decade this has led to restructuring and investment in the organ donation programme with political and public support.</a:t>
            </a:r>
          </a:p>
          <a:p>
            <a:pPr marL="457200" indent="-457200">
              <a:buClr>
                <a:srgbClr val="FF0000"/>
              </a:buClr>
              <a:buSzPct val="110000"/>
              <a:buFont typeface="Wingdings" panose="05000000000000000000" pitchFamily="2" charset="2"/>
              <a:buChar char="Ø"/>
            </a:pPr>
            <a:r>
              <a:rPr lang="en-IN" sz="3000" dirty="0">
                <a:solidFill>
                  <a:srgbClr val="00B050"/>
                </a:solidFill>
                <a:effectLst/>
                <a:latin typeface="Arial" panose="020B0604020202020204" pitchFamily="34" charset="0"/>
                <a:ea typeface="Times New Roman" panose="02020603050405020304" pitchFamily="18" charset="0"/>
              </a:rPr>
              <a:t>Organ Donation in India has always been on a lower side and around 5 lakh people die every year in India due to unavailability of organs. Nearly 2.2 lakh people await kidney transplant, of which around 15,000 end up receiving a kidney. At a given point of time, about 1 lakh people die of liver diseases in India and only 1,000 get liver transplant.</a:t>
            </a:r>
          </a:p>
          <a:p>
            <a:pPr marL="457200" indent="-457200">
              <a:buClr>
                <a:srgbClr val="FF0000"/>
              </a:buClr>
              <a:buSzPct val="110000"/>
              <a:buFont typeface="Wingdings" panose="05000000000000000000" pitchFamily="2" charset="2"/>
              <a:buChar char="Ø"/>
            </a:pPr>
            <a:r>
              <a:rPr lang="en-IN" sz="3000" dirty="0">
                <a:solidFill>
                  <a:srgbClr val="00B050"/>
                </a:solidFill>
                <a:effectLst/>
                <a:latin typeface="Arial" panose="020B0604020202020204" pitchFamily="34" charset="0"/>
                <a:ea typeface="Times New Roman" panose="02020603050405020304" pitchFamily="18" charset="0"/>
              </a:rPr>
              <a:t> A death or death donor can save up to 8 lives, but despite this organ donation is a neglected issue. </a:t>
            </a:r>
          </a:p>
          <a:p>
            <a:pPr marL="457200" indent="-457200">
              <a:buClr>
                <a:srgbClr val="FF0000"/>
              </a:buClr>
              <a:buSzPct val="110000"/>
              <a:buFont typeface="Wingdings" panose="05000000000000000000" pitchFamily="2" charset="2"/>
              <a:buChar char="Ø"/>
            </a:pPr>
            <a:r>
              <a:rPr lang="en-IN" sz="3000" dirty="0">
                <a:solidFill>
                  <a:srgbClr val="00B050"/>
                </a:solidFill>
                <a:effectLst/>
                <a:latin typeface="Arial" panose="020B0604020202020204" pitchFamily="34" charset="0"/>
                <a:ea typeface="Times New Roman" panose="02020603050405020304" pitchFamily="18" charset="0"/>
              </a:rPr>
              <a:t>Lack of knowledge, awareness, infrastructure are some of the reasons behind shortage of organ donation in India.</a:t>
            </a:r>
            <a:endParaRPr lang="en-IN" sz="3000" dirty="0">
              <a:solidFill>
                <a:srgbClr val="00B050"/>
              </a:solidFill>
              <a:effectLst/>
              <a:latin typeface="Times New Roman" panose="02020603050405020304" pitchFamily="18" charset="0"/>
              <a:ea typeface="Times New Roman" panose="02020603050405020304" pitchFamily="18" charset="0"/>
            </a:endParaRPr>
          </a:p>
          <a:p>
            <a:pPr>
              <a:buSzPct val="110000"/>
            </a:pPr>
            <a:endParaRPr lang="en-IN" dirty="0">
              <a:solidFill>
                <a:srgbClr val="00B050"/>
              </a:solidFill>
            </a:endParaRPr>
          </a:p>
        </p:txBody>
      </p:sp>
    </p:spTree>
    <p:extLst>
      <p:ext uri="{BB962C8B-B14F-4D97-AF65-F5344CB8AC3E}">
        <p14:creationId xmlns:p14="http://schemas.microsoft.com/office/powerpoint/2010/main" val="363237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194553"/>
            <a:ext cx="11400816" cy="1031132"/>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Introduction of system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642027" y="1673157"/>
            <a:ext cx="11167351" cy="4819083"/>
          </a:xfrm>
        </p:spPr>
        <p:txBody>
          <a:bodyPr>
            <a:noAutofit/>
          </a:bodyPr>
          <a:lstStyle/>
          <a:p>
            <a:pPr marL="533400" indent="-3429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This android application will help user to get organ from donor. This system has two entities namely, Admin and User. </a:t>
            </a:r>
          </a:p>
          <a:p>
            <a:pPr marL="533400" indent="-3429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Admin can login using credentials. admin can view all Doctors and they can add, update and delete Doctors. admin can view and assign Doctor, Donor to the recipient. </a:t>
            </a:r>
          </a:p>
          <a:p>
            <a:pPr marL="533400" indent="-3429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User can register and login using credentials. If they forget password, send an email with reset Password. User can also check the assigned doctor and donor via SMS</a:t>
            </a:r>
            <a:r>
              <a:rPr lang="en-IN" sz="2800" b="1" dirty="0">
                <a:solidFill>
                  <a:srgbClr val="00B050"/>
                </a:solidFill>
                <a:effectLst/>
                <a:latin typeface="Arial" panose="020B0604020202020204" pitchFamily="34" charset="0"/>
                <a:ea typeface="Times New Roman" panose="02020603050405020304" pitchFamily="18" charset="0"/>
              </a:rPr>
              <a:t>. </a:t>
            </a:r>
            <a:r>
              <a:rPr lang="en-IN" sz="2800" dirty="0">
                <a:solidFill>
                  <a:srgbClr val="00B050"/>
                </a:solidFill>
                <a:effectLst/>
                <a:latin typeface="Arial" panose="020B0604020202020204" pitchFamily="34" charset="0"/>
                <a:ea typeface="Times New Roman" panose="02020603050405020304" pitchFamily="18" charset="0"/>
              </a:rPr>
              <a:t>They can view doctors list. They will also get notification of their chats.</a:t>
            </a:r>
            <a:endParaRPr lang="en-IN" sz="2800" dirty="0">
              <a:solidFill>
                <a:srgbClr val="00B050"/>
              </a:solidFill>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334812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1"/>
            <a:ext cx="11400816" cy="996112"/>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Observation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875489" y="1556427"/>
            <a:ext cx="10797701" cy="4935814"/>
          </a:xfrm>
        </p:spPr>
        <p:txBody>
          <a:bodyPr>
            <a:noAutofit/>
          </a:bodyPr>
          <a:lstStyle/>
          <a:p>
            <a:pPr marL="457200" lvl="0" indent="-4572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To evaluate current possibilities that transplantation to the patients.</a:t>
            </a:r>
            <a:endParaRPr lang="en-IN" sz="2800" dirty="0">
              <a:solidFill>
                <a:srgbClr val="00B050"/>
              </a:solidFill>
              <a:effectLst/>
              <a:latin typeface="Times New Roman" panose="02020603050405020304" pitchFamily="18" charset="0"/>
              <a:ea typeface="Times New Roman" panose="02020603050405020304" pitchFamily="18" charset="0"/>
            </a:endParaRPr>
          </a:p>
          <a:p>
            <a:pPr marL="457200" lvl="0" indent="-4572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To propose alternatives to modify this medical and social crisis.</a:t>
            </a:r>
            <a:endParaRPr lang="en-IN" sz="2800" dirty="0">
              <a:solidFill>
                <a:srgbClr val="00B050"/>
              </a:solidFill>
              <a:effectLst/>
              <a:latin typeface="Times New Roman" panose="02020603050405020304" pitchFamily="18" charset="0"/>
              <a:ea typeface="Times New Roman" panose="02020603050405020304" pitchFamily="18" charset="0"/>
            </a:endParaRPr>
          </a:p>
          <a:p>
            <a:pPr marL="457200" lvl="0" indent="-457200" algn="just">
              <a:lnSpc>
                <a:spcPct val="100000"/>
              </a:lnSpc>
              <a:spcAft>
                <a:spcPts val="1000"/>
              </a:spcAft>
              <a:buClr>
                <a:srgbClr val="FF0000"/>
              </a:buClr>
              <a:buSzPct val="110000"/>
              <a:buFont typeface="Wingdings" panose="05000000000000000000" pitchFamily="2" charset="2"/>
              <a:buChar char="Ø"/>
              <a:tabLst>
                <a:tab pos="858520" algn="l"/>
              </a:tabLst>
            </a:pPr>
            <a:r>
              <a:rPr lang="en-US" sz="2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To provide a better facility to medical field.</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7200" lvl="0" indent="-4572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Encourage people to talk to others about the importance of organ donation.</a:t>
            </a:r>
            <a:endParaRPr lang="en-IN" sz="2800" dirty="0">
              <a:solidFill>
                <a:srgbClr val="00B050"/>
              </a:solidFill>
              <a:effectLst/>
              <a:latin typeface="Times New Roman" panose="02020603050405020304" pitchFamily="18" charset="0"/>
              <a:ea typeface="Times New Roman" panose="02020603050405020304" pitchFamily="18" charset="0"/>
            </a:endParaRPr>
          </a:p>
          <a:p>
            <a:pPr marL="457200" lvl="0" indent="-457200" algn="just">
              <a:lnSpc>
                <a:spcPct val="100000"/>
              </a:lnSpc>
              <a:buClr>
                <a:srgbClr val="FF0000"/>
              </a:buClr>
              <a:buSzPct val="110000"/>
              <a:buFont typeface="Wingdings" panose="05000000000000000000" pitchFamily="2" charset="2"/>
              <a:buChar char="Ø"/>
            </a:pPr>
            <a:r>
              <a:rPr lang="en-IN" sz="2800" dirty="0">
                <a:solidFill>
                  <a:srgbClr val="00B050"/>
                </a:solidFill>
                <a:effectLst/>
                <a:latin typeface="Arial" panose="020B0604020202020204" pitchFamily="34" charset="0"/>
                <a:ea typeface="Times New Roman" panose="02020603050405020304" pitchFamily="18" charset="0"/>
              </a:rPr>
              <a:t>To educate the people about organ donation.</a:t>
            </a:r>
            <a:endParaRPr lang="en-IN" sz="2800" dirty="0">
              <a:solidFill>
                <a:srgbClr val="00B050"/>
              </a:solidFill>
              <a:effectLst/>
              <a:latin typeface="Times New Roman" panose="02020603050405020304" pitchFamily="18" charset="0"/>
              <a:ea typeface="Times New Roman" panose="02020603050405020304" pitchFamily="18" charset="0"/>
            </a:endParaRPr>
          </a:p>
          <a:p>
            <a:pPr>
              <a:lnSpc>
                <a:spcPct val="150000"/>
              </a:lnSpc>
            </a:pPr>
            <a:endParaRPr lang="en-IN" sz="2800" dirty="0">
              <a:solidFill>
                <a:srgbClr val="00B050"/>
              </a:solidFill>
            </a:endParaRPr>
          </a:p>
        </p:txBody>
      </p:sp>
    </p:spTree>
    <p:extLst>
      <p:ext uri="{BB962C8B-B14F-4D97-AF65-F5344CB8AC3E}">
        <p14:creationId xmlns:p14="http://schemas.microsoft.com/office/powerpoint/2010/main" val="385626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60"/>
            <a:ext cx="11400816" cy="976657"/>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Module Explanation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642027" y="1556426"/>
            <a:ext cx="11264628" cy="5155659"/>
          </a:xfrm>
        </p:spPr>
        <p:txBody>
          <a:bodyPr numCol="2">
            <a:normAutofit lnSpcReduction="10000"/>
          </a:bodyPr>
          <a:lstStyle/>
          <a:p>
            <a:pPr marL="342900" lvl="0" indent="-342900" algn="just">
              <a:lnSpc>
                <a:spcPct val="110000"/>
              </a:lnSpc>
              <a:spcAft>
                <a:spcPts val="1000"/>
              </a:spcAft>
              <a:buFont typeface="+mj-lt"/>
              <a:buAutoNum type="arabicPeriod"/>
            </a:pPr>
            <a:r>
              <a:rPr lang="en-US" sz="1800" b="1" dirty="0">
                <a:solidFill>
                  <a:srgbClr val="00B050"/>
                </a:solidFill>
                <a:effectLst/>
                <a:latin typeface="Segoe UI" panose="020B0502040204020203" pitchFamily="34" charset="0"/>
                <a:ea typeface="Times New Roman" panose="02020603050405020304" pitchFamily="18" charset="0"/>
                <a:cs typeface="Mangal" panose="02040503050203030202" pitchFamily="18" charset="0"/>
              </a:rPr>
              <a:t>User :-</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Register: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User can register and obtain credentials.</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Login: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User can login using credentials.</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indent="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Home: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There will be three slots Recipient, Donor and Contact.</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Recipient: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User can manage request by adding and updating request. </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Donor: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User can add details.</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Notification: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Notification on Admin Assigning doctors and donors to the Request.</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10000"/>
              </a:lnSpc>
              <a:spcAft>
                <a:spcPts val="1000"/>
              </a:spcAft>
            </a:pPr>
            <a:r>
              <a:rPr lang="en-US" sz="1800" b="1" dirty="0">
                <a:solidFill>
                  <a:srgbClr val="00B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b="1" dirty="0">
                <a:solidFill>
                  <a:schemeClr val="tx1">
                    <a:lumMod val="65000"/>
                  </a:schemeClr>
                </a:solidFill>
                <a:effectLst/>
                <a:latin typeface="Segoe UI" panose="020B0502040204020203" pitchFamily="34" charset="0"/>
                <a:ea typeface="Times New Roman" panose="02020603050405020304" pitchFamily="18" charset="0"/>
                <a:cs typeface="Mangal" panose="02040503050203030202" pitchFamily="18" charset="0"/>
              </a:rPr>
              <a:t>2.</a:t>
            </a:r>
            <a:r>
              <a:rPr lang="en-US" sz="1800" b="1" dirty="0">
                <a:solidFill>
                  <a:srgbClr val="00B050"/>
                </a:solidFill>
                <a:effectLst/>
                <a:latin typeface="Segoe UI" panose="020B0502040204020203" pitchFamily="34" charset="0"/>
                <a:ea typeface="Times New Roman" panose="02020603050405020304" pitchFamily="18" charset="0"/>
                <a:cs typeface="Mangal" panose="02040503050203030202" pitchFamily="18" charset="0"/>
              </a:rPr>
              <a:t> Admin :-</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indent="45720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Login: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Admin can login using credentials.</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7200">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Manage Doctors: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Admin can view all Doctors.</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View Organ Request: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Admin can view request of recipient.</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View Donor List: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Admin can view list of donations. </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View Users List: </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Admin can view user list.</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0850" algn="just">
              <a:lnSpc>
                <a:spcPct val="110000"/>
              </a:lnSpc>
              <a:spcAft>
                <a:spcPts val="1000"/>
              </a:spcAft>
            </a:pPr>
            <a:r>
              <a:rPr lang="en-US" sz="1800" b="1"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Assigned Recipient:</a:t>
            </a:r>
            <a:r>
              <a:rPr lang="en-US" sz="1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 Admin can assign doctor, donor to the recipient. </a:t>
            </a:r>
            <a:endParaRPr lang="en-IN" sz="1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87754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105071"/>
            <a:ext cx="11400816" cy="835087"/>
          </a:xfrm>
        </p:spPr>
        <p:txBody>
          <a:bodyPr>
            <a:normAutofit/>
          </a:bodyPr>
          <a:lstStyle/>
          <a:p>
            <a:r>
              <a:rPr lang="en-IN" sz="4800" b="1" dirty="0">
                <a:solidFill>
                  <a:schemeClr val="tx1">
                    <a:lumMod val="85000"/>
                  </a:schemeClr>
                </a:solidFill>
                <a:latin typeface="Segoe UI" panose="020B0502040204020203" pitchFamily="34" charset="0"/>
                <a:cs typeface="Segoe UI" panose="020B0502040204020203" pitchFamily="34" charset="0"/>
              </a:rPr>
              <a:t>Block Diagram :-</a:t>
            </a: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1261872" y="2684835"/>
            <a:ext cx="9418320" cy="3807406"/>
          </a:xfrm>
        </p:spPr>
        <p:txBody>
          <a:bodyPr>
            <a:normAutofit/>
          </a:bodyPr>
          <a:lstStyle/>
          <a:p>
            <a:pPr marL="1371600" indent="457200">
              <a:lnSpc>
                <a:spcPct val="115000"/>
              </a:lnSpc>
              <a:spcAft>
                <a:spcPts val="1000"/>
              </a:spcAft>
            </a:pPr>
            <a:r>
              <a:rPr lang="en-US" sz="6700" b="1" dirty="0">
                <a:solidFill>
                  <a:srgbClr val="00B05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dirty="0"/>
          </a:p>
        </p:txBody>
      </p:sp>
      <p:pic>
        <p:nvPicPr>
          <p:cNvPr id="5" name="Picture 4">
            <a:extLst>
              <a:ext uri="{FF2B5EF4-FFF2-40B4-BE49-F238E27FC236}">
                <a16:creationId xmlns:a16="http://schemas.microsoft.com/office/drawing/2014/main" id="{2ABC3036-B679-4EC6-B3EB-D412D0367F74}"/>
              </a:ext>
            </a:extLst>
          </p:cNvPr>
          <p:cNvPicPr>
            <a:picLocks noChangeAspect="1"/>
          </p:cNvPicPr>
          <p:nvPr/>
        </p:nvPicPr>
        <p:blipFill>
          <a:blip r:embed="rId2"/>
          <a:stretch>
            <a:fillRect/>
          </a:stretch>
        </p:blipFill>
        <p:spPr>
          <a:xfrm>
            <a:off x="642027" y="940158"/>
            <a:ext cx="11400815" cy="5812771"/>
          </a:xfrm>
          <a:prstGeom prst="rect">
            <a:avLst/>
          </a:prstGeom>
        </p:spPr>
      </p:pic>
    </p:spTree>
    <p:extLst>
      <p:ext uri="{BB962C8B-B14F-4D97-AF65-F5344CB8AC3E}">
        <p14:creationId xmlns:p14="http://schemas.microsoft.com/office/powerpoint/2010/main" val="400502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365759"/>
            <a:ext cx="11400816" cy="45719"/>
          </a:xfrm>
        </p:spPr>
        <p:txBody>
          <a:bodyPr>
            <a:normAutofit fontScale="90000"/>
          </a:bodyPr>
          <a:lstStyle/>
          <a:p>
            <a:endParaRPr lang="en-IN" sz="4800" b="1" dirty="0">
              <a:solidFill>
                <a:schemeClr val="tx1">
                  <a:lumMod val="85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642027" y="914400"/>
            <a:ext cx="11225718" cy="5897881"/>
          </a:xfrm>
        </p:spPr>
        <p:txBody>
          <a:bodyPr numCol="1">
            <a:normAutofit/>
          </a:bodyPr>
          <a:lstStyle/>
          <a:p>
            <a:pPr lvl="1" algn="l">
              <a:lnSpc>
                <a:spcPct val="115000"/>
              </a:lnSpc>
              <a:spcAft>
                <a:spcPts val="1000"/>
              </a:spcAft>
              <a:buSzPts val="1400"/>
            </a:pPr>
            <a:r>
              <a:rPr lang="en-US" sz="2400" dirty="0">
                <a:solidFill>
                  <a:schemeClr val="tx1">
                    <a:lumMod val="85000"/>
                  </a:schemeClr>
                </a:solidFill>
                <a:effectLst/>
                <a:latin typeface="Arial" panose="020B0604020202020204" pitchFamily="34" charset="0"/>
                <a:ea typeface="Times New Roman" panose="02020603050405020304" pitchFamily="18" charset="0"/>
                <a:cs typeface="Mangal" panose="02040503050203030202" pitchFamily="18" charset="0"/>
              </a:rPr>
              <a:t>Advantages :-</a:t>
            </a:r>
          </a:p>
          <a:p>
            <a:pPr marL="1257300" lvl="2" indent="-342900" algn="l">
              <a:lnSpc>
                <a:spcPct val="110000"/>
              </a:lnSpc>
              <a:spcAft>
                <a:spcPts val="1000"/>
              </a:spcAft>
              <a:buClr>
                <a:srgbClr val="FF0000"/>
              </a:buClr>
              <a:buSzPct val="110000"/>
              <a:buFont typeface="Wingdings" panose="05000000000000000000" pitchFamily="2" charset="2"/>
              <a:buChar char="Ø"/>
            </a:pPr>
            <a:r>
              <a:rPr lang="en-US" sz="20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The proposed system will save significant amount of time and effort.</a:t>
            </a:r>
            <a:endParaRPr lang="en-IN" sz="20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1257300" lvl="2" indent="-342900" algn="l">
              <a:lnSpc>
                <a:spcPct val="110000"/>
              </a:lnSpc>
              <a:spcAft>
                <a:spcPts val="1000"/>
              </a:spcAft>
              <a:buClr>
                <a:srgbClr val="FF0000"/>
              </a:buClr>
              <a:buSzPct val="110000"/>
              <a:buFont typeface="Wingdings" panose="05000000000000000000" pitchFamily="2" charset="2"/>
              <a:buChar char="Ø"/>
            </a:pPr>
            <a:r>
              <a:rPr lang="en-US" sz="20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The System fully works as an online.</a:t>
            </a:r>
            <a:endParaRPr lang="en-IN" sz="20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1257300" lvl="2" indent="-342900" algn="l">
              <a:lnSpc>
                <a:spcPct val="110000"/>
              </a:lnSpc>
              <a:buClr>
                <a:srgbClr val="FF0000"/>
              </a:buClr>
              <a:buSzPct val="110000"/>
              <a:buFont typeface="Wingdings" panose="05000000000000000000" pitchFamily="2" charset="2"/>
              <a:buChar char="Ø"/>
            </a:pPr>
            <a:r>
              <a:rPr lang="en-US" sz="20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This system is user friendly.</a:t>
            </a:r>
            <a:endParaRPr lang="en-IN" sz="20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1257300" lvl="2" indent="-342900" algn="l">
              <a:lnSpc>
                <a:spcPct val="110000"/>
              </a:lnSpc>
              <a:spcAft>
                <a:spcPts val="1000"/>
              </a:spcAft>
              <a:buClr>
                <a:srgbClr val="FF0000"/>
              </a:buClr>
              <a:buSzPct val="110000"/>
              <a:buFont typeface="Wingdings" panose="05000000000000000000" pitchFamily="2" charset="2"/>
              <a:buChar char="Ø"/>
            </a:pPr>
            <a:r>
              <a:rPr lang="en-US" sz="20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Doctor and User can directly connect to each other.</a:t>
            </a:r>
            <a:endParaRPr lang="en-IN" sz="20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lvl="1" algn="l"/>
            <a:endParaRPr lang="en-IN" sz="2000" dirty="0">
              <a:solidFill>
                <a:srgbClr val="00B050"/>
              </a:solidFill>
            </a:endParaRPr>
          </a:p>
          <a:p>
            <a:pPr lvl="1" algn="l">
              <a:lnSpc>
                <a:spcPct val="150000"/>
              </a:lnSpc>
            </a:pPr>
            <a:r>
              <a:rPr lang="en-IN" sz="2400" dirty="0">
                <a:solidFill>
                  <a:schemeClr val="tx1">
                    <a:lumMod val="85000"/>
                  </a:schemeClr>
                </a:solidFill>
              </a:rPr>
              <a:t>Disadvantages :-</a:t>
            </a:r>
          </a:p>
          <a:p>
            <a:pPr marL="1257300" lvl="2" indent="-342900" algn="l">
              <a:lnSpc>
                <a:spcPct val="150000"/>
              </a:lnSpc>
              <a:buClr>
                <a:srgbClr val="FF0000"/>
              </a:buClr>
              <a:buSzPct val="110000"/>
              <a:buFont typeface="Wingdings" panose="05000000000000000000" pitchFamily="2" charset="2"/>
              <a:buChar char="Ø"/>
            </a:pPr>
            <a:r>
              <a:rPr lang="en-US" sz="2000" dirty="0">
                <a:solidFill>
                  <a:srgbClr val="00B050"/>
                </a:solidFill>
                <a:latin typeface="Arial" panose="020B0604020202020204" pitchFamily="34" charset="0"/>
                <a:ea typeface="Times New Roman" panose="02020603050405020304" pitchFamily="18" charset="0"/>
                <a:cs typeface="Mangal" panose="02040503050203030202" pitchFamily="18" charset="0"/>
              </a:rPr>
              <a:t>Evaluate to match the process large amount of data.</a:t>
            </a:r>
            <a:endParaRPr lang="en-IN" sz="2000" dirty="0">
              <a:solidFill>
                <a:srgbClr val="00B050"/>
              </a:solidFill>
              <a:latin typeface="Calibri" panose="020F0502020204030204" pitchFamily="34" charset="0"/>
              <a:ea typeface="Times New Roman" panose="02020603050405020304" pitchFamily="18" charset="0"/>
              <a:cs typeface="Mangal" panose="02040503050203030202" pitchFamily="18" charset="0"/>
            </a:endParaRPr>
          </a:p>
          <a:p>
            <a:pPr marL="1257300" lvl="2" indent="-342900" algn="l">
              <a:lnSpc>
                <a:spcPct val="150000"/>
              </a:lnSpc>
              <a:buClr>
                <a:srgbClr val="FF0000"/>
              </a:buClr>
              <a:buSzPct val="110000"/>
              <a:buFont typeface="Wingdings" panose="05000000000000000000" pitchFamily="2" charset="2"/>
              <a:buChar char="Ø"/>
            </a:pPr>
            <a:r>
              <a:rPr lang="en-US" sz="2000" dirty="0">
                <a:solidFill>
                  <a:srgbClr val="00B050"/>
                </a:solidFill>
                <a:latin typeface="Arial" panose="020B0604020202020204" pitchFamily="34" charset="0"/>
                <a:ea typeface="Times New Roman" panose="02020603050405020304" pitchFamily="18" charset="0"/>
                <a:cs typeface="Mangal" panose="02040503050203030202" pitchFamily="18" charset="0"/>
              </a:rPr>
              <a:t>Data need to be entered properly otherwise,</a:t>
            </a:r>
          </a:p>
          <a:p>
            <a:pPr marL="1257300" lvl="2" indent="-342900" algn="l">
              <a:lnSpc>
                <a:spcPct val="150000"/>
              </a:lnSpc>
              <a:buClr>
                <a:srgbClr val="FF0000"/>
              </a:buClr>
              <a:buSzPct val="110000"/>
              <a:buFont typeface="Wingdings" panose="05000000000000000000" pitchFamily="2" charset="2"/>
              <a:buChar char="Ø"/>
            </a:pPr>
            <a:r>
              <a:rPr lang="en-US" sz="2000" dirty="0">
                <a:solidFill>
                  <a:srgbClr val="00B050"/>
                </a:solidFill>
                <a:latin typeface="Arial" panose="020B0604020202020204" pitchFamily="34" charset="0"/>
                <a:ea typeface="Times New Roman" panose="02020603050405020304" pitchFamily="18" charset="0"/>
                <a:cs typeface="Mangal" panose="02040503050203030202" pitchFamily="18" charset="0"/>
              </a:rPr>
              <a:t>outcome may won’t be accurate. </a:t>
            </a:r>
            <a:endParaRPr lang="en-IN" sz="2000" dirty="0">
              <a:solidFill>
                <a:srgbClr val="00B050"/>
              </a:solidFill>
              <a:latin typeface="Calibri" panose="020F0502020204030204" pitchFamily="34" charset="0"/>
              <a:ea typeface="Times New Roman" panose="02020603050405020304" pitchFamily="18" charset="0"/>
              <a:cs typeface="Mangal" panose="02040503050203030202" pitchFamily="18" charset="0"/>
            </a:endParaRPr>
          </a:p>
          <a:p>
            <a:pPr lvl="1" algn="l"/>
            <a:endParaRPr lang="en-IN" sz="2000" dirty="0">
              <a:solidFill>
                <a:srgbClr val="00B050"/>
              </a:solidFill>
            </a:endParaRPr>
          </a:p>
          <a:p>
            <a:endParaRPr lang="en-IN" dirty="0">
              <a:solidFill>
                <a:srgbClr val="00B050"/>
              </a:solidFill>
            </a:endParaRPr>
          </a:p>
        </p:txBody>
      </p:sp>
    </p:spTree>
    <p:extLst>
      <p:ext uri="{BB962C8B-B14F-4D97-AF65-F5344CB8AC3E}">
        <p14:creationId xmlns:p14="http://schemas.microsoft.com/office/powerpoint/2010/main" val="419701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C957-4302-4258-8405-96EAC26E6B13}"/>
              </a:ext>
            </a:extLst>
          </p:cNvPr>
          <p:cNvSpPr>
            <a:spLocks noGrp="1"/>
          </p:cNvSpPr>
          <p:nvPr>
            <p:ph type="ctrTitle"/>
          </p:nvPr>
        </p:nvSpPr>
        <p:spPr>
          <a:xfrm>
            <a:off x="642027" y="-1887167"/>
            <a:ext cx="11400816" cy="1070043"/>
          </a:xfrm>
        </p:spPr>
        <p:txBody>
          <a:bodyPr>
            <a:normAutofit/>
          </a:bodyPr>
          <a:lstStyle/>
          <a:p>
            <a:endParaRPr lang="en-IN" sz="4800" b="1" dirty="0">
              <a:solidFill>
                <a:schemeClr val="tx1">
                  <a:lumMod val="85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CFED5668-99EA-4188-BC53-41DABE636BCA}"/>
              </a:ext>
            </a:extLst>
          </p:cNvPr>
          <p:cNvSpPr>
            <a:spLocks noGrp="1"/>
          </p:cNvSpPr>
          <p:nvPr>
            <p:ph type="subTitle" idx="1"/>
          </p:nvPr>
        </p:nvSpPr>
        <p:spPr>
          <a:xfrm>
            <a:off x="642027" y="680936"/>
            <a:ext cx="11400815" cy="5811305"/>
          </a:xfrm>
        </p:spPr>
        <p:txBody>
          <a:bodyPr numCol="2">
            <a:noAutofit/>
          </a:bodyPr>
          <a:lstStyle/>
          <a:p>
            <a:pPr>
              <a:lnSpc>
                <a:spcPct val="100000"/>
              </a:lnSpc>
              <a:spcAft>
                <a:spcPts val="1000"/>
              </a:spcAft>
            </a:pPr>
            <a:r>
              <a:rPr lang="en-US" sz="2800" b="1" dirty="0">
                <a:effectLst/>
                <a:latin typeface="Segoe UI" panose="020B0502040204020203" pitchFamily="34" charset="0"/>
                <a:ea typeface="Times New Roman" panose="02020603050405020304" pitchFamily="18" charset="0"/>
                <a:cs typeface="Mangal" panose="02040503050203030202" pitchFamily="18" charset="0"/>
              </a:rPr>
              <a:t>Hardware Requirement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00000"/>
              </a:lnSpc>
              <a:buClr>
                <a:srgbClr val="FF0000"/>
              </a:buClr>
              <a:buSzPct val="100000"/>
              <a:buFont typeface="Wingdings" panose="05000000000000000000" pitchFamily="2" charset="2"/>
              <a:buChar char="Ø"/>
            </a:pPr>
            <a:r>
              <a:rPr lang="en-US" sz="2800" b="1" dirty="0">
                <a:effectLst/>
                <a:latin typeface="Segoe UI" panose="020B0502040204020203" pitchFamily="34" charset="0"/>
                <a:ea typeface="Times New Roman" panose="02020603050405020304" pitchFamily="18" charset="0"/>
                <a:cs typeface="Mangal" panose="02040503050203030202" pitchFamily="18" charset="0"/>
              </a:rPr>
              <a:t>Laptop or PC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lvl="1" algn="l">
              <a:lnSpc>
                <a:spcPct val="100000"/>
              </a:lnSpc>
              <a:buClr>
                <a:srgbClr val="FF0000"/>
              </a:buClr>
            </a:pPr>
            <a:r>
              <a:rPr lang="en-US" sz="2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i3 Processor Based Computer or higher</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lvl="1" algn="l">
              <a:lnSpc>
                <a:spcPct val="100000"/>
              </a:lnSpc>
              <a:buClr>
                <a:srgbClr val="FF0000"/>
              </a:buClr>
            </a:pPr>
            <a:r>
              <a:rPr lang="en-US" sz="2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4GB RAM</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lvl="1" algn="l">
              <a:lnSpc>
                <a:spcPct val="100000"/>
              </a:lnSpc>
              <a:buClr>
                <a:srgbClr val="FF0000"/>
              </a:buClr>
            </a:pPr>
            <a:r>
              <a:rPr lang="en-US" sz="2800" dirty="0">
                <a:solidFill>
                  <a:srgbClr val="00B050"/>
                </a:solidFill>
                <a:effectLst/>
                <a:latin typeface="Arial" panose="020B0604020202020204" pitchFamily="34" charset="0"/>
                <a:ea typeface="Times New Roman" panose="02020603050405020304" pitchFamily="18" charset="0"/>
                <a:cs typeface="Mangal" panose="02040503050203030202" pitchFamily="18" charset="0"/>
              </a:rPr>
              <a:t>1 TB Hard Disk</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457200" lvl="0" indent="-457200">
              <a:lnSpc>
                <a:spcPct val="100000"/>
              </a:lnSpc>
              <a:buClr>
                <a:srgbClr val="FF0000"/>
              </a:buClr>
              <a:buSzPct val="100000"/>
              <a:buFont typeface="Wingdings" panose="05000000000000000000" pitchFamily="2" charset="2"/>
              <a:buChar char="Ø"/>
            </a:pPr>
            <a:r>
              <a:rPr lang="en-US" sz="2800" b="1" dirty="0">
                <a:effectLst/>
                <a:latin typeface="+mj-lt"/>
                <a:ea typeface="Times New Roman" panose="02020603050405020304" pitchFamily="18" charset="0"/>
                <a:cs typeface="Mangal" panose="02040503050203030202" pitchFamily="18" charset="0"/>
              </a:rPr>
              <a:t>Android Phone or Tablet :-</a:t>
            </a:r>
            <a:endParaRPr lang="en-IN" sz="2800" dirty="0">
              <a:effectLst/>
              <a:latin typeface="+mj-lt"/>
              <a:ea typeface="Times New Roman" panose="02020603050405020304" pitchFamily="18" charset="0"/>
              <a:cs typeface="Mangal" panose="02040503050203030202" pitchFamily="18" charset="0"/>
            </a:endParaRPr>
          </a:p>
          <a:p>
            <a:pPr lvl="1" algn="l">
              <a:lnSpc>
                <a:spcPct val="100000"/>
              </a:lnSpc>
              <a:buClr>
                <a:srgbClr val="FF0000"/>
              </a:buClr>
            </a:pPr>
            <a:r>
              <a:rPr lang="en-US"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rPr>
              <a:t>1.2 Quad core Processor or higher GB RAM</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a:lnSpc>
                <a:spcPct val="100000"/>
              </a:lnSpc>
              <a:spcAft>
                <a:spcPts val="1000"/>
              </a:spcAft>
              <a:buClr>
                <a:srgbClr val="FF0000"/>
              </a:buClr>
            </a:pPr>
            <a:r>
              <a:rPr lang="en-US" sz="2800" b="1" dirty="0">
                <a:solidFill>
                  <a:srgbClr val="00B050"/>
                </a:solidFill>
                <a:effectLst/>
                <a:latin typeface="Segoe UI" panose="020B0502040204020203" pitchFamily="34" charset="0"/>
                <a:ea typeface="Times New Roman" panose="02020603050405020304" pitchFamily="18" charset="0"/>
                <a:cs typeface="Mangal" panose="02040503050203030202" pitchFamily="18" charset="0"/>
              </a:rPr>
              <a:t> </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a:lnSpc>
                <a:spcPct val="100000"/>
              </a:lnSpc>
              <a:spcAft>
                <a:spcPts val="1000"/>
              </a:spcAft>
            </a:pPr>
            <a:r>
              <a:rPr lang="en-US" sz="2800" b="1" dirty="0">
                <a:effectLst/>
                <a:latin typeface="Segoe UI" panose="020B0502040204020203" pitchFamily="34" charset="0"/>
                <a:ea typeface="Times New Roman" panose="02020603050405020304" pitchFamily="18" charset="0"/>
                <a:cs typeface="Mangal" panose="02040503050203030202" pitchFamily="18" charset="0"/>
              </a:rPr>
              <a:t>Software Requirement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457200" lvl="0" indent="-457200">
              <a:lnSpc>
                <a:spcPct val="100000"/>
              </a:lnSpc>
              <a:buClr>
                <a:srgbClr val="FF0000"/>
              </a:buClr>
              <a:buSzPct val="100000"/>
              <a:buFont typeface="Wingdings" panose="05000000000000000000" pitchFamily="2" charset="2"/>
              <a:buChar char="Ø"/>
            </a:pPr>
            <a:r>
              <a:rPr lang="en-US" sz="2800" b="1" dirty="0">
                <a:effectLst/>
                <a:latin typeface="Segoe UI" panose="020B0502040204020203" pitchFamily="34" charset="0"/>
                <a:ea typeface="Times New Roman" panose="02020603050405020304" pitchFamily="18" charset="0"/>
                <a:cs typeface="Mangal" panose="02040503050203030202" pitchFamily="18" charset="0"/>
              </a:rPr>
              <a:t>Laptop or PC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1143000">
              <a:lnSpc>
                <a:spcPct val="100000"/>
              </a:lnSpc>
            </a:pPr>
            <a:r>
              <a:rPr lang="en-US"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rPr>
              <a:t>Windows 7 or higher.</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1143000">
              <a:lnSpc>
                <a:spcPct val="100000"/>
              </a:lnSpc>
            </a:pPr>
            <a:r>
              <a:rPr lang="en-US"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rPr>
              <a:t>Frontend :- Android Studio</a:t>
            </a:r>
            <a:endParaRPr lang="en-IN"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endParaRPr>
          </a:p>
          <a:p>
            <a:pPr marL="1143000">
              <a:lnSpc>
                <a:spcPct val="100000"/>
              </a:lnSpc>
              <a:spcAft>
                <a:spcPts val="1000"/>
              </a:spcAft>
            </a:pPr>
            <a:r>
              <a:rPr lang="en-US" sz="2800" dirty="0">
                <a:solidFill>
                  <a:srgbClr val="00B050"/>
                </a:solidFill>
                <a:effectLst/>
                <a:latin typeface="Calibri" panose="020F0502020204030204" pitchFamily="34" charset="0"/>
                <a:ea typeface="Times New Roman" panose="02020603050405020304" pitchFamily="18" charset="0"/>
                <a:cs typeface="Mangal" panose="02040503050203030202" pitchFamily="18" charset="0"/>
              </a:rPr>
              <a:t>Backend :- Database(Firebase)</a:t>
            </a:r>
            <a:endParaRPr lang="en-IN" sz="2800" dirty="0">
              <a:solidFill>
                <a:srgbClr val="00B050"/>
              </a:solidFill>
              <a:latin typeface="Calibri" panose="020F0502020204030204" pitchFamily="34" charset="0"/>
              <a:ea typeface="Times New Roman" panose="02020603050405020304" pitchFamily="18" charset="0"/>
              <a:cs typeface="Mangal" panose="02040503050203030202" pitchFamily="18" charset="0"/>
            </a:endParaRPr>
          </a:p>
          <a:p>
            <a:pPr marL="457200" indent="-457200">
              <a:lnSpc>
                <a:spcPct val="100000"/>
              </a:lnSpc>
              <a:buClr>
                <a:srgbClr val="FF0000"/>
              </a:buClr>
              <a:buSzPct val="100000"/>
              <a:buFont typeface="Wingdings" panose="05000000000000000000" pitchFamily="2" charset="2"/>
              <a:buChar char="Ø"/>
            </a:pPr>
            <a:r>
              <a:rPr lang="en-IN" sz="2800" b="1" dirty="0"/>
              <a:t>Android Phone/Tablet :-</a:t>
            </a:r>
          </a:p>
          <a:p>
            <a:pPr>
              <a:lnSpc>
                <a:spcPct val="100000"/>
              </a:lnSpc>
            </a:pPr>
            <a:r>
              <a:rPr lang="en-IN" sz="2000" dirty="0"/>
              <a:t> 	</a:t>
            </a:r>
            <a:r>
              <a:rPr lang="en-IN" sz="2800" dirty="0">
                <a:solidFill>
                  <a:srgbClr val="00B050"/>
                </a:solidFill>
              </a:rPr>
              <a:t>Android v5.0 or Higher</a:t>
            </a:r>
          </a:p>
        </p:txBody>
      </p:sp>
    </p:spTree>
    <p:extLst>
      <p:ext uri="{BB962C8B-B14F-4D97-AF65-F5344CB8AC3E}">
        <p14:creationId xmlns:p14="http://schemas.microsoft.com/office/powerpoint/2010/main" val="957750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343</TotalTime>
  <Words>789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Schoolbook</vt:lpstr>
      <vt:lpstr>Segoe UI</vt:lpstr>
      <vt:lpstr>Times New Roman</vt:lpstr>
      <vt:lpstr>Wingdings</vt:lpstr>
      <vt:lpstr>Wingdings 2</vt:lpstr>
      <vt:lpstr>View</vt:lpstr>
      <vt:lpstr>Satish Pradhan Dnyanasadhana College</vt:lpstr>
      <vt:lpstr>Problem Statement:-</vt:lpstr>
      <vt:lpstr>Abstract :-</vt:lpstr>
      <vt:lpstr>Introduction of system :-</vt:lpstr>
      <vt:lpstr>Observation :-</vt:lpstr>
      <vt:lpstr>Module Explanation :-</vt:lpstr>
      <vt:lpstr>Block Diagram :-</vt:lpstr>
      <vt:lpstr>PowerPoint Presentation</vt:lpstr>
      <vt:lpstr>PowerPoint Presentation</vt:lpstr>
      <vt:lpstr>Future Scope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Satish Pradhan Dnyanasadhana College</dc:title>
  <dc:creator>SAHIL</dc:creator>
  <cp:lastModifiedBy>SAHIL</cp:lastModifiedBy>
  <cp:revision>17</cp:revision>
  <dcterms:created xsi:type="dcterms:W3CDTF">2020-10-03T02:00:14Z</dcterms:created>
  <dcterms:modified xsi:type="dcterms:W3CDTF">2020-10-17T03:04:25Z</dcterms:modified>
</cp:coreProperties>
</file>