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theme/theme2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4" r:id="rId7"/>
    <p:sldMasterId id="2147483666" r:id="rId8"/>
    <p:sldMasterId id="2147483668" r:id="rId9"/>
    <p:sldMasterId id="2147483674" r:id="rId10"/>
    <p:sldMasterId id="2147483676" r:id="rId11"/>
    <p:sldMasterId id="2147483678" r:id="rId12"/>
    <p:sldMasterId id="2147483680" r:id="rId13"/>
    <p:sldMasterId id="2147483682" r:id="rId14"/>
    <p:sldMasterId id="2147483684" r:id="rId15"/>
    <p:sldMasterId id="2147483686" r:id="rId16"/>
    <p:sldMasterId id="2147483688" r:id="rId17"/>
    <p:sldMasterId id="2147483690" r:id="rId18"/>
    <p:sldMasterId id="2147483692" r:id="rId19"/>
    <p:sldMasterId id="2147483694" r:id="rId20"/>
    <p:sldMasterId id="2147483696" r:id="rId21"/>
  </p:sldMasterIdLst>
  <p:notesMasterIdLst>
    <p:notesMasterId r:id="rId40"/>
  </p:notesMasterIdLst>
  <p:sldIdLst>
    <p:sldId id="256" r:id="rId22"/>
    <p:sldId id="267" r:id="rId23"/>
    <p:sldId id="257" r:id="rId24"/>
    <p:sldId id="268" r:id="rId25"/>
    <p:sldId id="281" r:id="rId26"/>
    <p:sldId id="282" r:id="rId27"/>
    <p:sldId id="272" r:id="rId28"/>
    <p:sldId id="283" r:id="rId29"/>
    <p:sldId id="284" r:id="rId30"/>
    <p:sldId id="285" r:id="rId31"/>
    <p:sldId id="291" r:id="rId32"/>
    <p:sldId id="286" r:id="rId33"/>
    <p:sldId id="278" r:id="rId34"/>
    <p:sldId id="279" r:id="rId35"/>
    <p:sldId id="287" r:id="rId36"/>
    <p:sldId id="288" r:id="rId37"/>
    <p:sldId id="290" r:id="rId38"/>
    <p:sldId id="292" r:id="rId3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71B5D4-ECD9-4042-8696-2E3E8233D10C}">
          <p14:sldIdLst>
            <p14:sldId id="256"/>
            <p14:sldId id="267"/>
            <p14:sldId id="257"/>
            <p14:sldId id="268"/>
            <p14:sldId id="281"/>
            <p14:sldId id="282"/>
            <p14:sldId id="272"/>
            <p14:sldId id="283"/>
            <p14:sldId id="284"/>
          </p14:sldIdLst>
        </p14:section>
        <p14:section name="Untitled Section" id="{DBFD9353-AF60-4873-9974-DDC3FE59A849}">
          <p14:sldIdLst>
            <p14:sldId id="285"/>
            <p14:sldId id="291"/>
            <p14:sldId id="286"/>
            <p14:sldId id="278"/>
            <p14:sldId id="279"/>
            <p14:sldId id="287"/>
            <p14:sldId id="288"/>
            <p14:sldId id="290"/>
            <p14:sldId id="292"/>
          </p14:sldIdLst>
        </p14:section>
        <p14:section name="Untitled Section" id="{21F408DC-B90C-4E23-93F3-1906B266239D}">
          <p14:sldIdLst/>
        </p14:section>
        <p14:section name="Untitled Section" id="{324812E9-0C0B-4916-9548-1EF134079F3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5.xml"/><Relationship Id="rId39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3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slide" Target="slides/slide16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slide" Target="slides/slide15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0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slide" Target="slides/slide1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425F8-90BD-4E65-9E3F-67CCB18C55C0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57328-90E4-47E6-BA39-89FAD84C0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4C746-014E-24DC-647A-455DDF3B0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E48194-DC78-DF20-2CB8-A94FA39399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9D62EC-C78C-0954-E01F-31DBF78AE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5B097-3E81-916C-1A66-5EAFB15D24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57328-90E4-47E6-BA39-89FAD84C0A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06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B63BE-EF18-FFEB-4560-B0B1756CD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6738B7-876D-1EC0-03C2-6408C61008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6FBEBA-89E1-7C21-D0A9-3008F93E5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DCFAE-8ACF-BDFE-96DB-D778F634DA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57328-90E4-47E6-BA39-89FAD84C0A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10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D7C0C-AF40-0925-BE61-C5F47BBA0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DB5591-125B-D9E9-1652-6D6C5A09EF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53F5CE-33E6-8B78-2086-D5CCABF32B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B4D65-4E7D-AC02-1E72-C6256858E4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57328-90E4-47E6-BA39-89FAD84C0A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03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C69F7-3326-7816-983C-C04F0B33E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10C3FE-F817-1369-D88D-0731BC01DA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4C78B4-D96E-8217-AFC5-74BEF1EF8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E6296-2CCD-D091-8967-CC74BC1D39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57328-90E4-47E6-BA39-89FAD84C0A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88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E6373-5D0C-8814-D9E4-779ADB6DD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274BCD-293B-F47A-E06D-23D848B79A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33F992-34AA-C300-A5A5-056BC35768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A3065-6468-D8E3-CA6A-45DD68C02A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57328-90E4-47E6-BA39-89FAD84C0A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14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ED533-6B7C-B098-6BD2-815119DC5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CD293A-85BF-7B6D-5C35-66F3C0D834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51573E-6D46-2EA3-11FC-9069B012B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FB690-5E12-0D7C-7A2F-0970A2BB00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57328-90E4-47E6-BA39-89FAD84C0A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30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F0BBA-6E1F-036A-7AFE-BAC77785D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1286A9-BD55-F9A1-0BF1-2B0F1C612C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575EAD-B4D5-088F-BDB0-5EA890FE38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E64B9-5500-8161-B4B5-1848DFE760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57328-90E4-47E6-BA39-89FAD84C0A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07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A5491-FF17-C8BE-A378-8000E7432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7C2EE8-1D49-1786-8A05-C706DD8E13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40CC63-2670-3619-0924-417ADDB240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1735F-0D00-A9FF-64F6-B1A7FD586A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57328-90E4-47E6-BA39-89FAD84C0A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75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09C63-4FB8-467E-7214-70D0A2E9C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AA5AC6-F915-5283-DB6E-3E5749EC2A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5FFD4D-127F-8864-61BA-42144C7D21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2176F-D084-6558-94DF-19223863FA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57328-90E4-47E6-BA39-89FAD84C0A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80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57328-90E4-47E6-BA39-89FAD84C0A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64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EC3AE-2ABB-EA17-845E-462F1A6F7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DFD4DF-F434-5F8C-AD25-A580736FDA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270475-837E-C756-96B6-619953E70D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01A8D-2603-2CBD-B976-07D835869B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57328-90E4-47E6-BA39-89FAD84C0A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81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58D51-6672-8E2E-7929-E4AD709EB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8F5978-E215-C4FB-F73C-BAB9044AD6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4ADB87-6F20-62B1-498F-209B6BBC1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FE9F1-D788-E9A4-AC64-6F09A21443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57328-90E4-47E6-BA39-89FAD84C0A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06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22FA9-AF96-CF3A-F3B4-BCF50F7EB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353395-5DF4-B9DB-5706-658787A326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9EB839-E5BE-895C-5DD3-9D8D34B40C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7D11C-180B-9220-26FF-165CFC892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57328-90E4-47E6-BA39-89FAD84C0A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84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EF01F-D4A8-DC24-EF95-3DAF87A83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7B8B8C-8B6E-19B0-E49A-7DF006B9F1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D02BB8-681D-8088-CB41-391F4F6F0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10DFE-06F7-ADD2-951B-1B3D9DC556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57328-90E4-47E6-BA39-89FAD84C0A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40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0AF5F-40D3-4522-BCBF-AD7005536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1280A6-AFE9-1FC5-85D2-1FE0AFEB23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DEA0A1-3383-D801-0CD5-10B0C514A9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A64D9-C08F-B123-41DB-1A13FA842B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57328-90E4-47E6-BA39-89FAD84C0A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20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1ABBB-CB9B-3075-64CB-B1953CA21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6016B5-3B23-7BB9-56A8-05D28F5125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BA0CDF-3394-4621-8F07-BB601EBEB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C643B-12CF-4D8B-6C62-BC44A0319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57328-90E4-47E6-BA39-89FAD84C0A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99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E4880-9A9A-F2BD-7267-BA7CF7FED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34D615-A488-665A-BFE5-29D80900AA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A67003-1407-EC97-DB47-AED2BA7A7F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0D854-246B-64C1-B449-EDACA1E94F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57328-90E4-47E6-BA39-89FAD84C0A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03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13160" y="1670760"/>
            <a:ext cx="3634560" cy="99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13160" y="1670760"/>
            <a:ext cx="3634560" cy="99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13160" y="1670760"/>
            <a:ext cx="3634560" cy="99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13160" y="1670760"/>
            <a:ext cx="3634560" cy="99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13160" y="401760"/>
            <a:ext cx="4740840" cy="2388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53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156560" y="0"/>
            <a:ext cx="49874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720000" y="1066320"/>
            <a:ext cx="7703640" cy="316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017520" y="444960"/>
            <a:ext cx="54061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60" y="0"/>
            <a:ext cx="275940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50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13160" y="509400"/>
            <a:ext cx="4294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110200" y="0"/>
            <a:ext cx="403380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0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135520" y="1189080"/>
            <a:ext cx="4872600" cy="1964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body"/>
          </p:nvPr>
        </p:nvSpPr>
        <p:spPr>
          <a:xfrm>
            <a:off x="0" y="-14760"/>
            <a:ext cx="9143640" cy="5158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9" name="PlaceHolder 2"/>
          <p:cNvSpPr>
            <a:spLocks noGrp="1"/>
          </p:cNvSpPr>
          <p:nvPr>
            <p:ph type="title"/>
          </p:nvPr>
        </p:nvSpPr>
        <p:spPr>
          <a:xfrm>
            <a:off x="713160" y="534240"/>
            <a:ext cx="4192560" cy="7322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84120" y="1079640"/>
            <a:ext cx="6575760" cy="1573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Gilda Display"/>
                <a:ea typeface="Gilda Display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118;p26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21;p27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987280" y="444960"/>
            <a:ext cx="54367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3266280" y="1728720"/>
            <a:ext cx="73440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i="1" strike="noStrike" spc="-1">
                <a:solidFill>
                  <a:schemeClr val="dk2"/>
                </a:solidFill>
                <a:latin typeface="Gilda Display"/>
                <a:ea typeface="Gilda Display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title"/>
          </p:nvPr>
        </p:nvSpPr>
        <p:spPr>
          <a:xfrm>
            <a:off x="3266280" y="2625840"/>
            <a:ext cx="73440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i="1" strike="noStrike" spc="-1">
                <a:solidFill>
                  <a:schemeClr val="dk2"/>
                </a:solidFill>
                <a:latin typeface="Gilda Display"/>
                <a:ea typeface="Gilda Display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title"/>
          </p:nvPr>
        </p:nvSpPr>
        <p:spPr>
          <a:xfrm>
            <a:off x="3266280" y="3522960"/>
            <a:ext cx="73440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i="1" strike="noStrike" spc="-1">
                <a:solidFill>
                  <a:schemeClr val="dk2"/>
                </a:solidFill>
                <a:latin typeface="Gilda Display"/>
                <a:ea typeface="Gilda Display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title"/>
          </p:nvPr>
        </p:nvSpPr>
        <p:spPr>
          <a:xfrm>
            <a:off x="5695920" y="1728720"/>
            <a:ext cx="73440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i="1" strike="noStrike" spc="-1">
                <a:solidFill>
                  <a:schemeClr val="dk2"/>
                </a:solidFill>
                <a:latin typeface="Gilda Display"/>
                <a:ea typeface="Gilda Display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" name="PlaceHolder 6"/>
          <p:cNvSpPr>
            <a:spLocks noGrp="1"/>
          </p:cNvSpPr>
          <p:nvPr>
            <p:ph type="title"/>
          </p:nvPr>
        </p:nvSpPr>
        <p:spPr>
          <a:xfrm>
            <a:off x="5695920" y="2625840"/>
            <a:ext cx="73440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i="1" strike="noStrike" spc="-1">
                <a:solidFill>
                  <a:schemeClr val="dk2"/>
                </a:solidFill>
                <a:latin typeface="Gilda Display"/>
                <a:ea typeface="Gilda Display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" name="PlaceHolder 7"/>
          <p:cNvSpPr>
            <a:spLocks noGrp="1"/>
          </p:cNvSpPr>
          <p:nvPr>
            <p:ph type="title"/>
          </p:nvPr>
        </p:nvSpPr>
        <p:spPr>
          <a:xfrm>
            <a:off x="5695920" y="3522600"/>
            <a:ext cx="73440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i="1" strike="noStrike" spc="-1">
                <a:solidFill>
                  <a:schemeClr val="dk2"/>
                </a:solidFill>
                <a:latin typeface="Gilda Display"/>
                <a:ea typeface="Gilda Display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" name="PlaceHolder 8"/>
          <p:cNvSpPr>
            <a:spLocks noGrp="1"/>
          </p:cNvSpPr>
          <p:nvPr>
            <p:ph type="body"/>
          </p:nvPr>
        </p:nvSpPr>
        <p:spPr>
          <a:xfrm>
            <a:off x="360" y="0"/>
            <a:ext cx="275940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50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773360" y="517320"/>
            <a:ext cx="3021120" cy="48240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898600" y="392040"/>
            <a:ext cx="2531880" cy="1146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09780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5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519520" y="2807640"/>
            <a:ext cx="3624120" cy="233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5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165840" y="0"/>
            <a:ext cx="228528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31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674800" y="444960"/>
            <a:ext cx="57492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60" y="0"/>
            <a:ext cx="275940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50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128;p28"/>
          <p:cNvSpPr/>
          <p:nvPr/>
        </p:nvSpPr>
        <p:spPr>
          <a:xfrm flipH="1">
            <a:off x="4156200" y="0"/>
            <a:ext cx="4987440" cy="5143320"/>
          </a:xfrm>
          <a:prstGeom prst="round1Rect">
            <a:avLst>
              <a:gd name="adj" fmla="val 0"/>
            </a:avLst>
          </a:prstGeom>
          <a:blipFill rotWithShape="0">
            <a:blip r:embed="rId2">
              <a:alphaModFix amt="83000"/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0" y="-172587"/>
            <a:ext cx="4743000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300" b="1" strike="noStrike" spc="-1" dirty="0">
                <a:solidFill>
                  <a:schemeClr val="dk1"/>
                </a:solidFill>
                <a:latin typeface="Gilda Display"/>
                <a:ea typeface="Gilda Display"/>
              </a:rPr>
              <a:t>Analyzing Digital Piracy</a:t>
            </a:r>
            <a:endParaRPr lang="fr-FR" sz="5300" b="1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0" y="1204321"/>
            <a:ext cx="3679634" cy="359747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" sz="1600" b="0" strike="noStrike" spc="-1" dirty="0">
              <a:solidFill>
                <a:schemeClr val="dk1"/>
              </a:solidFill>
              <a:latin typeface="Urbanist"/>
              <a:ea typeface="Urbanist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Swis721 Hv BT" panose="020B0804020202020204" pitchFamily="34" charset="0"/>
                <a:ea typeface="Urbanist"/>
              </a:rPr>
              <a:t>Consumer Behavior and Industry Impact and Policy Implications.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" sz="1600" spc="-1" dirty="0">
              <a:solidFill>
                <a:schemeClr val="dk1"/>
              </a:solidFill>
              <a:latin typeface="Urbanist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spc="-1" dirty="0">
                <a:solidFill>
                  <a:schemeClr val="dk1"/>
                </a:solidFill>
                <a:latin typeface="Urbanist"/>
              </a:rPr>
              <a:t>Group No 2.(MCA)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" sz="1600" spc="-1" dirty="0">
              <a:solidFill>
                <a:schemeClr val="dk1"/>
              </a:solidFill>
              <a:latin typeface="Urbanist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1" spc="-1" dirty="0">
                <a:solidFill>
                  <a:schemeClr val="dk1"/>
                </a:solidFill>
                <a:latin typeface="Urbanist"/>
              </a:rPr>
              <a:t>Authors –  Dr. Sanju Gupta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1" spc="-1" dirty="0">
                <a:solidFill>
                  <a:schemeClr val="dk1"/>
                </a:solidFill>
                <a:latin typeface="Urbanist"/>
              </a:rPr>
              <a:t>                   Shubham Ambrale (04)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1" spc="-1" dirty="0">
                <a:solidFill>
                  <a:schemeClr val="dk1"/>
                </a:solidFill>
                <a:latin typeface="Urbanist"/>
              </a:rPr>
              <a:t>                   Sahil More(42)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" sz="1600" spc="-1" dirty="0">
              <a:solidFill>
                <a:schemeClr val="dk1"/>
              </a:solidFill>
              <a:latin typeface="Urbanist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spc="-1" dirty="0">
                <a:solidFill>
                  <a:schemeClr val="dk1"/>
                </a:solidFill>
                <a:latin typeface="Urbanist"/>
              </a:rPr>
              <a:t>Presented By – 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spc="-1" dirty="0">
                <a:solidFill>
                  <a:schemeClr val="dk1"/>
                </a:solidFill>
                <a:latin typeface="Urbanist"/>
              </a:rPr>
              <a:t>Sahil More &amp; Shubham                    Ambrale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" sz="1600" b="0" strike="noStrike" spc="-1" dirty="0">
              <a:solidFill>
                <a:schemeClr val="dk1"/>
              </a:solidFill>
              <a:latin typeface="Urbanis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4B584-E322-B1A1-C269-E650A3DD2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>
            <a:extLst>
              <a:ext uri="{FF2B5EF4-FFF2-40B4-BE49-F238E27FC236}">
                <a16:creationId xmlns:a16="http://schemas.microsoft.com/office/drawing/2014/main" id="{29922510-49BD-F6B1-B60F-1F419D44A6D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791575" cy="80486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dirty="0"/>
              <a:t>Data Analysis  and Interpretations:</a:t>
            </a:r>
            <a:endParaRPr lang="fr-FR" sz="3600" b="1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59" name="PlaceHolder 2">
            <a:extLst>
              <a:ext uri="{FF2B5EF4-FFF2-40B4-BE49-F238E27FC236}">
                <a16:creationId xmlns:a16="http://schemas.microsoft.com/office/drawing/2014/main" id="{3CD754CD-DCCA-A091-68FB-40BEBD506D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576263"/>
            <a:ext cx="9144000" cy="456723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buNone/>
            </a:pPr>
            <a:r>
              <a:rPr lang="en-US" sz="1400" b="1" dirty="0"/>
              <a:t>Consumer Behavior Toward Piracy</a:t>
            </a:r>
          </a:p>
          <a:p>
            <a:pPr>
              <a:buNone/>
            </a:pPr>
            <a:endParaRPr lang="en-US" sz="1400" b="1" dirty="0"/>
          </a:p>
          <a:p>
            <a:pPr>
              <a:buNone/>
            </a:pPr>
            <a:endParaRPr lang="en-US" sz="1400" b="1" dirty="0"/>
          </a:p>
          <a:p>
            <a:pPr>
              <a:buNone/>
            </a:pPr>
            <a:r>
              <a:rPr lang="en-US" sz="1400" b="1" dirty="0"/>
              <a:t>Key Factors Influencing Piracy:</a:t>
            </a:r>
          </a:p>
          <a:p>
            <a:pPr>
              <a:buNone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Affordability and ease of access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Age group: Younger demographics more prone</a:t>
            </a:r>
          </a:p>
          <a:p>
            <a:pPr marL="0" indent="0">
              <a:buNone/>
            </a:pPr>
            <a:r>
              <a:rPr lang="en-US" sz="1400" dirty="0"/>
              <a:t>    (Arli, 2016)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Perception that piracy is a “victimless crime”</a:t>
            </a:r>
          </a:p>
        </p:txBody>
      </p:sp>
      <p:pic>
        <p:nvPicPr>
          <p:cNvPr id="5" name="Picture 4" descr="Output image">
            <a:extLst>
              <a:ext uri="{FF2B5EF4-FFF2-40B4-BE49-F238E27FC236}">
                <a16:creationId xmlns:a16="http://schemas.microsoft.com/office/drawing/2014/main" id="{2405C97E-CF3B-1D45-B955-175AC6AAEA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30" y="923834"/>
            <a:ext cx="4205689" cy="3138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3561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1C045-CE5A-4408-4DEA-DA2AA32D8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>
            <a:extLst>
              <a:ext uri="{FF2B5EF4-FFF2-40B4-BE49-F238E27FC236}">
                <a16:creationId xmlns:a16="http://schemas.microsoft.com/office/drawing/2014/main" id="{24768D48-EEBB-9EDD-CB06-DBAF7E6DEB7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791575" cy="80486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dirty="0"/>
              <a:t>Data Analysis  and Interpretations:</a:t>
            </a:r>
            <a:endParaRPr lang="fr-FR" sz="3600" b="1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59" name="PlaceHolder 2">
            <a:extLst>
              <a:ext uri="{FF2B5EF4-FFF2-40B4-BE49-F238E27FC236}">
                <a16:creationId xmlns:a16="http://schemas.microsoft.com/office/drawing/2014/main" id="{58D9C3A4-D854-A2C1-FB79-ECE52733317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576263"/>
            <a:ext cx="9144000" cy="456723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buNone/>
            </a:pPr>
            <a:r>
              <a:rPr lang="en-US" sz="1400" b="1" dirty="0"/>
              <a:t>Consumer Behavior Toward Piracy</a:t>
            </a:r>
          </a:p>
          <a:p>
            <a:pPr>
              <a:buNone/>
            </a:pPr>
            <a:endParaRPr lang="en-US" sz="1400" b="1" dirty="0"/>
          </a:p>
          <a:p>
            <a:pPr>
              <a:buNone/>
            </a:pPr>
            <a:endParaRPr lang="en-US" sz="1400" b="1" dirty="0"/>
          </a:p>
        </p:txBody>
      </p:sp>
      <p:pic>
        <p:nvPicPr>
          <p:cNvPr id="2" name="Picture 1" descr="What is Anti-Piracy &amp; How it Can Help You? PallyCon">
            <a:extLst>
              <a:ext uri="{FF2B5EF4-FFF2-40B4-BE49-F238E27FC236}">
                <a16:creationId xmlns:a16="http://schemas.microsoft.com/office/drawing/2014/main" id="{4E840F14-CE1E-B2A3-1CAD-7478E8944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326" y="1231764"/>
            <a:ext cx="4931191" cy="3037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160AD2-DBB6-5B76-1C21-8557C9941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83" y="1231764"/>
            <a:ext cx="3440133" cy="344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4288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FBF81-48F8-0694-98D6-92BB5CB81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>
            <a:extLst>
              <a:ext uri="{FF2B5EF4-FFF2-40B4-BE49-F238E27FC236}">
                <a16:creationId xmlns:a16="http://schemas.microsoft.com/office/drawing/2014/main" id="{5C676497-5351-30A6-0608-53E81D1C93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791575" cy="80486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dirty="0"/>
              <a:t>Data Analysis  and Interpretations:</a:t>
            </a:r>
            <a:endParaRPr lang="fr-FR" sz="3600" b="1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75B6E0-77D4-F9CA-8334-93D22CB94C1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0" y="-442913"/>
            <a:ext cx="8174038" cy="4956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Findings: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Anti-piracy laws exist but often ineffective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bypass restrictions using VPNs.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Interpretation: Enforcement alone is not a sustainable solution; tech-savvy users find workarounds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tech-driven and behavioral solutions (DRM, blockchain)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Netflix, Spotify, etc. have reduced piracy rates significantly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Hypothesis H2: Affordable alternatives reduce piracy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Making content accessible and affordable is more effective than punishment</a:t>
            </a:r>
          </a:p>
        </p:txBody>
      </p:sp>
    </p:spTree>
    <p:extLst>
      <p:ext uri="{BB962C8B-B14F-4D97-AF65-F5344CB8AC3E}">
        <p14:creationId xmlns:p14="http://schemas.microsoft.com/office/powerpoint/2010/main" val="3404339198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02A3B-4691-DEC2-9F78-C2CEA1F38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>
            <a:extLst>
              <a:ext uri="{FF2B5EF4-FFF2-40B4-BE49-F238E27FC236}">
                <a16:creationId xmlns:a16="http://schemas.microsoft.com/office/drawing/2014/main" id="{F09F2341-027E-24D5-01F3-98F6F12881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791575" cy="80486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dirty="0"/>
              <a:t>Future Strategies for Reducing Piracy</a:t>
            </a:r>
            <a:endParaRPr lang="fr-FR" sz="3600" b="1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59" name="PlaceHolder 2">
            <a:extLst>
              <a:ext uri="{FF2B5EF4-FFF2-40B4-BE49-F238E27FC236}">
                <a16:creationId xmlns:a16="http://schemas.microsoft.com/office/drawing/2014/main" id="{F3E2E805-E534-D0CC-3856-4E4552F5228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576263"/>
            <a:ext cx="9144000" cy="456723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0" indent="0">
              <a:buNone/>
            </a:pPr>
            <a:endParaRPr lang="en-US" sz="1100" b="1" dirty="0"/>
          </a:p>
          <a:p>
            <a:pPr marL="0" indent="0">
              <a:buNone/>
            </a:pPr>
            <a:endParaRPr lang="en-US" sz="1100" b="1" dirty="0"/>
          </a:p>
          <a:p>
            <a:pPr>
              <a:buFont typeface="Arial" panose="020B0604020202020204" pitchFamily="34" charset="0"/>
              <a:buChar char="•"/>
            </a:pPr>
            <a:endParaRPr lang="en-US" sz="11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Enhancing User Experience: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Ensuring </a:t>
            </a:r>
            <a:r>
              <a:rPr lang="en-US" sz="1400" b="1" dirty="0"/>
              <a:t>high-quality streaming services</a:t>
            </a:r>
            <a:r>
              <a:rPr lang="en-US" sz="1400" dirty="0"/>
              <a:t> with minimal buffering to compete with pirated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Introducing </a:t>
            </a:r>
            <a:r>
              <a:rPr lang="en-US" sz="1400" b="1" dirty="0"/>
              <a:t>offline viewing options</a:t>
            </a:r>
            <a:r>
              <a:rPr lang="en-US" sz="1400" dirty="0"/>
              <a:t> to cater to users with poor internet access.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None/>
            </a:pPr>
            <a:r>
              <a:rPr lang="en-US" sz="1400" b="1" dirty="0"/>
              <a:t>Case Study: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The launch of </a:t>
            </a:r>
            <a:r>
              <a:rPr lang="en-US" sz="1400" b="1" dirty="0"/>
              <a:t>Netflix, Spotify, and Apple Music</a:t>
            </a:r>
            <a:r>
              <a:rPr lang="en-US" sz="1400" dirty="0"/>
              <a:t> significantly reduced piracy rates by making content more accessible and affordable.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None/>
            </a:pPr>
            <a:r>
              <a:rPr lang="en-US" sz="1400" b="1" dirty="0"/>
              <a:t>Case Study: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Netflix &amp; Amazon Prime</a:t>
            </a:r>
            <a:r>
              <a:rPr lang="en-US" sz="1400" dirty="0"/>
              <a:t> use AI-based piracy detection and DRM to secure their content and reduce illegal downloads.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1316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A0A83-FFDB-0519-E00F-8BCDCF2E8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>
            <a:extLst>
              <a:ext uri="{FF2B5EF4-FFF2-40B4-BE49-F238E27FC236}">
                <a16:creationId xmlns:a16="http://schemas.microsoft.com/office/drawing/2014/main" id="{0D490A34-BB02-FCE4-1655-9733D8E3FD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791575" cy="80486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dirty="0"/>
              <a:t>Educating Consumers on the Impact of Piracy</a:t>
            </a:r>
            <a:endParaRPr lang="fr-FR" sz="3600" b="1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59" name="PlaceHolder 2">
            <a:extLst>
              <a:ext uri="{FF2B5EF4-FFF2-40B4-BE49-F238E27FC236}">
                <a16:creationId xmlns:a16="http://schemas.microsoft.com/office/drawing/2014/main" id="{C75448A2-4077-146D-570E-403DEB6CAF0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576263"/>
            <a:ext cx="9144000" cy="456723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0" indent="0">
              <a:buNone/>
            </a:pPr>
            <a:endParaRPr lang="en-US" sz="1100" b="1" dirty="0"/>
          </a:p>
          <a:p>
            <a:pPr marL="0" indent="0">
              <a:buNone/>
            </a:pPr>
            <a:endParaRPr lang="en-US" sz="1100" b="1" dirty="0"/>
          </a:p>
          <a:p>
            <a:pPr>
              <a:buFont typeface="Arial" panose="020B0604020202020204" pitchFamily="34" charset="0"/>
              <a:buChar char="•"/>
            </a:pPr>
            <a:endParaRPr lang="en-US" sz="1100" b="1" dirty="0">
              <a:latin typeface="+mj-lt"/>
            </a:endParaRPr>
          </a:p>
          <a:p>
            <a:pPr>
              <a:buNone/>
            </a:pPr>
            <a:r>
              <a:rPr lang="en-US" sz="1600" dirty="0">
                <a:latin typeface="+mj-lt"/>
              </a:rPr>
              <a:t>Many consumers, especially in developing countries, do not fully understand the consequences of piracy. They often believe that piracy does not cause significant harm.</a:t>
            </a:r>
          </a:p>
          <a:p>
            <a:pPr>
              <a:buNone/>
            </a:pPr>
            <a:r>
              <a:rPr lang="en-US" sz="1600" b="1" dirty="0">
                <a:latin typeface="+mj-lt"/>
              </a:rPr>
              <a:t>Key Solutions: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</a:rPr>
              <a:t>Public Awareness Campaigns:</a:t>
            </a:r>
            <a:endParaRPr lang="en-US" sz="16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Governments and industries should run </a:t>
            </a:r>
            <a:r>
              <a:rPr lang="en-US" sz="1600" b="1" dirty="0">
                <a:latin typeface="+mj-lt"/>
              </a:rPr>
              <a:t>educational campaigns</a:t>
            </a:r>
            <a:r>
              <a:rPr lang="en-US" sz="1600" dirty="0">
                <a:latin typeface="+mj-lt"/>
              </a:rPr>
              <a:t> highlighting how piracy affects artists, game developers, and movie studios.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Example: The </a:t>
            </a:r>
            <a:r>
              <a:rPr lang="en-US" sz="1600" b="1" dirty="0">
                <a:latin typeface="+mj-lt"/>
              </a:rPr>
              <a:t>“You Wouldn’t Steal a Car” anti-piracy ad campaign</a:t>
            </a:r>
            <a:r>
              <a:rPr lang="en-US" sz="1600" dirty="0">
                <a:latin typeface="+mj-lt"/>
              </a:rPr>
              <a:t> aimed at raising awareness about copyright theft.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</a:rPr>
              <a:t>Changing Perceptions Through Social Media:</a:t>
            </a:r>
            <a:endParaRPr lang="en-US" sz="16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Influencers and celebrities can </a:t>
            </a:r>
            <a:r>
              <a:rPr lang="en-US" sz="1600" b="1" dirty="0">
                <a:latin typeface="+mj-lt"/>
              </a:rPr>
              <a:t>promote legal </a:t>
            </a:r>
            <a:r>
              <a:rPr lang="en-US" sz="1600" b="1" dirty="0"/>
              <a:t>alternatives</a:t>
            </a:r>
            <a:r>
              <a:rPr lang="en-US" sz="1600" dirty="0"/>
              <a:t> and emphasize </a:t>
            </a:r>
            <a:r>
              <a:rPr lang="en-US" sz="1600" b="1" dirty="0"/>
              <a:t>fair payment for artists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5598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5CA1C-C220-3DBF-7E3A-BF77A16A2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>
            <a:extLst>
              <a:ext uri="{FF2B5EF4-FFF2-40B4-BE49-F238E27FC236}">
                <a16:creationId xmlns:a16="http://schemas.microsoft.com/office/drawing/2014/main" id="{16C78404-D13F-D65E-D062-95A84F793F3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791575" cy="80486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600" b="1" strike="noStrike" spc="-1" dirty="0">
                <a:solidFill>
                  <a:schemeClr val="dk1"/>
                </a:solidFill>
                <a:latin typeface="Arial"/>
              </a:rPr>
              <a:t>Conclusion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64FD012-9D0D-2DF7-0A85-0A354E5C98E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035050"/>
            <a:ext cx="7573963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piracy is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multifaceted challenge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influenced by affordability, 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accessibility, and consumer mindset.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Legal enforcement alone is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insufficient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consumers often find workarounds like VPNs.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Availability of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affordable legal alternatives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significantly reduces piracy rates.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Piracy impacts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industry revenues, creative freedom, and content investment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combination of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technological innovation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policy reform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consumer awareness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essential to curb piracy.</a:t>
            </a:r>
          </a:p>
        </p:txBody>
      </p:sp>
    </p:spTree>
    <p:extLst>
      <p:ext uri="{BB962C8B-B14F-4D97-AF65-F5344CB8AC3E}">
        <p14:creationId xmlns:p14="http://schemas.microsoft.com/office/powerpoint/2010/main" val="6556100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DDF27-B932-2A37-D9FC-9174136A3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>
            <a:extLst>
              <a:ext uri="{FF2B5EF4-FFF2-40B4-BE49-F238E27FC236}">
                <a16:creationId xmlns:a16="http://schemas.microsoft.com/office/drawing/2014/main" id="{92CE9D53-A428-1D06-952B-158BD516057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791575" cy="80486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600" b="1" strike="noStrike" spc="-1" dirty="0" err="1">
                <a:solidFill>
                  <a:schemeClr val="dk1"/>
                </a:solidFill>
                <a:latin typeface="Arial"/>
              </a:rPr>
              <a:t>Recommendation</a:t>
            </a:r>
            <a:endParaRPr lang="fr-FR" sz="3600" b="1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224D442-D0EE-685D-D2B7-775207F68DF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125538"/>
            <a:ext cx="7323138" cy="289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Introduce flexible, affordable legal streaming models (ad-supported, student plans, etc.)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blockchain and AI for real-time piracy detection and copyright tracking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digital watermarking and DRM for better content protection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Launch awareness campaigns in schools, colleges, and on social media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Reform copyright policies to balance enforcement with accessibility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Encourage industry collaboration (media, ISPs, tech firms) for unified action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independent creators through fair revenue-sharing models</a:t>
            </a:r>
          </a:p>
        </p:txBody>
      </p:sp>
    </p:spTree>
    <p:extLst>
      <p:ext uri="{BB962C8B-B14F-4D97-AF65-F5344CB8AC3E}">
        <p14:creationId xmlns:p14="http://schemas.microsoft.com/office/powerpoint/2010/main" val="297706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DF81E-E0CF-8C17-B51A-B247059CD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>
            <a:extLst>
              <a:ext uri="{FF2B5EF4-FFF2-40B4-BE49-F238E27FC236}">
                <a16:creationId xmlns:a16="http://schemas.microsoft.com/office/drawing/2014/main" id="{8BCF3B3E-4E01-BF8D-6B62-5AAAEBFFE1D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791575" cy="80486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600" b="1" strike="noStrike" spc="-1" dirty="0" err="1">
                <a:solidFill>
                  <a:schemeClr val="dk1"/>
                </a:solidFill>
                <a:latin typeface="Arial"/>
              </a:rPr>
              <a:t>References</a:t>
            </a:r>
            <a:endParaRPr lang="fr-FR" sz="3600" b="1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FFBB5-FF5D-8065-657D-F168D0D583D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017588"/>
            <a:ext cx="6796088" cy="310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Koay, K.Y., &amp; Chin-Hooi, P. (2024). Understanding Consumer’s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Digital Privacy Behavior. Research Gate.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Kampmann, M. W. (2009). Online Piracy and Consumer Affect: To Pay or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Not to Pay. University of Twente.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Chawla, G., &amp; Buch, N. (2023). Impact of Online Digital Piracy on the Indian Film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Industry.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NiscPr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Kim, M. S., &amp; Kim, S. (2024). Why Do Individuals Use Online Video Piracy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Websites?. Science Direct.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Waldfogel, J. (2006). Music Piracy and Its Effects on Demand, Supply,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and Welfare. University of Chicago Press..</a:t>
            </a:r>
          </a:p>
        </p:txBody>
      </p:sp>
    </p:spTree>
    <p:extLst>
      <p:ext uri="{BB962C8B-B14F-4D97-AF65-F5344CB8AC3E}">
        <p14:creationId xmlns:p14="http://schemas.microsoft.com/office/powerpoint/2010/main" val="145399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9E0B1-23C6-ECBA-C42F-9B1816FF2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>
            <a:extLst>
              <a:ext uri="{FF2B5EF4-FFF2-40B4-BE49-F238E27FC236}">
                <a16:creationId xmlns:a16="http://schemas.microsoft.com/office/drawing/2014/main" id="{83555260-1FC5-C84A-F3A3-B505527FD2C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791575" cy="80486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600" b="1" strike="noStrike" spc="-1" dirty="0">
                <a:solidFill>
                  <a:schemeClr val="dk1"/>
                </a:solidFill>
                <a:latin typeface="Arial"/>
              </a:rPr>
              <a:t>/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FD418D4-7D5E-8DE0-285D-A9607825351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036638" y="1760538"/>
            <a:ext cx="8107362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5400" b="1" dirty="0"/>
              <a:t>THANKYOU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17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AC4AF-8A91-5442-7BB0-C9C7DA8C2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>
            <a:extLst>
              <a:ext uri="{FF2B5EF4-FFF2-40B4-BE49-F238E27FC236}">
                <a16:creationId xmlns:a16="http://schemas.microsoft.com/office/drawing/2014/main" id="{4ED31D09-9C12-4E66-3CD6-52999947807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5156200" cy="80486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dirty="0"/>
              <a:t>Abstract</a:t>
            </a:r>
            <a:endParaRPr lang="fr-FR" sz="3600" b="1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59" name="PlaceHolder 2">
            <a:extLst>
              <a:ext uri="{FF2B5EF4-FFF2-40B4-BE49-F238E27FC236}">
                <a16:creationId xmlns:a16="http://schemas.microsoft.com/office/drawing/2014/main" id="{2E3BAD4E-42A5-3003-88D1-7E10235ACF3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576263"/>
            <a:ext cx="9144000" cy="456723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1" dirty="0"/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1" dirty="0"/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400" dirty="0"/>
              <a:t>Analyzes consumer behavior and motivations behind digital piracy.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endParaRPr lang="en-US" sz="1400" dirty="0"/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400" dirty="0"/>
              <a:t>Evaluates the economic impact of piracy on entertainment and software industries.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endParaRPr lang="en-US" sz="1400" dirty="0"/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400" dirty="0"/>
              <a:t>Investigates correlations between piracy trends and economic outcomes using a hypothesis-driven approach.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endParaRPr lang="en-US" sz="1400" dirty="0"/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400" dirty="0"/>
              <a:t>Assesses the effectiveness of anti-piracy strategies and proposes policy recommendations.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fr-FR" sz="1200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903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5156200" cy="80486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 dirty="0">
                <a:solidFill>
                  <a:schemeClr val="dk1"/>
                </a:solidFill>
                <a:latin typeface="Gilda Display"/>
                <a:ea typeface="Gilda Display"/>
              </a:rPr>
              <a:t>Introduction</a:t>
            </a:r>
            <a:r>
              <a:rPr lang="en" sz="3000" b="0" strike="noStrike" spc="-1" dirty="0">
                <a:solidFill>
                  <a:schemeClr val="dk1"/>
                </a:solidFill>
                <a:latin typeface="Gilda Display"/>
                <a:ea typeface="Gilda Display"/>
              </a:rPr>
              <a:t> -</a:t>
            </a:r>
            <a:br>
              <a:rPr lang="en" sz="3000" b="0" strike="noStrike" spc="-1" dirty="0">
                <a:solidFill>
                  <a:schemeClr val="dk1"/>
                </a:solidFill>
                <a:latin typeface="Gilda Display"/>
                <a:ea typeface="Gilda Display"/>
              </a:rPr>
            </a:b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idx="4294967295"/>
          </p:nvPr>
        </p:nvSpPr>
        <p:spPr>
          <a:xfrm>
            <a:off x="0" y="576263"/>
            <a:ext cx="9144000" cy="456723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1" dirty="0"/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1" dirty="0"/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1" dirty="0"/>
              <a:t>What is Digital Piracy?</a:t>
            </a:r>
          </a:p>
          <a:p>
            <a:r>
              <a:rPr lang="en-US" sz="1400" dirty="0"/>
              <a:t>Digital piracy refers to the unauthorized access, copying, distribution, and sharing of copyrighted digital content. This includes movies, music, e-books, video games, and software. With the rise of the internet, piracy has become a widespread issue, affecting multiple industries and economies globally.</a:t>
            </a:r>
          </a:p>
          <a:p>
            <a:pPr marL="0" indent="0">
              <a:buNone/>
            </a:pPr>
            <a:endParaRPr lang="en-US" sz="1200" dirty="0"/>
          </a:p>
          <a:p>
            <a:pPr>
              <a:buNone/>
            </a:pPr>
            <a:r>
              <a:rPr lang="en-US" sz="1200" b="1" dirty="0"/>
              <a:t>       </a:t>
            </a:r>
            <a:r>
              <a:rPr lang="en-US" sz="1400" b="1" dirty="0"/>
              <a:t>Why is it a Concern?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It </a:t>
            </a:r>
            <a:r>
              <a:rPr lang="en-US" sz="1400" b="1" dirty="0"/>
              <a:t>reduces revenue</a:t>
            </a:r>
            <a:r>
              <a:rPr lang="en-US" sz="1400" dirty="0"/>
              <a:t> for content creators, industries, and governments.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It raises </a:t>
            </a:r>
            <a:r>
              <a:rPr lang="en-US" sz="1400" b="1" dirty="0"/>
              <a:t>ethical and moral questions</a:t>
            </a:r>
            <a:r>
              <a:rPr lang="en-US" sz="1400" dirty="0"/>
              <a:t> about intellectual property rights.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It leads to </a:t>
            </a:r>
            <a:r>
              <a:rPr lang="en-US" sz="1400" b="1" dirty="0"/>
              <a:t>legal consequences</a:t>
            </a:r>
            <a:r>
              <a:rPr lang="en-US" sz="1400" dirty="0"/>
              <a:t> for individuals and businesses involved.</a:t>
            </a:r>
          </a:p>
          <a:p>
            <a:r>
              <a:rPr lang="en-US" sz="1400" dirty="0"/>
              <a:t>This presentation aims to analyze digital piracy through consumer behavior, economic impact, and policy responses.</a:t>
            </a:r>
          </a:p>
          <a:p>
            <a:endParaRPr lang="en-US" sz="1400" dirty="0"/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2EA0F-C544-C63C-0547-E17ECE49B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>
            <a:extLst>
              <a:ext uri="{FF2B5EF4-FFF2-40B4-BE49-F238E27FC236}">
                <a16:creationId xmlns:a16="http://schemas.microsoft.com/office/drawing/2014/main" id="{465EA7A4-A498-F99F-A56E-2D8F93081CE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5156200" cy="80486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dirty="0"/>
              <a:t>Literature Review</a:t>
            </a:r>
            <a:endParaRPr lang="fr-FR" sz="3600" b="1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59" name="PlaceHolder 2">
            <a:extLst>
              <a:ext uri="{FF2B5EF4-FFF2-40B4-BE49-F238E27FC236}">
                <a16:creationId xmlns:a16="http://schemas.microsoft.com/office/drawing/2014/main" id="{683DFD90-A0E5-580A-B294-33BA540D9FE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576263"/>
            <a:ext cx="9144000" cy="456723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fr-FR" sz="1400" b="0" strike="noStrike" spc="-1" dirty="0" err="1">
                <a:solidFill>
                  <a:srgbClr val="000000"/>
                </a:solidFill>
                <a:latin typeface="Arial"/>
              </a:rPr>
              <a:t>Understanding</a:t>
            </a:r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Arial"/>
              </a:rPr>
              <a:t>Consumer’s</a:t>
            </a:r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 Digital 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Arial"/>
              </a:rPr>
              <a:t>Privacy</a:t>
            </a:r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Arial"/>
              </a:rPr>
              <a:t>Behavior</a:t>
            </a:r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 (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Arial"/>
              </a:rPr>
              <a:t>Koay</a:t>
            </a:r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 &amp; Chin-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Arial"/>
              </a:rPr>
              <a:t>Hooi</a:t>
            </a:r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, 2024) examines how 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Arial"/>
              </a:rPr>
              <a:t>privacy</a:t>
            </a:r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Arial"/>
              </a:rPr>
              <a:t>concerns</a:t>
            </a:r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 affect 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Arial"/>
              </a:rPr>
              <a:t>piracy</a:t>
            </a:r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 habits.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Online Piracy and Consumer Affect: To Pay or Not to Pay (Kampmann, 2009) explores psychological factors influencing consumer choices regarding piracy.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Impact of Online Digital Piracy on the Indian Film Industry (Chawla &amp; Buch, 2023) highlights how piracy disrupts the film market.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Why Do Individuals Use Online Video Piracy Websites? (Kim &amp; Kim, 2024) identifies reasons for the preference for illegal streaming.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Music Piracy and Its Effects on Demand, Supply, and Welfare (Waldfogel, 2006) analyzes how piracy affects market dynamics.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335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B079D-11A6-ADB9-B07B-4810541BF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>
            <a:extLst>
              <a:ext uri="{FF2B5EF4-FFF2-40B4-BE49-F238E27FC236}">
                <a16:creationId xmlns:a16="http://schemas.microsoft.com/office/drawing/2014/main" id="{603BC374-DC42-3518-390E-8BC20348FA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5156200" cy="80486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dirty="0"/>
              <a:t>Research Gap</a:t>
            </a:r>
            <a:endParaRPr lang="fr-FR" sz="3600" b="1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59" name="PlaceHolder 2">
            <a:extLst>
              <a:ext uri="{FF2B5EF4-FFF2-40B4-BE49-F238E27FC236}">
                <a16:creationId xmlns:a16="http://schemas.microsoft.com/office/drawing/2014/main" id="{21E05573-3151-C506-3131-45A2ED16042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576263"/>
            <a:ext cx="9144000" cy="456723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While many studies address digital piracy, most focus individually on economic or legal perspectives.</a:t>
            </a:r>
          </a:p>
          <a:p>
            <a:endParaRPr lang="en-US" sz="1400" dirty="0"/>
          </a:p>
          <a:p>
            <a:r>
              <a:rPr lang="en-US" sz="1400" dirty="0"/>
              <a:t>There is limited integrated analysis combining consumer behavior, economic loss, and policy effectiveness.</a:t>
            </a:r>
          </a:p>
          <a:p>
            <a:endParaRPr lang="en-US" sz="1400" dirty="0"/>
          </a:p>
          <a:p>
            <a:r>
              <a:rPr lang="en-US" sz="1400" dirty="0"/>
              <a:t>Emerging technologies like blockchain and AI in anti-piracy measures remain underexplored.</a:t>
            </a:r>
          </a:p>
          <a:p>
            <a:pPr>
              <a:buNone/>
            </a:pPr>
            <a:endParaRPr lang="en-US" sz="1400" dirty="0"/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609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89745-A6E2-FA5D-27BC-9BE9B3C72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>
            <a:extLst>
              <a:ext uri="{FF2B5EF4-FFF2-40B4-BE49-F238E27FC236}">
                <a16:creationId xmlns:a16="http://schemas.microsoft.com/office/drawing/2014/main" id="{5C77BDBF-2D54-EF17-9390-545FBC731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5156200" cy="80486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dirty="0"/>
              <a:t>Scope</a:t>
            </a:r>
            <a:endParaRPr lang="fr-FR" sz="3600" b="1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59" name="PlaceHolder 2">
            <a:extLst>
              <a:ext uri="{FF2B5EF4-FFF2-40B4-BE49-F238E27FC236}">
                <a16:creationId xmlns:a16="http://schemas.microsoft.com/office/drawing/2014/main" id="{E804F869-7E9E-C388-E469-1E39CE47420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576263"/>
            <a:ext cx="9144000" cy="456723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Analyzes consumer motivations and behaviors toward digital piracy.</a:t>
            </a:r>
          </a:p>
          <a:p>
            <a:endParaRPr lang="en-US" sz="1400" dirty="0"/>
          </a:p>
          <a:p>
            <a:r>
              <a:rPr lang="en-US" sz="1400" dirty="0"/>
              <a:t>Explores the economic impact on industries like film, music, and software.</a:t>
            </a:r>
          </a:p>
          <a:p>
            <a:endParaRPr lang="en-US" sz="1400" dirty="0"/>
          </a:p>
          <a:p>
            <a:r>
              <a:rPr lang="en-US" sz="1400" dirty="0"/>
              <a:t>Evaluates the effectiveness of legal and technological interventions.</a:t>
            </a:r>
          </a:p>
          <a:p>
            <a:endParaRPr lang="en-US" sz="1400" dirty="0"/>
          </a:p>
          <a:p>
            <a:r>
              <a:rPr lang="en-US" sz="1400" dirty="0"/>
              <a:t>Suggests multi-dimensional policy recommendations combining education, affordability, and enforcement.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397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71A52-6F26-A220-691B-01D6A06B1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>
            <a:extLst>
              <a:ext uri="{FF2B5EF4-FFF2-40B4-BE49-F238E27FC236}">
                <a16:creationId xmlns:a16="http://schemas.microsoft.com/office/drawing/2014/main" id="{0898F579-F2DF-44D0-1F2C-F6261E4020F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791575" cy="80486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dirty="0"/>
              <a:t>Objectives of the Research</a:t>
            </a:r>
            <a:endParaRPr lang="fr-FR" sz="3600" b="1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59" name="PlaceHolder 2">
            <a:extLst>
              <a:ext uri="{FF2B5EF4-FFF2-40B4-BE49-F238E27FC236}">
                <a16:creationId xmlns:a16="http://schemas.microsoft.com/office/drawing/2014/main" id="{35486FD5-CC25-790D-F5C9-8083F1BBCA3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576263"/>
            <a:ext cx="9144000" cy="456723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endParaRPr lang="en-US" sz="1400" dirty="0"/>
          </a:p>
          <a:p>
            <a:r>
              <a:rPr lang="en-US" sz="1400" dirty="0"/>
              <a:t>To analyze consumer behavior and psychological factors driving digital piracy.</a:t>
            </a:r>
          </a:p>
          <a:p>
            <a:endParaRPr lang="en-US" sz="1400" dirty="0"/>
          </a:p>
          <a:p>
            <a:r>
              <a:rPr lang="en-US" sz="1400" dirty="0"/>
              <a:t>To evaluate the economic impact of piracy on the entertainment and software industries.</a:t>
            </a:r>
          </a:p>
          <a:p>
            <a:endParaRPr lang="en-US" sz="1400" dirty="0"/>
          </a:p>
          <a:p>
            <a:r>
              <a:rPr lang="en-US" sz="1400" dirty="0"/>
              <a:t>To examine the role of legal streaming services in reducing piracy rates.</a:t>
            </a:r>
          </a:p>
          <a:p>
            <a:endParaRPr lang="en-US" sz="1400" dirty="0"/>
          </a:p>
          <a:p>
            <a:r>
              <a:rPr lang="en-US" sz="1400" dirty="0"/>
              <a:t>To assess the effectiveness of anti-piracy laws and technologies, including blockchain and AI.</a:t>
            </a:r>
          </a:p>
          <a:p>
            <a:endParaRPr lang="en-US" sz="1400" dirty="0"/>
          </a:p>
          <a:p>
            <a:r>
              <a:rPr lang="en-US" sz="1400" dirty="0"/>
              <a:t>To recommend balanced policy interventions combining accessibility, education, and enforcement</a:t>
            </a:r>
          </a:p>
        </p:txBody>
      </p:sp>
    </p:spTree>
    <p:extLst>
      <p:ext uri="{BB962C8B-B14F-4D97-AF65-F5344CB8AC3E}">
        <p14:creationId xmlns:p14="http://schemas.microsoft.com/office/powerpoint/2010/main" val="292973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E1C74-6DE1-01C4-CB09-2626E8A42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>
            <a:extLst>
              <a:ext uri="{FF2B5EF4-FFF2-40B4-BE49-F238E27FC236}">
                <a16:creationId xmlns:a16="http://schemas.microsoft.com/office/drawing/2014/main" id="{78724AB5-A77B-D698-CBCB-987FDA82A99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791575" cy="80486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dirty="0"/>
              <a:t>Research methodology</a:t>
            </a:r>
            <a:endParaRPr lang="fr-FR" sz="3600" b="1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59" name="PlaceHolder 2">
            <a:extLst>
              <a:ext uri="{FF2B5EF4-FFF2-40B4-BE49-F238E27FC236}">
                <a16:creationId xmlns:a16="http://schemas.microsoft.com/office/drawing/2014/main" id="{B8A9026D-8FD9-2DFC-A821-B46B1EAFB38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576263"/>
            <a:ext cx="9144000" cy="456723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Type of Study: </a:t>
            </a:r>
            <a:r>
              <a:rPr lang="en-US" sz="1400" dirty="0"/>
              <a:t>Descriptive and analytical</a:t>
            </a:r>
          </a:p>
          <a:p>
            <a:endParaRPr lang="en-US" sz="1400" dirty="0"/>
          </a:p>
          <a:p>
            <a:r>
              <a:rPr lang="en-US" sz="1400" b="1" dirty="0"/>
              <a:t>Methodology: </a:t>
            </a:r>
            <a:r>
              <a:rPr lang="en-US" sz="1400" dirty="0"/>
              <a:t>Qualitative and quantitative (mixed-method approach)</a:t>
            </a:r>
          </a:p>
          <a:p>
            <a:endParaRPr lang="en-US" sz="1400" dirty="0"/>
          </a:p>
          <a:p>
            <a:r>
              <a:rPr lang="en-US" sz="1400" b="1" dirty="0"/>
              <a:t>Data Type: </a:t>
            </a:r>
            <a:r>
              <a:rPr lang="en-US" sz="1400" dirty="0"/>
              <a:t>Secondary data (from published research, reports, articles)</a:t>
            </a:r>
          </a:p>
          <a:p>
            <a:endParaRPr lang="en-US" sz="1400" dirty="0"/>
          </a:p>
          <a:p>
            <a:r>
              <a:rPr lang="en-US" sz="1400" b="1" dirty="0"/>
              <a:t>Tools Used: </a:t>
            </a:r>
            <a:r>
              <a:rPr lang="en-US" sz="1400" dirty="0"/>
              <a:t>Statistical graphs, comparative analysis.</a:t>
            </a:r>
          </a:p>
        </p:txBody>
      </p:sp>
    </p:spTree>
    <p:extLst>
      <p:ext uri="{BB962C8B-B14F-4D97-AF65-F5344CB8AC3E}">
        <p14:creationId xmlns:p14="http://schemas.microsoft.com/office/powerpoint/2010/main" val="1480266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68EBC-56C7-43B5-80A4-CDA031C60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>
            <a:extLst>
              <a:ext uri="{FF2B5EF4-FFF2-40B4-BE49-F238E27FC236}">
                <a16:creationId xmlns:a16="http://schemas.microsoft.com/office/drawing/2014/main" id="{0E70DB52-CA9A-620F-83B7-46C6D03A981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791575" cy="80486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dirty="0"/>
              <a:t>Research methodology</a:t>
            </a:r>
            <a:endParaRPr lang="fr-FR" sz="3600" b="1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59" name="PlaceHolder 2">
            <a:extLst>
              <a:ext uri="{FF2B5EF4-FFF2-40B4-BE49-F238E27FC236}">
                <a16:creationId xmlns:a16="http://schemas.microsoft.com/office/drawing/2014/main" id="{239557A5-D9F3-7150-7DA7-DB77EE71A42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576263"/>
            <a:ext cx="9144000" cy="456723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buNone/>
            </a:pPr>
            <a:endParaRPr lang="en-US" sz="1400" b="1" dirty="0"/>
          </a:p>
          <a:p>
            <a:pPr>
              <a:buNone/>
            </a:pPr>
            <a:r>
              <a:rPr lang="en-US" sz="1400" b="1" dirty="0"/>
              <a:t>Sources &amp; Analysis: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Data Sources: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Peer-reviewed journals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Industry reports (film, music, software)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Survey-based studies(Secondary Data.)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Analytical Methods: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Trend analysis (consumer behavior, piracy rates)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Hypothesis testing (e.g., impact of income, streaming services)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Case studies (Indian film industry, software sector)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Graphical Representations: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Bar charts, line graphs</a:t>
            </a:r>
          </a:p>
        </p:txBody>
      </p:sp>
    </p:spTree>
    <p:extLst>
      <p:ext uri="{BB962C8B-B14F-4D97-AF65-F5344CB8AC3E}">
        <p14:creationId xmlns:p14="http://schemas.microsoft.com/office/powerpoint/2010/main" val="3713602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stel Colors Portfolio by Slidesgo">
  <a:themeElements>
    <a:clrScheme name="Simple Light">
      <a:dk1>
        <a:srgbClr val="191919"/>
      </a:dk1>
      <a:lt1>
        <a:srgbClr val="FFFFFF"/>
      </a:lt1>
      <a:dk2>
        <a:srgbClr val="60C7CC"/>
      </a:dk2>
      <a:lt2>
        <a:srgbClr val="EDB6CA"/>
      </a:lt2>
      <a:accent1>
        <a:srgbClr val="FFFC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Pastel Colors Portfolio by Slidesgo">
  <a:themeElements>
    <a:clrScheme name="Simple Light">
      <a:dk1>
        <a:srgbClr val="191919"/>
      </a:dk1>
      <a:lt1>
        <a:srgbClr val="FFFFFF"/>
      </a:lt1>
      <a:dk2>
        <a:srgbClr val="60C7CC"/>
      </a:dk2>
      <a:lt2>
        <a:srgbClr val="EDB6CA"/>
      </a:lt2>
      <a:accent1>
        <a:srgbClr val="FFFC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Pastel Colors Portfolio by Slidesgo">
  <a:themeElements>
    <a:clrScheme name="Simple Light">
      <a:dk1>
        <a:srgbClr val="191919"/>
      </a:dk1>
      <a:lt1>
        <a:srgbClr val="FFFFFF"/>
      </a:lt1>
      <a:dk2>
        <a:srgbClr val="60C7CC"/>
      </a:dk2>
      <a:lt2>
        <a:srgbClr val="EDB6CA"/>
      </a:lt2>
      <a:accent1>
        <a:srgbClr val="FFFC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Pastel Colors Portfolio by Slidesgo">
  <a:themeElements>
    <a:clrScheme name="Simple Light">
      <a:dk1>
        <a:srgbClr val="191919"/>
      </a:dk1>
      <a:lt1>
        <a:srgbClr val="FFFFFF"/>
      </a:lt1>
      <a:dk2>
        <a:srgbClr val="60C7CC"/>
      </a:dk2>
      <a:lt2>
        <a:srgbClr val="EDB6CA"/>
      </a:lt2>
      <a:accent1>
        <a:srgbClr val="FFFC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Pastel Colors Portfolio by Slidesgo">
  <a:themeElements>
    <a:clrScheme name="Simple Light">
      <a:dk1>
        <a:srgbClr val="191919"/>
      </a:dk1>
      <a:lt1>
        <a:srgbClr val="FFFFFF"/>
      </a:lt1>
      <a:dk2>
        <a:srgbClr val="60C7CC"/>
      </a:dk2>
      <a:lt2>
        <a:srgbClr val="EDB6CA"/>
      </a:lt2>
      <a:accent1>
        <a:srgbClr val="FFFC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Pastel Colors Portfolio by Slidesgo">
  <a:themeElements>
    <a:clrScheme name="Simple Light">
      <a:dk1>
        <a:srgbClr val="191919"/>
      </a:dk1>
      <a:lt1>
        <a:srgbClr val="FFFFFF"/>
      </a:lt1>
      <a:dk2>
        <a:srgbClr val="60C7CC"/>
      </a:dk2>
      <a:lt2>
        <a:srgbClr val="EDB6CA"/>
      </a:lt2>
      <a:accent1>
        <a:srgbClr val="FFFC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Pastel Colors Portfolio by Slidesgo">
  <a:themeElements>
    <a:clrScheme name="Simple Light">
      <a:dk1>
        <a:srgbClr val="191919"/>
      </a:dk1>
      <a:lt1>
        <a:srgbClr val="FFFFFF"/>
      </a:lt1>
      <a:dk2>
        <a:srgbClr val="60C7CC"/>
      </a:dk2>
      <a:lt2>
        <a:srgbClr val="EDB6CA"/>
      </a:lt2>
      <a:accent1>
        <a:srgbClr val="FFFC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Pastel Colors Portfolio by Slidesgo">
  <a:themeElements>
    <a:clrScheme name="Simple Light">
      <a:dk1>
        <a:srgbClr val="191919"/>
      </a:dk1>
      <a:lt1>
        <a:srgbClr val="FFFFFF"/>
      </a:lt1>
      <a:dk2>
        <a:srgbClr val="60C7CC"/>
      </a:dk2>
      <a:lt2>
        <a:srgbClr val="EDB6CA"/>
      </a:lt2>
      <a:accent1>
        <a:srgbClr val="FFFC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Pastel Colors Portfolio by Slidesgo">
  <a:themeElements>
    <a:clrScheme name="Simple Light">
      <a:dk1>
        <a:srgbClr val="191919"/>
      </a:dk1>
      <a:lt1>
        <a:srgbClr val="FFFFFF"/>
      </a:lt1>
      <a:dk2>
        <a:srgbClr val="60C7CC"/>
      </a:dk2>
      <a:lt2>
        <a:srgbClr val="EDB6CA"/>
      </a:lt2>
      <a:accent1>
        <a:srgbClr val="FFFC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Pastel Colors Portfolio by Slidesgo">
  <a:themeElements>
    <a:clrScheme name="Simple Light">
      <a:dk1>
        <a:srgbClr val="191919"/>
      </a:dk1>
      <a:lt1>
        <a:srgbClr val="FFFFFF"/>
      </a:lt1>
      <a:dk2>
        <a:srgbClr val="60C7CC"/>
      </a:dk2>
      <a:lt2>
        <a:srgbClr val="EDB6CA"/>
      </a:lt2>
      <a:accent1>
        <a:srgbClr val="FFFC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stel Colors Portfolio by Slidesgo">
  <a:themeElements>
    <a:clrScheme name="Simple Light">
      <a:dk1>
        <a:srgbClr val="191919"/>
      </a:dk1>
      <a:lt1>
        <a:srgbClr val="FFFFFF"/>
      </a:lt1>
      <a:dk2>
        <a:srgbClr val="60C7CC"/>
      </a:dk2>
      <a:lt2>
        <a:srgbClr val="EDB6CA"/>
      </a:lt2>
      <a:accent1>
        <a:srgbClr val="FFFC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astel Colors Portfolio by Slidesgo">
  <a:themeElements>
    <a:clrScheme name="Simple Light">
      <a:dk1>
        <a:srgbClr val="191919"/>
      </a:dk1>
      <a:lt1>
        <a:srgbClr val="FFFFFF"/>
      </a:lt1>
      <a:dk2>
        <a:srgbClr val="60C7CC"/>
      </a:dk2>
      <a:lt2>
        <a:srgbClr val="EDB6CA"/>
      </a:lt2>
      <a:accent1>
        <a:srgbClr val="FFFC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astel Colors Portfolio by Slidesgo">
  <a:themeElements>
    <a:clrScheme name="Simple Light">
      <a:dk1>
        <a:srgbClr val="191919"/>
      </a:dk1>
      <a:lt1>
        <a:srgbClr val="FFFFFF"/>
      </a:lt1>
      <a:dk2>
        <a:srgbClr val="60C7CC"/>
      </a:dk2>
      <a:lt2>
        <a:srgbClr val="EDB6CA"/>
      </a:lt2>
      <a:accent1>
        <a:srgbClr val="FFFC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Pastel Colors Portfolio by Slidesgo">
  <a:themeElements>
    <a:clrScheme name="Simple Light">
      <a:dk1>
        <a:srgbClr val="191919"/>
      </a:dk1>
      <a:lt1>
        <a:srgbClr val="FFFFFF"/>
      </a:lt1>
      <a:dk2>
        <a:srgbClr val="60C7CC"/>
      </a:dk2>
      <a:lt2>
        <a:srgbClr val="EDB6CA"/>
      </a:lt2>
      <a:accent1>
        <a:srgbClr val="FFFC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Pastel Colors Portfolio by Slidesgo">
  <a:themeElements>
    <a:clrScheme name="Simple Light">
      <a:dk1>
        <a:srgbClr val="191919"/>
      </a:dk1>
      <a:lt1>
        <a:srgbClr val="FFFFFF"/>
      </a:lt1>
      <a:dk2>
        <a:srgbClr val="60C7CC"/>
      </a:dk2>
      <a:lt2>
        <a:srgbClr val="EDB6CA"/>
      </a:lt2>
      <a:accent1>
        <a:srgbClr val="FFFC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Pastel Colors Portfolio by Slidesgo">
  <a:themeElements>
    <a:clrScheme name="Simple Light">
      <a:dk1>
        <a:srgbClr val="191919"/>
      </a:dk1>
      <a:lt1>
        <a:srgbClr val="FFFFFF"/>
      </a:lt1>
      <a:dk2>
        <a:srgbClr val="60C7CC"/>
      </a:dk2>
      <a:lt2>
        <a:srgbClr val="EDB6CA"/>
      </a:lt2>
      <a:accent1>
        <a:srgbClr val="FFFC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Pastel Colors Portfolio by Slidesgo">
  <a:themeElements>
    <a:clrScheme name="Simple Light">
      <a:dk1>
        <a:srgbClr val="191919"/>
      </a:dk1>
      <a:lt1>
        <a:srgbClr val="FFFFFF"/>
      </a:lt1>
      <a:dk2>
        <a:srgbClr val="60C7CC"/>
      </a:dk2>
      <a:lt2>
        <a:srgbClr val="EDB6CA"/>
      </a:lt2>
      <a:accent1>
        <a:srgbClr val="FFFC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Pastel Colors Portfolio by Slidesgo">
  <a:themeElements>
    <a:clrScheme name="Simple Light">
      <a:dk1>
        <a:srgbClr val="191919"/>
      </a:dk1>
      <a:lt1>
        <a:srgbClr val="FFFFFF"/>
      </a:lt1>
      <a:dk2>
        <a:srgbClr val="60C7CC"/>
      </a:dk2>
      <a:lt2>
        <a:srgbClr val="EDB6CA"/>
      </a:lt2>
      <a:accent1>
        <a:srgbClr val="FFFC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1211</Words>
  <Application>Microsoft Office PowerPoint</Application>
  <PresentationFormat>On-screen Show (16:9)</PresentationFormat>
  <Paragraphs>222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21</vt:i4>
      </vt:variant>
      <vt:variant>
        <vt:lpstr>Slide Titles</vt:lpstr>
      </vt:variant>
      <vt:variant>
        <vt:i4>18</vt:i4>
      </vt:variant>
    </vt:vector>
  </HeadingPairs>
  <TitlesOfParts>
    <vt:vector size="47" baseType="lpstr">
      <vt:lpstr>Arial</vt:lpstr>
      <vt:lpstr>Calibri</vt:lpstr>
      <vt:lpstr>Gilda Display</vt:lpstr>
      <vt:lpstr>OpenSymbol</vt:lpstr>
      <vt:lpstr>Swis721 Hv BT</vt:lpstr>
      <vt:lpstr>Symbol</vt:lpstr>
      <vt:lpstr>Urbanist</vt:lpstr>
      <vt:lpstr>Wingdings</vt:lpstr>
      <vt:lpstr>Pastel Colors Portfolio by Slidesgo</vt:lpstr>
      <vt:lpstr>Pastel Colors Portfolio by Slidesgo</vt:lpstr>
      <vt:lpstr>Pastel Colors Portfolio by Slidesgo</vt:lpstr>
      <vt:lpstr>Pastel Colors Portfolio by Slidesgo</vt:lpstr>
      <vt:lpstr>Pastel Colors Portfolio by Slidesgo</vt:lpstr>
      <vt:lpstr>Pastel Colors Portfolio by Slidesgo</vt:lpstr>
      <vt:lpstr>Pastel Colors Portfolio by Slidesgo</vt:lpstr>
      <vt:lpstr>Pastel Colors Portfolio by Slidesgo</vt:lpstr>
      <vt:lpstr>Pastel Colors Portfolio by Slidesgo</vt:lpstr>
      <vt:lpstr>Pastel Colors Portfolio by Slidesgo</vt:lpstr>
      <vt:lpstr>Pastel Colors Portfolio by Slidesgo</vt:lpstr>
      <vt:lpstr>Pastel Colors Portfolio by Slidesgo</vt:lpstr>
      <vt:lpstr>Pastel Colors Portfolio by Slidesgo</vt:lpstr>
      <vt:lpstr>Pastel Colors Portfolio by Slidesgo</vt:lpstr>
      <vt:lpstr>Pastel Colors Portfolio by Slidesgo</vt:lpstr>
      <vt:lpstr>Pastel Colors Portfolio by Slidesgo</vt:lpstr>
      <vt:lpstr>Pastel Colors Portfolio by Slidesgo</vt:lpstr>
      <vt:lpstr>Pastel Colors Portfolio by Slidesgo</vt:lpstr>
      <vt:lpstr>Slidesgo Final Pages</vt:lpstr>
      <vt:lpstr>Slidesgo Final Pages</vt:lpstr>
      <vt:lpstr>Slidesgo Final Pages</vt:lpstr>
      <vt:lpstr>Analyzing Digital Piracy</vt:lpstr>
      <vt:lpstr>Abstract</vt:lpstr>
      <vt:lpstr>Introduction - </vt:lpstr>
      <vt:lpstr>Literature Review</vt:lpstr>
      <vt:lpstr>Research Gap</vt:lpstr>
      <vt:lpstr>Scope</vt:lpstr>
      <vt:lpstr>Objectives of the Research</vt:lpstr>
      <vt:lpstr>Research methodology</vt:lpstr>
      <vt:lpstr>Research methodology</vt:lpstr>
      <vt:lpstr>Data Analysis  and Interpretations:</vt:lpstr>
      <vt:lpstr>Data Analysis  and Interpretations:</vt:lpstr>
      <vt:lpstr>Data Analysis  and Interpretations:</vt:lpstr>
      <vt:lpstr>Future Strategies for Reducing Piracy</vt:lpstr>
      <vt:lpstr>Educating Consumers on the Impact of Piracy</vt:lpstr>
      <vt:lpstr>Conclusion</vt:lpstr>
      <vt:lpstr>Recommendation</vt:lpstr>
      <vt:lpstr>References</vt:lpstr>
      <vt:lpstr>/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Sahil More</cp:lastModifiedBy>
  <cp:revision>31</cp:revision>
  <dcterms:modified xsi:type="dcterms:W3CDTF">2025-04-09T02:27:48Z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2025-04-04T03:31:15Z</dcterms:created>
  <dc:creator>Unknown Creator</dc:creator>
  <dc:description/>
  <dc:language>en-US</dc:language>
  <cp:lastModifiedBy>Unknown Creator</cp:lastModifiedBy>
  <dcterms:modified xsi:type="dcterms:W3CDTF">2025-04-04T03:31:15Z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