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2" r:id="rId9"/>
    <p:sldId id="273" r:id="rId10"/>
    <p:sldId id="274" r:id="rId11"/>
    <p:sldId id="275" r:id="rId12"/>
    <p:sldId id="276" r:id="rId13"/>
    <p:sldId id="279" r:id="rId14"/>
    <p:sldId id="263" r:id="rId15"/>
    <p:sldId id="278"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8214852" cy="3859820"/>
          </a:xfrm>
        </p:spPr>
        <p:txBody>
          <a:bodyPr>
            <a:normAutofit/>
          </a:bodyPr>
          <a:lstStyle/>
          <a:p>
            <a:r>
              <a:rPr lang="en-US" sz="8000" dirty="0"/>
              <a:t>Database Encryption and SQL Injection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7994907" cy="1905027"/>
          </a:xfrm>
        </p:spPr>
        <p:txBody>
          <a:bodyPr>
            <a:normAutofit/>
          </a:bodyPr>
          <a:lstStyle/>
          <a:p>
            <a:r>
              <a:rPr lang="en-US" sz="2400" b="1" dirty="0">
                <a:solidFill>
                  <a:schemeClr val="tx1">
                    <a:lumMod val="85000"/>
                    <a:lumOff val="15000"/>
                  </a:schemeClr>
                </a:solidFill>
              </a:rPr>
              <a:t>Information Security Presentation(Sem 2)</a:t>
            </a:r>
          </a:p>
          <a:p>
            <a:r>
              <a:rPr lang="en-US" dirty="0">
                <a:solidFill>
                  <a:schemeClr val="tx1">
                    <a:lumMod val="85000"/>
                    <a:lumOff val="15000"/>
                  </a:schemeClr>
                </a:solidFill>
              </a:rPr>
              <a:t>Presented by – Shubham Ambrale(04), Shravan Mudaliar(43),Nayan Patil(53), Pravin </a:t>
            </a:r>
            <a:r>
              <a:rPr lang="en-US" dirty="0" err="1">
                <a:solidFill>
                  <a:schemeClr val="tx1">
                    <a:lumMod val="85000"/>
                    <a:lumOff val="15000"/>
                  </a:schemeClr>
                </a:solidFill>
              </a:rPr>
              <a:t>nair</a:t>
            </a:r>
            <a:r>
              <a:rPr lang="en-US" dirty="0">
                <a:solidFill>
                  <a:schemeClr val="tx1">
                    <a:lumMod val="85000"/>
                    <a:lumOff val="15000"/>
                  </a:schemeClr>
                </a:solidFill>
              </a:rPr>
              <a:t>(50), Sahil More(42).</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802216" y="1"/>
            <a:ext cx="419709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BEE6-8398-6441-A5C2-750B29A963FA}"/>
              </a:ext>
            </a:extLst>
          </p:cNvPr>
          <p:cNvSpPr>
            <a:spLocks noGrp="1"/>
          </p:cNvSpPr>
          <p:nvPr>
            <p:ph type="title"/>
          </p:nvPr>
        </p:nvSpPr>
        <p:spPr/>
        <p:txBody>
          <a:bodyPr/>
          <a:lstStyle/>
          <a:p>
            <a:r>
              <a:rPr lang="en-US" b="1" dirty="0"/>
              <a:t>Preventing SQL Injection </a:t>
            </a:r>
          </a:p>
        </p:txBody>
      </p:sp>
      <p:sp>
        <p:nvSpPr>
          <p:cNvPr id="3" name="Content Placeholder 2">
            <a:extLst>
              <a:ext uri="{FF2B5EF4-FFF2-40B4-BE49-F238E27FC236}">
                <a16:creationId xmlns:a16="http://schemas.microsoft.com/office/drawing/2014/main" id="{C4554189-AA8C-BF04-D640-BF81A47CB615}"/>
              </a:ext>
            </a:extLst>
          </p:cNvPr>
          <p:cNvSpPr>
            <a:spLocks noGrp="1"/>
          </p:cNvSpPr>
          <p:nvPr>
            <p:ph idx="1"/>
          </p:nvPr>
        </p:nvSpPr>
        <p:spPr/>
        <p:txBody>
          <a:bodyPr>
            <a:normAutofit/>
          </a:bodyPr>
          <a:lstStyle/>
          <a:p>
            <a:r>
              <a:rPr lang="en-US" b="1" dirty="0"/>
              <a:t>Use Prepared Statements </a:t>
            </a:r>
            <a:r>
              <a:rPr lang="en-US" dirty="0"/>
              <a:t>(Parameterized Queries) –</a:t>
            </a:r>
          </a:p>
          <a:p>
            <a:r>
              <a:rPr lang="en-US" dirty="0"/>
              <a:t>Prepared statements ensure that </a:t>
            </a:r>
            <a:r>
              <a:rPr lang="en-US" b="1" dirty="0"/>
              <a:t>user input is treated as data, not code</a:t>
            </a:r>
            <a:r>
              <a:rPr lang="en-US" dirty="0"/>
              <a:t>. Instead of concatenating SQL queries with raw input, placeholders (‘ ? ’) are used, and the database safely binds user values.</a:t>
            </a:r>
          </a:p>
          <a:p>
            <a:endParaRPr lang="en-US" dirty="0"/>
          </a:p>
        </p:txBody>
      </p:sp>
      <p:pic>
        <p:nvPicPr>
          <p:cNvPr id="6" name="Picture 5">
            <a:extLst>
              <a:ext uri="{FF2B5EF4-FFF2-40B4-BE49-F238E27FC236}">
                <a16:creationId xmlns:a16="http://schemas.microsoft.com/office/drawing/2014/main" id="{01FD41B6-4DE3-8E56-9815-787AF0840A1B}"/>
              </a:ext>
            </a:extLst>
          </p:cNvPr>
          <p:cNvPicPr>
            <a:picLocks noChangeAspect="1"/>
          </p:cNvPicPr>
          <p:nvPr/>
        </p:nvPicPr>
        <p:blipFill>
          <a:blip r:embed="rId2"/>
          <a:stretch>
            <a:fillRect/>
          </a:stretch>
        </p:blipFill>
        <p:spPr>
          <a:xfrm>
            <a:off x="1097280" y="3814230"/>
            <a:ext cx="6354062" cy="1028844"/>
          </a:xfrm>
          <a:prstGeom prst="rect">
            <a:avLst/>
          </a:prstGeom>
        </p:spPr>
      </p:pic>
    </p:spTree>
    <p:extLst>
      <p:ext uri="{BB962C8B-B14F-4D97-AF65-F5344CB8AC3E}">
        <p14:creationId xmlns:p14="http://schemas.microsoft.com/office/powerpoint/2010/main" val="58686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013" y="529490"/>
            <a:ext cx="7590504" cy="545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163187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207A2-C165-F497-ECD2-E5064BA1CE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1B1A7-5B6E-13C9-1D3B-29B6B3DEA57A}"/>
              </a:ext>
            </a:extLst>
          </p:cNvPr>
          <p:cNvSpPr>
            <a:spLocks noGrp="1"/>
          </p:cNvSpPr>
          <p:nvPr>
            <p:ph type="title"/>
          </p:nvPr>
        </p:nvSpPr>
        <p:spPr/>
        <p:txBody>
          <a:bodyPr/>
          <a:lstStyle/>
          <a:p>
            <a:r>
              <a:rPr lang="en-US" b="1" dirty="0"/>
              <a:t>Real-World SQLi Incidents</a:t>
            </a:r>
          </a:p>
        </p:txBody>
      </p:sp>
      <p:sp>
        <p:nvSpPr>
          <p:cNvPr id="3" name="Content Placeholder 2">
            <a:extLst>
              <a:ext uri="{FF2B5EF4-FFF2-40B4-BE49-F238E27FC236}">
                <a16:creationId xmlns:a16="http://schemas.microsoft.com/office/drawing/2014/main" id="{102744F4-A84A-349A-F824-C833A7112734}"/>
              </a:ext>
            </a:extLst>
          </p:cNvPr>
          <p:cNvSpPr>
            <a:spLocks noGrp="1"/>
          </p:cNvSpPr>
          <p:nvPr>
            <p:ph idx="1"/>
          </p:nvPr>
        </p:nvSpPr>
        <p:spPr/>
        <p:txBody>
          <a:bodyPr>
            <a:normAutofit lnSpcReduction="10000"/>
          </a:bodyPr>
          <a:lstStyle/>
          <a:p>
            <a:r>
              <a:rPr lang="en-US" b="1" i="1" dirty="0"/>
              <a:t>Sony (2011): Exposed Millions of Records</a:t>
            </a:r>
          </a:p>
          <a:p>
            <a:r>
              <a:rPr lang="en-US" dirty="0"/>
              <a:t>Hackers exploited a SQL injection flaw in Sony's PlayStation Network, gaining access to </a:t>
            </a:r>
            <a:r>
              <a:rPr lang="en-US" b="1" dirty="0"/>
              <a:t>over 77 million user accounts</a:t>
            </a:r>
            <a:r>
              <a:rPr lang="en-US" dirty="0"/>
              <a:t>, including emails and passwords.</a:t>
            </a:r>
            <a:br>
              <a:rPr lang="en-US" dirty="0"/>
            </a:br>
            <a:r>
              <a:rPr lang="en-US" dirty="0"/>
              <a:t>The breach caused massive reputation damage and forced Sony to shut down its network for </a:t>
            </a:r>
            <a:r>
              <a:rPr lang="en-US" b="1" dirty="0"/>
              <a:t>23 days</a:t>
            </a:r>
            <a:r>
              <a:rPr lang="en-US" dirty="0"/>
              <a:t>.</a:t>
            </a:r>
          </a:p>
          <a:p>
            <a:r>
              <a:rPr lang="en-US" b="1" i="1" dirty="0"/>
              <a:t>TalkTalk Telecom (2015): Teen Hacked via SQLi</a:t>
            </a:r>
          </a:p>
          <a:p>
            <a:r>
              <a:rPr lang="en-US" dirty="0"/>
              <a:t>A 17-year-old exploited a SQL injection flaw in TalkTalk’s website to access </a:t>
            </a:r>
            <a:r>
              <a:rPr lang="en-US" b="1" dirty="0"/>
              <a:t>sensitive customer data</a:t>
            </a:r>
            <a:r>
              <a:rPr lang="en-US" dirty="0"/>
              <a:t> including names, emails, and financial info.</a:t>
            </a:r>
          </a:p>
          <a:p>
            <a:r>
              <a:rPr lang="en-US" dirty="0"/>
              <a:t>The breach affected </a:t>
            </a:r>
            <a:r>
              <a:rPr lang="en-US" b="1" dirty="0"/>
              <a:t>over 150,000 customers</a:t>
            </a:r>
            <a:r>
              <a:rPr lang="en-US" dirty="0"/>
              <a:t> and highlighted serious lapses in basic cybersecurity.</a:t>
            </a:r>
          </a:p>
        </p:txBody>
      </p:sp>
    </p:spTree>
    <p:extLst>
      <p:ext uri="{BB962C8B-B14F-4D97-AF65-F5344CB8AC3E}">
        <p14:creationId xmlns:p14="http://schemas.microsoft.com/office/powerpoint/2010/main" val="9908676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A008-8D64-1358-B617-6466C2B52828}"/>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1DB251C8-E1CB-FDC8-6F53-2C99DCC5215C}"/>
              </a:ext>
            </a:extLst>
          </p:cNvPr>
          <p:cNvSpPr>
            <a:spLocks noGrp="1"/>
          </p:cNvSpPr>
          <p:nvPr>
            <p:ph idx="1"/>
          </p:nvPr>
        </p:nvSpPr>
        <p:spPr/>
        <p:txBody>
          <a:bodyPr>
            <a:normAutofit fontScale="85000" lnSpcReduction="10000"/>
          </a:bodyPr>
          <a:lstStyle/>
          <a:p>
            <a:r>
              <a:rPr lang="en-US" sz="2100" b="1" dirty="0">
                <a:solidFill>
                  <a:srgbClr val="FF0000"/>
                </a:solidFill>
              </a:rPr>
              <a:t>SQL Injection </a:t>
            </a:r>
            <a:r>
              <a:rPr lang="en-US" sz="2100" dirty="0"/>
              <a:t>is a major web security vulnerability that allows attackers to manipulate backend databases.</a:t>
            </a:r>
          </a:p>
          <a:p>
            <a:r>
              <a:rPr lang="en-US" sz="2100" dirty="0"/>
              <a:t>Common SQLi techniques like ‘</a:t>
            </a:r>
            <a:r>
              <a:rPr lang="en-US" sz="2100" b="1" dirty="0">
                <a:solidFill>
                  <a:srgbClr val="FF0000"/>
                </a:solidFill>
              </a:rPr>
              <a:t>1=1</a:t>
            </a:r>
            <a:r>
              <a:rPr lang="en-US" sz="2100" dirty="0"/>
              <a:t> and </a:t>
            </a:r>
            <a:r>
              <a:rPr lang="en-US" sz="2100" b="1" dirty="0">
                <a:solidFill>
                  <a:srgbClr val="FF0000"/>
                </a:solidFill>
              </a:rPr>
              <a:t>DROP TABLE </a:t>
            </a:r>
            <a:r>
              <a:rPr lang="en-US" sz="2100" dirty="0"/>
              <a:t>can lead to unauthorized access or total data loss.</a:t>
            </a:r>
          </a:p>
          <a:p>
            <a:r>
              <a:rPr lang="en-US" sz="2100" dirty="0"/>
              <a:t>Using parameterized queries and prepared statements is the most effective way to prevent SQLi.</a:t>
            </a:r>
          </a:p>
          <a:p>
            <a:r>
              <a:rPr lang="en-US" sz="2100" dirty="0"/>
              <a:t>Database encryption acts as a </a:t>
            </a:r>
            <a:r>
              <a:rPr lang="en-US" sz="2100" b="1" dirty="0">
                <a:solidFill>
                  <a:srgbClr val="FF0000"/>
                </a:solidFill>
              </a:rPr>
              <a:t>last line of defense</a:t>
            </a:r>
            <a:r>
              <a:rPr lang="en-US" sz="2100" dirty="0"/>
              <a:t>, protecting sensitive data even if a breach occurs.</a:t>
            </a:r>
          </a:p>
          <a:p>
            <a:r>
              <a:rPr lang="en-US" sz="2100" dirty="0"/>
              <a:t>Encryption ensures </a:t>
            </a:r>
            <a:r>
              <a:rPr lang="en-US" sz="2100" b="1" dirty="0"/>
              <a:t>confidentiality </a:t>
            </a:r>
            <a:r>
              <a:rPr lang="en-US" sz="2100" dirty="0"/>
              <a:t>and </a:t>
            </a:r>
            <a:r>
              <a:rPr lang="en-US" sz="2100" b="1" dirty="0"/>
              <a:t>integrity</a:t>
            </a:r>
            <a:r>
              <a:rPr lang="en-US" sz="2100" dirty="0"/>
              <a:t>, especially for credit card details, passwords, and personal records.</a:t>
            </a:r>
          </a:p>
          <a:p>
            <a:r>
              <a:rPr lang="en-US" sz="2100" dirty="0"/>
              <a:t>Secure coding practices and strong encryption policies form a robust defense against modern threats</a:t>
            </a:r>
            <a:r>
              <a:rPr lang="en-US" dirty="0"/>
              <a:t>.</a:t>
            </a:r>
          </a:p>
        </p:txBody>
      </p:sp>
    </p:spTree>
    <p:extLst>
      <p:ext uri="{BB962C8B-B14F-4D97-AF65-F5344CB8AC3E}">
        <p14:creationId xmlns:p14="http://schemas.microsoft.com/office/powerpoint/2010/main" val="32580193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CE05-0A4B-1F4E-7B05-03DEA2E8EE73}"/>
              </a:ext>
            </a:extLst>
          </p:cNvPr>
          <p:cNvSpPr>
            <a:spLocks noGrp="1"/>
          </p:cNvSpPr>
          <p:nvPr>
            <p:ph type="title"/>
          </p:nvPr>
        </p:nvSpPr>
        <p:spPr>
          <a:xfrm>
            <a:off x="1200519" y="1978243"/>
            <a:ext cx="10058400" cy="1450757"/>
          </a:xfrm>
        </p:spPr>
        <p:txBody>
          <a:bodyPr>
            <a:normAutofit/>
          </a:bodyPr>
          <a:lstStyle/>
          <a:p>
            <a:pPr algn="ctr"/>
            <a:r>
              <a:rPr lang="en-US" sz="9600" b="1" dirty="0">
                <a:solidFill>
                  <a:schemeClr val="tx1"/>
                </a:solidFill>
              </a:rPr>
              <a:t>Thankyou</a:t>
            </a:r>
          </a:p>
        </p:txBody>
      </p:sp>
    </p:spTree>
    <p:extLst>
      <p:ext uri="{BB962C8B-B14F-4D97-AF65-F5344CB8AC3E}">
        <p14:creationId xmlns:p14="http://schemas.microsoft.com/office/powerpoint/2010/main" val="36340423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D780-E2E6-4837-5D5B-33FFC2EC64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US" b="1" dirty="0"/>
          </a:p>
        </p:txBody>
      </p:sp>
      <p:sp>
        <p:nvSpPr>
          <p:cNvPr id="3" name="Content Placeholder 2">
            <a:extLst>
              <a:ext uri="{FF2B5EF4-FFF2-40B4-BE49-F238E27FC236}">
                <a16:creationId xmlns:a16="http://schemas.microsoft.com/office/drawing/2014/main" id="{BE3F166D-1560-0703-4817-1117A66080F6}"/>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With the rise of cyberattacks, data breaches, and online threats, securing sensitive information is a top priority.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Protecting personal, financial, and organizational data ensures trust, legal compliance, and operational continuity.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presentation highlights </a:t>
            </a:r>
            <a:r>
              <a:rPr lang="en-US" sz="2000" b="1" dirty="0">
                <a:highlight>
                  <a:srgbClr val="FFFF00"/>
                </a:highlight>
                <a:latin typeface="Times New Roman" panose="02020603050405020304" pitchFamily="18" charset="0"/>
                <a:cs typeface="Times New Roman" panose="02020603050405020304" pitchFamily="18" charset="0"/>
              </a:rPr>
              <a:t>SQL Injection</a:t>
            </a:r>
            <a:r>
              <a:rPr lang="en-US" sz="2000" dirty="0">
                <a:latin typeface="Times New Roman" panose="02020603050405020304" pitchFamily="18" charset="0"/>
                <a:cs typeface="Times New Roman" panose="02020603050405020304" pitchFamily="18" charset="0"/>
              </a:rPr>
              <a:t>, a code injection technique used to access or alter database data,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a:t>
            </a:r>
            <a:r>
              <a:rPr lang="en-US" sz="2000" b="1" dirty="0">
                <a:highlight>
                  <a:srgbClr val="FFFF00"/>
                </a:highlight>
                <a:latin typeface="Times New Roman" panose="02020603050405020304" pitchFamily="18" charset="0"/>
                <a:cs typeface="Times New Roman" panose="02020603050405020304" pitchFamily="18" charset="0"/>
              </a:rPr>
              <a:t>Database Encryption</a:t>
            </a:r>
            <a:r>
              <a:rPr lang="en-US" sz="2000" dirty="0">
                <a:latin typeface="Times New Roman" panose="02020603050405020304" pitchFamily="18" charset="0"/>
                <a:cs typeface="Times New Roman" panose="02020603050405020304" pitchFamily="18" charset="0"/>
              </a:rPr>
              <a:t>, which protects data at rest by converting it into unreadable ciphertext without the right keys.</a:t>
            </a:r>
          </a:p>
          <a:p>
            <a:endParaRPr lang="en-US" dirty="0"/>
          </a:p>
        </p:txBody>
      </p:sp>
    </p:spTree>
    <p:extLst>
      <p:ext uri="{BB962C8B-B14F-4D97-AF65-F5344CB8AC3E}">
        <p14:creationId xmlns:p14="http://schemas.microsoft.com/office/powerpoint/2010/main" val="316942996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727F3-C836-BE68-3587-C93BE97EB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F2BB3-B4DE-1CB6-CEC9-E1E26F470E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Database  Encryption</a:t>
            </a:r>
            <a:endParaRPr lang="en-US" b="1" dirty="0"/>
          </a:p>
        </p:txBody>
      </p:sp>
      <p:sp>
        <p:nvSpPr>
          <p:cNvPr id="3" name="Content Placeholder 2">
            <a:extLst>
              <a:ext uri="{FF2B5EF4-FFF2-40B4-BE49-F238E27FC236}">
                <a16:creationId xmlns:a16="http://schemas.microsoft.com/office/drawing/2014/main" id="{E9453270-DD1C-C2E2-89D5-5CC501FCDEC4}"/>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      The </a:t>
            </a:r>
            <a:r>
              <a:rPr lang="en-IN" sz="2000" b="1" dirty="0">
                <a:latin typeface="Times New Roman" panose="02020603050405020304" pitchFamily="18" charset="0"/>
                <a:cs typeface="Times New Roman" panose="02020603050405020304" pitchFamily="18" charset="0"/>
              </a:rPr>
              <a:t>database </a:t>
            </a:r>
            <a:r>
              <a:rPr lang="en-IN" sz="2000" dirty="0">
                <a:latin typeface="Times New Roman" panose="02020603050405020304" pitchFamily="18" charset="0"/>
                <a:cs typeface="Times New Roman" panose="02020603050405020304" pitchFamily="18" charset="0"/>
              </a:rPr>
              <a:t>is typically the most valuable information resource for any organization </a:t>
            </a:r>
          </a:p>
          <a:p>
            <a:pPr marL="139700" indent="0">
              <a:buNone/>
            </a:pPr>
            <a:r>
              <a:rPr lang="en-IN" sz="2000" dirty="0">
                <a:latin typeface="Times New Roman" panose="02020603050405020304" pitchFamily="18" charset="0"/>
                <a:cs typeface="Times New Roman" panose="02020603050405020304" pitchFamily="18" charset="0"/>
              </a:rPr>
              <a:t>      and is therefore </a:t>
            </a:r>
            <a:r>
              <a:rPr lang="en-IN" sz="2000" dirty="0">
                <a:highlight>
                  <a:srgbClr val="FFFF00"/>
                </a:highlight>
                <a:latin typeface="Times New Roman" panose="02020603050405020304" pitchFamily="18" charset="0"/>
                <a:cs typeface="Times New Roman" panose="02020603050405020304" pitchFamily="18" charset="0"/>
              </a:rPr>
              <a:t>protected by multiple layers of security</a:t>
            </a:r>
            <a:r>
              <a:rPr lang="en-IN" sz="2000" dirty="0">
                <a:latin typeface="Times New Roman" panose="02020603050405020304" pitchFamily="18" charset="0"/>
                <a:cs typeface="Times New Roman" panose="02020603050405020304" pitchFamily="18" charset="0"/>
              </a:rPr>
              <a:t>, including </a:t>
            </a:r>
            <a:r>
              <a:rPr lang="en-IN" sz="2000" dirty="0">
                <a:highlight>
                  <a:srgbClr val="FF0000"/>
                </a:highlight>
                <a:latin typeface="Times New Roman" panose="02020603050405020304" pitchFamily="18" charset="0"/>
                <a:cs typeface="Times New Roman" panose="02020603050405020304" pitchFamily="18" charset="0"/>
              </a:rPr>
              <a:t>firewalls</a:t>
            </a:r>
            <a:r>
              <a:rPr lang="en-IN" sz="2000" dirty="0">
                <a:latin typeface="Times New Roman" panose="02020603050405020304" pitchFamily="18" charset="0"/>
                <a:cs typeface="Times New Roman" panose="02020603050405020304" pitchFamily="18" charset="0"/>
              </a:rPr>
              <a:t>, </a:t>
            </a:r>
          </a:p>
          <a:p>
            <a:pPr marL="139700" indent="0">
              <a:buNone/>
            </a:pPr>
            <a:r>
              <a:rPr lang="en-IN" sz="2000" dirty="0">
                <a:latin typeface="Times New Roman" panose="02020603050405020304" pitchFamily="18" charset="0"/>
                <a:cs typeface="Times New Roman" panose="02020603050405020304" pitchFamily="18" charset="0"/>
              </a:rPr>
              <a:t>      authentication mechanisms, general access control systems, and database</a:t>
            </a:r>
          </a:p>
          <a:p>
            <a:pPr marL="139700" indent="0">
              <a:buNone/>
            </a:pPr>
            <a:r>
              <a:rPr lang="en-IN" sz="2000" dirty="0">
                <a:latin typeface="Times New Roman" panose="02020603050405020304" pitchFamily="18" charset="0"/>
                <a:cs typeface="Times New Roman" panose="02020603050405020304" pitchFamily="18" charset="0"/>
              </a:rPr>
              <a:t>      access control systems. </a:t>
            </a:r>
          </a:p>
          <a:p>
            <a:r>
              <a:rPr lang="en-IN" sz="2000" dirty="0">
                <a:latin typeface="Times New Roman" panose="02020603050405020304" pitchFamily="18" charset="0"/>
                <a:cs typeface="Times New Roman" panose="02020603050405020304" pitchFamily="18" charset="0"/>
              </a:rPr>
              <a:t>      For particularly sensitive data, database encryption is warranted and often implemented. </a:t>
            </a:r>
          </a:p>
          <a:p>
            <a:r>
              <a:rPr lang="en-IN" sz="2000" dirty="0">
                <a:latin typeface="Times New Roman" panose="02020603050405020304" pitchFamily="18" charset="0"/>
                <a:cs typeface="Times New Roman" panose="02020603050405020304" pitchFamily="18" charset="0"/>
              </a:rPr>
              <a:t>      </a:t>
            </a:r>
            <a:r>
              <a:rPr lang="en-IN" sz="2000" dirty="0">
                <a:highlight>
                  <a:srgbClr val="FFFF00"/>
                </a:highlight>
                <a:latin typeface="Times New Roman" panose="02020603050405020304" pitchFamily="18" charset="0"/>
                <a:cs typeface="Times New Roman" panose="02020603050405020304" pitchFamily="18" charset="0"/>
              </a:rPr>
              <a:t>Encryption becomes the last line of defence in database security</a:t>
            </a:r>
            <a:r>
              <a:rPr lang="en-IN"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13924274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8F66AB4-D164-BC9D-A3BF-650BF0D5B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079" y="642677"/>
            <a:ext cx="7562875" cy="5572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878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794A0-1C33-2C65-089B-53C2CF85D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06DF-D0C6-4446-D57C-ACAD58B97F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Entities involved in Database  Encryption</a:t>
            </a:r>
            <a:endParaRPr lang="en-US" b="1" dirty="0"/>
          </a:p>
        </p:txBody>
      </p:sp>
      <p:sp>
        <p:nvSpPr>
          <p:cNvPr id="3" name="Content Placeholder 2">
            <a:extLst>
              <a:ext uri="{FF2B5EF4-FFF2-40B4-BE49-F238E27FC236}">
                <a16:creationId xmlns:a16="http://schemas.microsoft.com/office/drawing/2014/main" id="{1FAE57A3-9194-4E77-8770-B0EA675CB0FB}"/>
              </a:ext>
            </a:extLst>
          </p:cNvPr>
          <p:cNvSpPr>
            <a:spLocks noGrp="1"/>
          </p:cNvSpPr>
          <p:nvPr>
            <p:ph idx="1"/>
          </p:nvPr>
        </p:nvSpPr>
        <p:spPr>
          <a:xfrm>
            <a:off x="796413" y="1976285"/>
            <a:ext cx="10840063" cy="4277032"/>
          </a:xfrm>
        </p:spPr>
        <p:txBody>
          <a:bodyPr>
            <a:normAutofit fontScale="92500" lnSpcReduction="20000"/>
          </a:bodyPr>
          <a:lstStyle/>
          <a:p>
            <a:pPr marL="0" indent="0" eaLnBrk="0" fontAlgn="base" hangingPunct="0">
              <a:spcBef>
                <a:spcPct val="0"/>
              </a:spcBef>
              <a:spcAft>
                <a:spcPct val="0"/>
              </a:spcAft>
              <a:buClrTx/>
              <a:buSzTx/>
              <a:buNone/>
            </a:pPr>
            <a:r>
              <a:rPr lang="en-IN" b="1" dirty="0">
                <a:latin typeface="Times New Roman" panose="02020603050405020304" pitchFamily="18" charset="0"/>
                <a:cs typeface="Times New Roman" panose="02020603050405020304" pitchFamily="18" charset="0"/>
              </a:rPr>
              <a:t>Data owner: </a:t>
            </a:r>
            <a:r>
              <a:rPr lang="en-IN" dirty="0">
                <a:latin typeface="Times New Roman" panose="02020603050405020304" pitchFamily="18" charset="0"/>
                <a:cs typeface="Times New Roman" panose="02020603050405020304" pitchFamily="18" charset="0"/>
              </a:rPr>
              <a:t>An organization that produces data to be made available for controlled release, either within the organization or to external users.</a:t>
            </a:r>
          </a:p>
          <a:p>
            <a:pPr marL="0" indent="0" eaLnBrk="0" fontAlgn="base" hangingPunct="0">
              <a:spcBef>
                <a:spcPct val="0"/>
              </a:spcBef>
              <a:spcAft>
                <a:spcPct val="0"/>
              </a:spcAft>
              <a:buClrTx/>
              <a:buSzTx/>
              <a:buFontTx/>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a:t>
            </a:r>
            <a:r>
              <a:rPr lang="en-IN" dirty="0">
                <a:latin typeface="Times New Roman" panose="02020603050405020304" pitchFamily="18" charset="0"/>
                <a:cs typeface="Times New Roman" panose="02020603050405020304" pitchFamily="18" charset="0"/>
              </a:rPr>
              <a:t>Human entity that presents requests (queries) to the system. </a:t>
            </a:r>
          </a:p>
          <a:p>
            <a:pPr marL="596900" lvl="1" indent="0">
              <a:buNone/>
            </a:pPr>
            <a:r>
              <a:rPr lang="en-IN" sz="1900" dirty="0">
                <a:latin typeface="Times New Roman" panose="02020603050405020304" pitchFamily="18" charset="0"/>
                <a:cs typeface="Times New Roman" panose="02020603050405020304" pitchFamily="18" charset="0"/>
              </a:rPr>
              <a:t>The user could be an employee of the organization who is granted access to the</a:t>
            </a:r>
          </a:p>
          <a:p>
            <a:pPr marL="596900" lvl="1" indent="0">
              <a:buNone/>
            </a:pPr>
            <a:r>
              <a:rPr lang="en-IN" sz="1900" dirty="0">
                <a:latin typeface="Times New Roman" panose="02020603050405020304" pitchFamily="18" charset="0"/>
                <a:cs typeface="Times New Roman" panose="02020603050405020304" pitchFamily="18" charset="0"/>
              </a:rPr>
              <a:t>database via the server, or a user external to the organization who, after authentication, is granted access.</a:t>
            </a:r>
          </a:p>
          <a:p>
            <a:pPr marL="596900" lvl="1" indent="0">
              <a:buNone/>
            </a:pPr>
            <a:endParaRPr lang="en-IN" sz="19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Client: </a:t>
            </a:r>
            <a:r>
              <a:rPr lang="en-IN" dirty="0">
                <a:latin typeface="Times New Roman" panose="02020603050405020304" pitchFamily="18" charset="0"/>
                <a:cs typeface="Times New Roman" panose="02020603050405020304" pitchFamily="18" charset="0"/>
              </a:rPr>
              <a:t>Front end that transforms user queries into queries on the encrypted data stored on the server.</a:t>
            </a:r>
          </a:p>
          <a:p>
            <a:pPr marL="139700" indent="0">
              <a:buNone/>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Server: </a:t>
            </a:r>
            <a:r>
              <a:rPr lang="en-IN" dirty="0">
                <a:latin typeface="Times New Roman" panose="02020603050405020304" pitchFamily="18" charset="0"/>
                <a:cs typeface="Times New Roman" panose="02020603050405020304" pitchFamily="18" charset="0"/>
              </a:rPr>
              <a:t>An organization that receives the encrypted data from a data owner and makes them available for distribution to clients. </a:t>
            </a:r>
          </a:p>
          <a:p>
            <a:pPr lvl="1"/>
            <a:r>
              <a:rPr lang="en-IN" sz="1900" dirty="0">
                <a:latin typeface="Times New Roman" panose="02020603050405020304" pitchFamily="18" charset="0"/>
                <a:cs typeface="Times New Roman" panose="02020603050405020304" pitchFamily="18" charset="0"/>
              </a:rPr>
              <a:t>The server could in fact be owned by the data owner but, more typically, is a facility owned and maintained by an external provider.</a:t>
            </a:r>
          </a:p>
          <a:p>
            <a:endParaRPr lang="en-US" dirty="0"/>
          </a:p>
        </p:txBody>
      </p:sp>
    </p:spTree>
    <p:extLst>
      <p:ext uri="{BB962C8B-B14F-4D97-AF65-F5344CB8AC3E}">
        <p14:creationId xmlns:p14="http://schemas.microsoft.com/office/powerpoint/2010/main" val="1130323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AD33-F9B1-C301-D935-7CA94B33C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845EC-69B4-6C85-DB68-5D361E2AA0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Entities involved in Database  Encryption</a:t>
            </a:r>
            <a:endParaRPr lang="en-US" b="1" dirty="0"/>
          </a:p>
        </p:txBody>
      </p:sp>
      <p:sp>
        <p:nvSpPr>
          <p:cNvPr id="3" name="Content Placeholder 2">
            <a:extLst>
              <a:ext uri="{FF2B5EF4-FFF2-40B4-BE49-F238E27FC236}">
                <a16:creationId xmlns:a16="http://schemas.microsoft.com/office/drawing/2014/main" id="{957A7037-97E9-9B3A-F821-8920085BE9C6}"/>
              </a:ext>
            </a:extLst>
          </p:cNvPr>
          <p:cNvSpPr>
            <a:spLocks noGrp="1"/>
          </p:cNvSpPr>
          <p:nvPr>
            <p:ph idx="1"/>
          </p:nvPr>
        </p:nvSpPr>
        <p:spPr>
          <a:xfrm>
            <a:off x="796413" y="1976285"/>
            <a:ext cx="10840063" cy="4277032"/>
          </a:xfrm>
        </p:spPr>
        <p:txBody>
          <a:bodyPr>
            <a:normAutofit lnSpcReduction="10000"/>
          </a:bodyPr>
          <a:lstStyle/>
          <a:p>
            <a:r>
              <a:rPr lang="en-US" b="0" i="0" u="none" strike="noStrike" baseline="0" dirty="0">
                <a:latin typeface="Times New Roman" panose="02020603050405020304" pitchFamily="18" charset="0"/>
                <a:cs typeface="Times New Roman" panose="02020603050405020304" pitchFamily="18" charset="0"/>
              </a:rPr>
              <a:t>    A user at the client can retrieve a record from the database with the following sequence:</a:t>
            </a:r>
          </a:p>
          <a:p>
            <a:pPr marL="0" indent="0">
              <a:buNone/>
            </a:pPr>
            <a:endParaRPr lang="en-US" b="0" i="0" u="none" strike="noStrike" baseline="0" dirty="0">
              <a:latin typeface="Times New Roman" panose="02020603050405020304" pitchFamily="18" charset="0"/>
              <a:cs typeface="Times New Roman" panose="02020603050405020304" pitchFamily="18" charset="0"/>
            </a:endParaRP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The user issues an SQL query for fields from one or more records with a specific value of the </a:t>
            </a: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primary key.</a:t>
            </a:r>
          </a:p>
          <a:p>
            <a:pPr marL="301943" lvl="1" indent="0">
              <a:buNone/>
            </a:pPr>
            <a:endParaRPr lang="en-US" sz="1900" dirty="0">
              <a:latin typeface="Times New Roman" panose="02020603050405020304" pitchFamily="18" charset="0"/>
              <a:cs typeface="Times New Roman" panose="02020603050405020304" pitchFamily="18" charset="0"/>
            </a:endParaRP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The query processor at the client encrypts the primary key, modifies the SQL query and </a:t>
            </a: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transmits the query to the server.</a:t>
            </a:r>
          </a:p>
          <a:p>
            <a:pPr marL="301943" lvl="1" indent="0">
              <a:buNone/>
            </a:pPr>
            <a:endParaRPr lang="en-US" sz="1900" b="0" i="0" u="none" strike="noStrike" baseline="0" dirty="0">
              <a:latin typeface="Times New Roman" panose="02020603050405020304" pitchFamily="18" charset="0"/>
              <a:cs typeface="Times New Roman" panose="02020603050405020304" pitchFamily="18" charset="0"/>
            </a:endParaRP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The server processes the query using the encrypted value of the primary key and returns the</a:t>
            </a: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appropriate record or records.</a:t>
            </a:r>
          </a:p>
          <a:p>
            <a:pPr marL="759143" lvl="1" indent="-457200">
              <a:buFont typeface="+mj-lt"/>
              <a:buAutoNum type="arabicPeriod"/>
            </a:pPr>
            <a:endParaRPr lang="en-US" sz="1900" b="0" i="0" u="none" strike="noStrike" baseline="0" dirty="0">
              <a:latin typeface="Times New Roman" panose="02020603050405020304" pitchFamily="18" charset="0"/>
              <a:cs typeface="Times New Roman" panose="02020603050405020304" pitchFamily="18" charset="0"/>
            </a:endParaRPr>
          </a:p>
          <a:p>
            <a:pPr marL="301943" lvl="1" indent="0">
              <a:buNone/>
            </a:pPr>
            <a:r>
              <a:rPr lang="en-US" sz="1900" b="0" i="0" u="none" strike="noStrike" baseline="0" dirty="0">
                <a:latin typeface="Times New Roman" panose="02020603050405020304" pitchFamily="18" charset="0"/>
                <a:cs typeface="Times New Roman" panose="02020603050405020304" pitchFamily="18" charset="0"/>
              </a:rPr>
              <a:t>The query processor decrypts the data and returns the results.</a:t>
            </a:r>
            <a:endParaRPr lang="en-IN"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9526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64B58-B0B7-BFFA-4200-8D160CC4B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AA879-0838-27C8-5FD3-7ADD9F383F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SQL Injection (SQLI)</a:t>
            </a:r>
            <a:endParaRPr lang="en-US" b="1" dirty="0"/>
          </a:p>
        </p:txBody>
      </p:sp>
      <p:sp>
        <p:nvSpPr>
          <p:cNvPr id="3" name="Content Placeholder 2">
            <a:extLst>
              <a:ext uri="{FF2B5EF4-FFF2-40B4-BE49-F238E27FC236}">
                <a16:creationId xmlns:a16="http://schemas.microsoft.com/office/drawing/2014/main" id="{EB93A977-2E82-8736-7E2A-FFED12A74F05}"/>
              </a:ext>
            </a:extLst>
          </p:cNvPr>
          <p:cNvSpPr>
            <a:spLocks noGrp="1"/>
          </p:cNvSpPr>
          <p:nvPr>
            <p:ph idx="1"/>
          </p:nvPr>
        </p:nvSpPr>
        <p:spPr>
          <a:xfrm>
            <a:off x="796413" y="1976285"/>
            <a:ext cx="10840063" cy="4277032"/>
          </a:xfrm>
        </p:spPr>
        <p:txBody>
          <a:bodyPr>
            <a:normAutofit/>
          </a:bodyPr>
          <a:lstStyle/>
          <a:p>
            <a:r>
              <a:rPr lang="en-US" sz="1600" b="0" i="0" u="none" strike="noStrike" baseline="0" dirty="0">
                <a:latin typeface="Times New Roman" panose="02020603050405020304" pitchFamily="18" charset="0"/>
                <a:cs typeface="Times New Roman" panose="02020603050405020304" pitchFamily="18" charset="0"/>
              </a:rPr>
              <a:t> </a:t>
            </a:r>
            <a:r>
              <a:rPr lang="en-US" dirty="0"/>
              <a:t>SQLi is a code injection attack targeting a database via vulnerable input fields.</a:t>
            </a:r>
            <a:br>
              <a:rPr lang="en-US" dirty="0"/>
            </a:br>
            <a:r>
              <a:rPr lang="en-US" dirty="0"/>
              <a:t> It allows attackers to read, alter, or delete backend data.</a:t>
            </a:r>
          </a:p>
          <a:p>
            <a:r>
              <a:rPr lang="en-US" b="1" dirty="0"/>
              <a:t>How SQLi Works : -</a:t>
            </a:r>
            <a:br>
              <a:rPr lang="en-US" dirty="0"/>
            </a:br>
            <a:r>
              <a:rPr lang="en-US" dirty="0"/>
              <a:t>Attacker sends malicious SQL through web input → server executes it.</a:t>
            </a:r>
            <a:br>
              <a:rPr lang="en-US" dirty="0"/>
            </a:br>
            <a:r>
              <a:rPr lang="en-US" dirty="0"/>
              <a:t>This can bypass login, retrieve data, or even destroy tables.</a:t>
            </a:r>
          </a:p>
          <a:p>
            <a:r>
              <a:rPr lang="en-IN" sz="2000" dirty="0"/>
              <a:t>SQLi is an attack that exploits a security vulnerability occurring in the database layer of an application (such as queries). </a:t>
            </a:r>
          </a:p>
          <a:p>
            <a:r>
              <a:rPr lang="en-IN" sz="2000" dirty="0"/>
              <a:t>Using SQL injection, the attacker can extract or manipulate the web application’s data. </a:t>
            </a:r>
          </a:p>
          <a:p>
            <a:r>
              <a:rPr lang="en-IN" sz="2000" dirty="0"/>
              <a:t>The attack is viable when user input is either incorrectly filtered for string literal escape characters embedded in SQL statements or user input is not strongly typed, and thereby unexpectedly executed.</a:t>
            </a:r>
          </a:p>
          <a:p>
            <a:endParaRPr lang="en-US" dirty="0"/>
          </a:p>
        </p:txBody>
      </p:sp>
    </p:spTree>
    <p:extLst>
      <p:ext uri="{BB962C8B-B14F-4D97-AF65-F5344CB8AC3E}">
        <p14:creationId xmlns:p14="http://schemas.microsoft.com/office/powerpoint/2010/main" val="947167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6619-C6D1-7A07-9D23-4BD00EECE286}"/>
              </a:ext>
            </a:extLst>
          </p:cNvPr>
          <p:cNvSpPr>
            <a:spLocks noGrp="1"/>
          </p:cNvSpPr>
          <p:nvPr>
            <p:ph type="title"/>
          </p:nvPr>
        </p:nvSpPr>
        <p:spPr/>
        <p:txBody>
          <a:bodyPr/>
          <a:lstStyle/>
          <a:p>
            <a:r>
              <a:rPr lang="en-US" b="1" dirty="0"/>
              <a:t>Steps involved in SQLI</a:t>
            </a:r>
          </a:p>
        </p:txBody>
      </p:sp>
      <p:sp>
        <p:nvSpPr>
          <p:cNvPr id="3" name="Content Placeholder 2">
            <a:extLst>
              <a:ext uri="{FF2B5EF4-FFF2-40B4-BE49-F238E27FC236}">
                <a16:creationId xmlns:a16="http://schemas.microsoft.com/office/drawing/2014/main" id="{62C7459A-A405-4B2E-9B55-ADF32E65F284}"/>
              </a:ext>
            </a:extLst>
          </p:cNvPr>
          <p:cNvSpPr>
            <a:spLocks noGrp="1"/>
          </p:cNvSpPr>
          <p:nvPr>
            <p:ph idx="1"/>
          </p:nvPr>
        </p:nvSpPr>
        <p:spPr/>
        <p:txBody>
          <a:bodyPr>
            <a:normAutofit fontScale="85000" lnSpcReduction="20000"/>
          </a:bodyPr>
          <a:lstStyle/>
          <a:p>
            <a:r>
              <a:rPr lang="en-IN" sz="2000" dirty="0"/>
              <a:t>Hacker finds a </a:t>
            </a:r>
            <a:r>
              <a:rPr lang="en-IN" sz="2000" b="1" dirty="0"/>
              <a:t>vulnerability</a:t>
            </a:r>
            <a:r>
              <a:rPr lang="en-IN" sz="2000" dirty="0"/>
              <a:t> in a custom Web application and </a:t>
            </a:r>
            <a:r>
              <a:rPr lang="en-IN" sz="2000" b="1" dirty="0">
                <a:solidFill>
                  <a:srgbClr val="FF0000"/>
                </a:solidFill>
              </a:rPr>
              <a:t>injects an SQL command to a database </a:t>
            </a:r>
            <a:r>
              <a:rPr lang="en-IN" sz="2000" dirty="0"/>
              <a:t>by sending the </a:t>
            </a:r>
            <a:r>
              <a:rPr lang="en-IN" sz="2000" b="1" dirty="0"/>
              <a:t>command</a:t>
            </a:r>
            <a:r>
              <a:rPr lang="en-IN" sz="2000" dirty="0"/>
              <a:t> to the Web server. The command is injected into traffic that will be accepted by the firewall.</a:t>
            </a:r>
          </a:p>
          <a:p>
            <a:r>
              <a:rPr lang="en-IN" sz="2000" dirty="0"/>
              <a:t>The </a:t>
            </a:r>
            <a:r>
              <a:rPr lang="en-IN" sz="2000" b="1" dirty="0"/>
              <a:t>Web server receives the malicious code and sends </a:t>
            </a:r>
            <a:r>
              <a:rPr lang="en-IN" sz="2000" dirty="0"/>
              <a:t>it to the </a:t>
            </a:r>
            <a:r>
              <a:rPr lang="en-IN" sz="2000" b="1" dirty="0"/>
              <a:t>Web application server</a:t>
            </a:r>
            <a:r>
              <a:rPr lang="en-IN" sz="2000" dirty="0"/>
              <a:t>.</a:t>
            </a:r>
          </a:p>
          <a:p>
            <a:r>
              <a:rPr lang="en-IN" sz="2000" dirty="0"/>
              <a:t>The Web application server </a:t>
            </a:r>
            <a:r>
              <a:rPr lang="en-IN" sz="2000" b="1" dirty="0"/>
              <a:t>receives </a:t>
            </a:r>
            <a:r>
              <a:rPr lang="en-IN" sz="2000" dirty="0"/>
              <a:t>the malicious code from the Web server and sends it to the database server.</a:t>
            </a:r>
          </a:p>
          <a:p>
            <a:r>
              <a:rPr lang="en-IN" sz="2000" b="1" dirty="0">
                <a:solidFill>
                  <a:srgbClr val="FF0000"/>
                </a:solidFill>
              </a:rPr>
              <a:t>The database server executes the malicious code on the database</a:t>
            </a:r>
            <a:r>
              <a:rPr lang="en-IN" sz="2000" dirty="0"/>
              <a:t>. The database returns data from credit cards table. </a:t>
            </a:r>
          </a:p>
          <a:p>
            <a:r>
              <a:rPr lang="en-IN" sz="2000" dirty="0"/>
              <a:t>The Web application server dynamically generates a page with data including credit card details from the database.</a:t>
            </a:r>
          </a:p>
          <a:p>
            <a:r>
              <a:rPr lang="en-IN" sz="2000" dirty="0"/>
              <a:t>The Web server sends the credit card details to the hacker.</a:t>
            </a:r>
          </a:p>
          <a:p>
            <a:endParaRPr lang="en-US" dirty="0"/>
          </a:p>
        </p:txBody>
      </p:sp>
    </p:spTree>
    <p:extLst>
      <p:ext uri="{BB962C8B-B14F-4D97-AF65-F5344CB8AC3E}">
        <p14:creationId xmlns:p14="http://schemas.microsoft.com/office/powerpoint/2010/main" val="2312218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9CDE-B43E-C40B-D4E6-96DE6E219CD3}"/>
              </a:ext>
            </a:extLst>
          </p:cNvPr>
          <p:cNvSpPr>
            <a:spLocks noGrp="1"/>
          </p:cNvSpPr>
          <p:nvPr>
            <p:ph type="title"/>
          </p:nvPr>
        </p:nvSpPr>
        <p:spPr/>
        <p:txBody>
          <a:bodyPr/>
          <a:lstStyle/>
          <a:p>
            <a:r>
              <a:rPr lang="en-US" b="1" dirty="0"/>
              <a:t>Examples of SQLI Attacks:</a:t>
            </a:r>
          </a:p>
        </p:txBody>
      </p:sp>
      <p:sp>
        <p:nvSpPr>
          <p:cNvPr id="3" name="Content Placeholder 2">
            <a:extLst>
              <a:ext uri="{FF2B5EF4-FFF2-40B4-BE49-F238E27FC236}">
                <a16:creationId xmlns:a16="http://schemas.microsoft.com/office/drawing/2014/main" id="{8BC88A90-C922-6C13-8A01-C2992286CD19}"/>
              </a:ext>
            </a:extLst>
          </p:cNvPr>
          <p:cNvSpPr>
            <a:spLocks noGrp="1"/>
          </p:cNvSpPr>
          <p:nvPr>
            <p:ph idx="1"/>
          </p:nvPr>
        </p:nvSpPr>
        <p:spPr/>
        <p:txBody>
          <a:bodyPr/>
          <a:lstStyle/>
          <a:p>
            <a:r>
              <a:rPr lang="en-US" dirty="0"/>
              <a:t>Bypassing Authentication using </a:t>
            </a:r>
            <a:r>
              <a:rPr lang="en-US" b="1" dirty="0">
                <a:solidFill>
                  <a:srgbClr val="FF0000"/>
                </a:solidFill>
              </a:rPr>
              <a:t>1=1</a:t>
            </a:r>
            <a:r>
              <a:rPr lang="en-US" dirty="0"/>
              <a:t> :</a:t>
            </a:r>
          </a:p>
          <a:p>
            <a:r>
              <a:rPr lang="en-US" dirty="0"/>
              <a:t>Attackers inject code like ' OR 1=1 -- into login forms to manipulate the SQL query.</a:t>
            </a:r>
          </a:p>
          <a:p>
            <a:r>
              <a:rPr lang="en-US" dirty="0"/>
              <a:t>This makes the condition always true (since 1=1 is always true), allowing unauthorized access </a:t>
            </a:r>
          </a:p>
          <a:p>
            <a:r>
              <a:rPr lang="en-US" dirty="0"/>
              <a:t>without valid credentials.</a:t>
            </a:r>
          </a:p>
          <a:p>
            <a:endParaRPr lang="en-US" dirty="0"/>
          </a:p>
          <a:p>
            <a:r>
              <a:rPr lang="en-US" dirty="0"/>
              <a:t>SELECT * FROM users WHERE username='' OR 1=1 -- </a:t>
            </a:r>
          </a:p>
        </p:txBody>
      </p:sp>
    </p:spTree>
    <p:extLst>
      <p:ext uri="{BB962C8B-B14F-4D97-AF65-F5344CB8AC3E}">
        <p14:creationId xmlns:p14="http://schemas.microsoft.com/office/powerpoint/2010/main" val="62212089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{8ECFDCEA-E219-490F-A75A-C55545BAA72B}tf33845126_win32</Template>
  <TotalTime>52</TotalTime>
  <Words>1018</Words>
  <Application>Microsoft Office PowerPoint</Application>
  <PresentationFormat>Widescreen</PresentationFormat>
  <Paragraphs>75</Paragraphs>
  <Slides>14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Times New Roman</vt:lpstr>
      <vt:lpstr>1_RetrospectVTI</vt:lpstr>
      <vt:lpstr>Database Encryption and SQL Injection</vt:lpstr>
      <vt:lpstr>Introduction</vt:lpstr>
      <vt:lpstr>Database  Encryption</vt:lpstr>
      <vt:lpstr>PowerPoint Presentation</vt:lpstr>
      <vt:lpstr>Entities involved in Database  Encryption</vt:lpstr>
      <vt:lpstr>Entities involved in Database  Encryption</vt:lpstr>
      <vt:lpstr>SQL Injection (SQLI)</vt:lpstr>
      <vt:lpstr>Steps involved in SQLI</vt:lpstr>
      <vt:lpstr>Examples of SQLI Attacks:</vt:lpstr>
      <vt:lpstr>Preventing SQL Injection </vt:lpstr>
      <vt:lpstr>PowerPoint Presentation</vt:lpstr>
      <vt:lpstr>Real-World SQLi Incidents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More</dc:creator>
  <cp:lastModifiedBy>Sahil More</cp:lastModifiedBy>
  <cp:revision>15</cp:revision>
  <dcterms:created xsi:type="dcterms:W3CDTF">2025-05-19T15:16:20Z</dcterms:created>
  <dcterms:modified xsi:type="dcterms:W3CDTF">2025-05-19T16:08:44Z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