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58" r:id="rId3"/>
    <p:sldId id="260" r:id="rId4"/>
    <p:sldId id="264" r:id="rId5"/>
    <p:sldId id="265" r:id="rId6"/>
    <p:sldId id="266" r:id="rId7"/>
    <p:sldId id="267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7292E-D1D2-403C-A322-2E751F37D92D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E671973-9AFE-4EA5-9833-56AFE85B1184}">
      <dgm:prSet phldrT="[Text]"/>
      <dgm:spPr/>
      <dgm:t>
        <a:bodyPr/>
        <a:lstStyle/>
        <a:p>
          <a:r>
            <a:rPr lang="en-CA" dirty="0"/>
            <a:t>Importing Dataset, Converting Image to Array (SciPy </a:t>
          </a:r>
          <a:r>
            <a:rPr lang="en-CA" dirty="0" err="1"/>
            <a:t>imread</a:t>
          </a:r>
          <a:r>
            <a:rPr lang="en-CA" dirty="0"/>
            <a:t>)</a:t>
          </a:r>
          <a:endParaRPr lang="en-IN" dirty="0"/>
        </a:p>
      </dgm:t>
    </dgm:pt>
    <dgm:pt modelId="{6B88E51D-6D34-4221-A76B-5A358FD4E4D5}" type="parTrans" cxnId="{40075C5E-2C7A-4CB6-8E6D-BEE1EED163B8}">
      <dgm:prSet/>
      <dgm:spPr/>
      <dgm:t>
        <a:bodyPr/>
        <a:lstStyle/>
        <a:p>
          <a:endParaRPr lang="en-IN"/>
        </a:p>
      </dgm:t>
    </dgm:pt>
    <dgm:pt modelId="{04FC71E0-7734-4157-8C66-13CA9FDA325E}" type="sibTrans" cxnId="{40075C5E-2C7A-4CB6-8E6D-BEE1EED163B8}">
      <dgm:prSet/>
      <dgm:spPr/>
      <dgm:t>
        <a:bodyPr/>
        <a:lstStyle/>
        <a:p>
          <a:endParaRPr lang="en-IN"/>
        </a:p>
      </dgm:t>
    </dgm:pt>
    <dgm:pt modelId="{5E6173EE-7B21-47A4-9324-6A78A513E8DF}">
      <dgm:prSet phldrT="[Text]"/>
      <dgm:spPr/>
      <dgm:t>
        <a:bodyPr/>
        <a:lstStyle/>
        <a:p>
          <a:r>
            <a:rPr lang="en-CA" dirty="0"/>
            <a:t>Target Label Encoding (SciPy), Normalizing, Target One Hot Encoding</a:t>
          </a:r>
        </a:p>
      </dgm:t>
    </dgm:pt>
    <dgm:pt modelId="{6D38F4C3-C7BF-40EF-B501-37AF703A8603}" type="parTrans" cxnId="{76B5247B-09AF-4BB5-9B10-6F97E2AE7A2D}">
      <dgm:prSet/>
      <dgm:spPr/>
      <dgm:t>
        <a:bodyPr/>
        <a:lstStyle/>
        <a:p>
          <a:endParaRPr lang="en-IN"/>
        </a:p>
      </dgm:t>
    </dgm:pt>
    <dgm:pt modelId="{8D7F247E-6551-4098-BE17-7C0F507D893C}" type="sibTrans" cxnId="{76B5247B-09AF-4BB5-9B10-6F97E2AE7A2D}">
      <dgm:prSet/>
      <dgm:spPr/>
      <dgm:t>
        <a:bodyPr/>
        <a:lstStyle/>
        <a:p>
          <a:endParaRPr lang="en-IN"/>
        </a:p>
      </dgm:t>
    </dgm:pt>
    <dgm:pt modelId="{F719E088-B49C-4AF8-8186-76124A3F9FB4}">
      <dgm:prSet phldrT="[Text]"/>
      <dgm:spPr/>
      <dgm:t>
        <a:bodyPr/>
        <a:lstStyle/>
        <a:p>
          <a:r>
            <a:rPr lang="en-CA" dirty="0"/>
            <a:t>Modelling: Conv2D -&gt; Max Pooling -&gt; Dropout</a:t>
          </a:r>
        </a:p>
      </dgm:t>
    </dgm:pt>
    <dgm:pt modelId="{8CBB0FC9-6D0B-407F-A268-993C80BA86E4}" type="parTrans" cxnId="{9328277E-E05B-490B-AFF9-440772F9D86B}">
      <dgm:prSet/>
      <dgm:spPr/>
      <dgm:t>
        <a:bodyPr/>
        <a:lstStyle/>
        <a:p>
          <a:endParaRPr lang="en-IN"/>
        </a:p>
      </dgm:t>
    </dgm:pt>
    <dgm:pt modelId="{D3B465B1-85FC-4804-A8DE-20D8E347A5C0}" type="sibTrans" cxnId="{9328277E-E05B-490B-AFF9-440772F9D86B}">
      <dgm:prSet/>
      <dgm:spPr/>
      <dgm:t>
        <a:bodyPr/>
        <a:lstStyle/>
        <a:p>
          <a:endParaRPr lang="en-IN"/>
        </a:p>
      </dgm:t>
    </dgm:pt>
    <dgm:pt modelId="{163276F1-FA8C-4131-8091-D5B2A8669A6B}">
      <dgm:prSet phldrT="[Text]"/>
      <dgm:spPr/>
      <dgm:t>
        <a:bodyPr/>
        <a:lstStyle/>
        <a:p>
          <a:r>
            <a:rPr lang="en-CA" dirty="0"/>
            <a:t>Flattening -&gt; Dense Layer -&gt; Output</a:t>
          </a:r>
          <a:endParaRPr lang="en-IN" dirty="0"/>
        </a:p>
      </dgm:t>
    </dgm:pt>
    <dgm:pt modelId="{07E5E596-CCA9-4E63-9E7F-5B6C534BDEBB}" type="parTrans" cxnId="{FC51E525-A1A3-4D51-A136-76B265CDE81E}">
      <dgm:prSet/>
      <dgm:spPr/>
      <dgm:t>
        <a:bodyPr/>
        <a:lstStyle/>
        <a:p>
          <a:endParaRPr lang="en-IN"/>
        </a:p>
      </dgm:t>
    </dgm:pt>
    <dgm:pt modelId="{8F6D2312-CBA3-43E2-BD0F-9A35D4204B8F}" type="sibTrans" cxnId="{FC51E525-A1A3-4D51-A136-76B265CDE81E}">
      <dgm:prSet/>
      <dgm:spPr/>
      <dgm:t>
        <a:bodyPr/>
        <a:lstStyle/>
        <a:p>
          <a:endParaRPr lang="en-IN"/>
        </a:p>
      </dgm:t>
    </dgm:pt>
    <dgm:pt modelId="{F64A4097-6A7F-472A-847C-A362B2C027CB}">
      <dgm:prSet phldrT="[Text]"/>
      <dgm:spPr/>
      <dgm:t>
        <a:bodyPr/>
        <a:lstStyle/>
        <a:p>
          <a:r>
            <a:rPr lang="en-CA" dirty="0"/>
            <a:t>Analyzing and Optimizing - </a:t>
          </a:r>
          <a:r>
            <a:rPr lang="en-CA" dirty="0" err="1"/>
            <a:t>Tensorboard</a:t>
          </a:r>
          <a:endParaRPr lang="en-IN" dirty="0"/>
        </a:p>
      </dgm:t>
    </dgm:pt>
    <dgm:pt modelId="{2BAD3547-68BB-4EBB-A0E8-532B7C7E0BA0}" type="parTrans" cxnId="{0E9EB129-D038-461B-AD8B-9F3844465FFC}">
      <dgm:prSet/>
      <dgm:spPr/>
      <dgm:t>
        <a:bodyPr/>
        <a:lstStyle/>
        <a:p>
          <a:endParaRPr lang="en-IN"/>
        </a:p>
      </dgm:t>
    </dgm:pt>
    <dgm:pt modelId="{16B68BB6-E2EA-47EA-9FE2-04FD0178CE01}" type="sibTrans" cxnId="{0E9EB129-D038-461B-AD8B-9F3844465FFC}">
      <dgm:prSet/>
      <dgm:spPr/>
      <dgm:t>
        <a:bodyPr/>
        <a:lstStyle/>
        <a:p>
          <a:endParaRPr lang="en-IN"/>
        </a:p>
      </dgm:t>
    </dgm:pt>
    <dgm:pt modelId="{BA8621FE-00F6-4026-908F-9D09B64BD7BB}" type="pres">
      <dgm:prSet presAssocID="{2587292E-D1D2-403C-A322-2E751F37D92D}" presName="linear" presStyleCnt="0">
        <dgm:presLayoutVars>
          <dgm:animLvl val="lvl"/>
          <dgm:resizeHandles val="exact"/>
        </dgm:presLayoutVars>
      </dgm:prSet>
      <dgm:spPr/>
    </dgm:pt>
    <dgm:pt modelId="{BCE8739C-8989-438F-87EA-C764F85474C3}" type="pres">
      <dgm:prSet presAssocID="{EE671973-9AFE-4EA5-9833-56AFE85B11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B9B2FB-90E7-4ADE-8E70-4FABD2891FEB}" type="pres">
      <dgm:prSet presAssocID="{04FC71E0-7734-4157-8C66-13CA9FDA325E}" presName="spacer" presStyleCnt="0"/>
      <dgm:spPr/>
    </dgm:pt>
    <dgm:pt modelId="{E42EC1EB-8C93-4BE5-BCDA-B6B07C446060}" type="pres">
      <dgm:prSet presAssocID="{5E6173EE-7B21-47A4-9324-6A78A513E8D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9D419F-5A5D-45CF-8584-E765C2203CBC}" type="pres">
      <dgm:prSet presAssocID="{8D7F247E-6551-4098-BE17-7C0F507D893C}" presName="spacer" presStyleCnt="0"/>
      <dgm:spPr/>
    </dgm:pt>
    <dgm:pt modelId="{91DA66AE-1FCF-4FEA-BD6E-51FCF651029F}" type="pres">
      <dgm:prSet presAssocID="{F719E088-B49C-4AF8-8186-76124A3F9F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6F1EC9-7AF9-4D3D-83A6-A02D2FD43C10}" type="pres">
      <dgm:prSet presAssocID="{D3B465B1-85FC-4804-A8DE-20D8E347A5C0}" presName="spacer" presStyleCnt="0"/>
      <dgm:spPr/>
    </dgm:pt>
    <dgm:pt modelId="{F6DC1919-6799-4A60-ACA3-C4D575C5A2B8}" type="pres">
      <dgm:prSet presAssocID="{163276F1-FA8C-4131-8091-D5B2A8669A6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924691F-3FBD-44E0-AC70-9E734DA05357}" type="pres">
      <dgm:prSet presAssocID="{8F6D2312-CBA3-43E2-BD0F-9A35D4204B8F}" presName="spacer" presStyleCnt="0"/>
      <dgm:spPr/>
    </dgm:pt>
    <dgm:pt modelId="{CFC0FC3E-3F9E-4C67-8A33-8E0F6174F907}" type="pres">
      <dgm:prSet presAssocID="{F64A4097-6A7F-472A-847C-A362B2C027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51E525-A1A3-4D51-A136-76B265CDE81E}" srcId="{2587292E-D1D2-403C-A322-2E751F37D92D}" destId="{163276F1-FA8C-4131-8091-D5B2A8669A6B}" srcOrd="3" destOrd="0" parTransId="{07E5E596-CCA9-4E63-9E7F-5B6C534BDEBB}" sibTransId="{8F6D2312-CBA3-43E2-BD0F-9A35D4204B8F}"/>
    <dgm:cxn modelId="{0E9EB129-D038-461B-AD8B-9F3844465FFC}" srcId="{2587292E-D1D2-403C-A322-2E751F37D92D}" destId="{F64A4097-6A7F-472A-847C-A362B2C027CB}" srcOrd="4" destOrd="0" parTransId="{2BAD3547-68BB-4EBB-A0E8-532B7C7E0BA0}" sibTransId="{16B68BB6-E2EA-47EA-9FE2-04FD0178CE01}"/>
    <dgm:cxn modelId="{4F47EC38-1117-42A6-BF62-C93B7CDB5A92}" type="presOf" srcId="{2587292E-D1D2-403C-A322-2E751F37D92D}" destId="{BA8621FE-00F6-4026-908F-9D09B64BD7BB}" srcOrd="0" destOrd="0" presId="urn:microsoft.com/office/officeart/2005/8/layout/vList2"/>
    <dgm:cxn modelId="{40075C5E-2C7A-4CB6-8E6D-BEE1EED163B8}" srcId="{2587292E-D1D2-403C-A322-2E751F37D92D}" destId="{EE671973-9AFE-4EA5-9833-56AFE85B1184}" srcOrd="0" destOrd="0" parTransId="{6B88E51D-6D34-4221-A76B-5A358FD4E4D5}" sibTransId="{04FC71E0-7734-4157-8C66-13CA9FDA325E}"/>
    <dgm:cxn modelId="{CA67535E-BA2B-4639-BEDC-5133914F4522}" type="presOf" srcId="{163276F1-FA8C-4131-8091-D5B2A8669A6B}" destId="{F6DC1919-6799-4A60-ACA3-C4D575C5A2B8}" srcOrd="0" destOrd="0" presId="urn:microsoft.com/office/officeart/2005/8/layout/vList2"/>
    <dgm:cxn modelId="{10ADF74A-E233-4DE5-B3BD-CF092C0207C4}" type="presOf" srcId="{EE671973-9AFE-4EA5-9833-56AFE85B1184}" destId="{BCE8739C-8989-438F-87EA-C764F85474C3}" srcOrd="0" destOrd="0" presId="urn:microsoft.com/office/officeart/2005/8/layout/vList2"/>
    <dgm:cxn modelId="{76B5247B-09AF-4BB5-9B10-6F97E2AE7A2D}" srcId="{2587292E-D1D2-403C-A322-2E751F37D92D}" destId="{5E6173EE-7B21-47A4-9324-6A78A513E8DF}" srcOrd="1" destOrd="0" parTransId="{6D38F4C3-C7BF-40EF-B501-37AF703A8603}" sibTransId="{8D7F247E-6551-4098-BE17-7C0F507D893C}"/>
    <dgm:cxn modelId="{227C807B-27E1-4619-B1E2-38935BACEB5C}" type="presOf" srcId="{F64A4097-6A7F-472A-847C-A362B2C027CB}" destId="{CFC0FC3E-3F9E-4C67-8A33-8E0F6174F907}" srcOrd="0" destOrd="0" presId="urn:microsoft.com/office/officeart/2005/8/layout/vList2"/>
    <dgm:cxn modelId="{9328277E-E05B-490B-AFF9-440772F9D86B}" srcId="{2587292E-D1D2-403C-A322-2E751F37D92D}" destId="{F719E088-B49C-4AF8-8186-76124A3F9FB4}" srcOrd="2" destOrd="0" parTransId="{8CBB0FC9-6D0B-407F-A268-993C80BA86E4}" sibTransId="{D3B465B1-85FC-4804-A8DE-20D8E347A5C0}"/>
    <dgm:cxn modelId="{74A0C47E-D29C-4B23-A4BC-414E40E9F190}" type="presOf" srcId="{5E6173EE-7B21-47A4-9324-6A78A513E8DF}" destId="{E42EC1EB-8C93-4BE5-BCDA-B6B07C446060}" srcOrd="0" destOrd="0" presId="urn:microsoft.com/office/officeart/2005/8/layout/vList2"/>
    <dgm:cxn modelId="{A29DB7E5-9E0F-4BF9-98DB-955118D95350}" type="presOf" srcId="{F719E088-B49C-4AF8-8186-76124A3F9FB4}" destId="{91DA66AE-1FCF-4FEA-BD6E-51FCF651029F}" srcOrd="0" destOrd="0" presId="urn:microsoft.com/office/officeart/2005/8/layout/vList2"/>
    <dgm:cxn modelId="{60E84EF1-F27F-4004-8E33-DAC20CAEDF9A}" type="presParOf" srcId="{BA8621FE-00F6-4026-908F-9D09B64BD7BB}" destId="{BCE8739C-8989-438F-87EA-C764F85474C3}" srcOrd="0" destOrd="0" presId="urn:microsoft.com/office/officeart/2005/8/layout/vList2"/>
    <dgm:cxn modelId="{CFF404B0-780B-46DC-B99B-04A0E34E0797}" type="presParOf" srcId="{BA8621FE-00F6-4026-908F-9D09B64BD7BB}" destId="{82B9B2FB-90E7-4ADE-8E70-4FABD2891FEB}" srcOrd="1" destOrd="0" presId="urn:microsoft.com/office/officeart/2005/8/layout/vList2"/>
    <dgm:cxn modelId="{83604E12-CC79-4EED-B837-F9DF2BAAB82C}" type="presParOf" srcId="{BA8621FE-00F6-4026-908F-9D09B64BD7BB}" destId="{E42EC1EB-8C93-4BE5-BCDA-B6B07C446060}" srcOrd="2" destOrd="0" presId="urn:microsoft.com/office/officeart/2005/8/layout/vList2"/>
    <dgm:cxn modelId="{ABD61A72-732F-470D-BFB7-6EC8A244898A}" type="presParOf" srcId="{BA8621FE-00F6-4026-908F-9D09B64BD7BB}" destId="{469D419F-5A5D-45CF-8584-E765C2203CBC}" srcOrd="3" destOrd="0" presId="urn:microsoft.com/office/officeart/2005/8/layout/vList2"/>
    <dgm:cxn modelId="{B2229167-EC1B-41D3-A98E-091C5AB54B61}" type="presParOf" srcId="{BA8621FE-00F6-4026-908F-9D09B64BD7BB}" destId="{91DA66AE-1FCF-4FEA-BD6E-51FCF651029F}" srcOrd="4" destOrd="0" presId="urn:microsoft.com/office/officeart/2005/8/layout/vList2"/>
    <dgm:cxn modelId="{0B7374EE-C767-42DC-8EA5-5CBC0CAE68ED}" type="presParOf" srcId="{BA8621FE-00F6-4026-908F-9D09B64BD7BB}" destId="{126F1EC9-7AF9-4D3D-83A6-A02D2FD43C10}" srcOrd="5" destOrd="0" presId="urn:microsoft.com/office/officeart/2005/8/layout/vList2"/>
    <dgm:cxn modelId="{DAE38F11-995B-4809-8293-7AF7830CA535}" type="presParOf" srcId="{BA8621FE-00F6-4026-908F-9D09B64BD7BB}" destId="{F6DC1919-6799-4A60-ACA3-C4D575C5A2B8}" srcOrd="6" destOrd="0" presId="urn:microsoft.com/office/officeart/2005/8/layout/vList2"/>
    <dgm:cxn modelId="{A19677AB-0B94-4A2E-AB54-00A23F3D22D2}" type="presParOf" srcId="{BA8621FE-00F6-4026-908F-9D09B64BD7BB}" destId="{B924691F-3FBD-44E0-AC70-9E734DA05357}" srcOrd="7" destOrd="0" presId="urn:microsoft.com/office/officeart/2005/8/layout/vList2"/>
    <dgm:cxn modelId="{77F9E62B-8874-41DE-9382-D2716A729DAF}" type="presParOf" srcId="{BA8621FE-00F6-4026-908F-9D09B64BD7BB}" destId="{CFC0FC3E-3F9E-4C67-8A33-8E0F6174F90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8739C-8989-438F-87EA-C764F85474C3}">
      <dsp:nvSpPr>
        <dsp:cNvPr id="0" name=""/>
        <dsp:cNvSpPr/>
      </dsp:nvSpPr>
      <dsp:spPr>
        <a:xfrm>
          <a:off x="0" y="102043"/>
          <a:ext cx="6513603" cy="1074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Importing Dataset, Converting Image to Array (SciPy </a:t>
          </a:r>
          <a:r>
            <a:rPr lang="en-CA" sz="2700" kern="1200" dirty="0" err="1"/>
            <a:t>imread</a:t>
          </a:r>
          <a:r>
            <a:rPr lang="en-CA" sz="2700" kern="1200" dirty="0"/>
            <a:t>)</a:t>
          </a:r>
          <a:endParaRPr lang="en-IN" sz="2700" kern="1200" dirty="0"/>
        </a:p>
      </dsp:txBody>
      <dsp:txXfrm>
        <a:off x="52431" y="154474"/>
        <a:ext cx="6408741" cy="969198"/>
      </dsp:txXfrm>
    </dsp:sp>
    <dsp:sp modelId="{E42EC1EB-8C93-4BE5-BCDA-B6B07C446060}">
      <dsp:nvSpPr>
        <dsp:cNvPr id="0" name=""/>
        <dsp:cNvSpPr/>
      </dsp:nvSpPr>
      <dsp:spPr>
        <a:xfrm>
          <a:off x="0" y="1253863"/>
          <a:ext cx="6513603" cy="10740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Target Label Encoding (SciPy), Normalizing, Target One Hot Encoding</a:t>
          </a:r>
        </a:p>
      </dsp:txBody>
      <dsp:txXfrm>
        <a:off x="52431" y="1306294"/>
        <a:ext cx="6408741" cy="969198"/>
      </dsp:txXfrm>
    </dsp:sp>
    <dsp:sp modelId="{91DA66AE-1FCF-4FEA-BD6E-51FCF651029F}">
      <dsp:nvSpPr>
        <dsp:cNvPr id="0" name=""/>
        <dsp:cNvSpPr/>
      </dsp:nvSpPr>
      <dsp:spPr>
        <a:xfrm>
          <a:off x="0" y="2405683"/>
          <a:ext cx="6513603" cy="10740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Modelling: Conv2D -&gt; Max Pooling -&gt; Dropout</a:t>
          </a:r>
        </a:p>
      </dsp:txBody>
      <dsp:txXfrm>
        <a:off x="52431" y="2458114"/>
        <a:ext cx="6408741" cy="969198"/>
      </dsp:txXfrm>
    </dsp:sp>
    <dsp:sp modelId="{F6DC1919-6799-4A60-ACA3-C4D575C5A2B8}">
      <dsp:nvSpPr>
        <dsp:cNvPr id="0" name=""/>
        <dsp:cNvSpPr/>
      </dsp:nvSpPr>
      <dsp:spPr>
        <a:xfrm>
          <a:off x="0" y="3557503"/>
          <a:ext cx="6513603" cy="10740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Flattening -&gt; Dense Layer -&gt; Output</a:t>
          </a:r>
          <a:endParaRPr lang="en-IN" sz="2700" kern="1200" dirty="0"/>
        </a:p>
      </dsp:txBody>
      <dsp:txXfrm>
        <a:off x="52431" y="3609934"/>
        <a:ext cx="6408741" cy="969198"/>
      </dsp:txXfrm>
    </dsp:sp>
    <dsp:sp modelId="{CFC0FC3E-3F9E-4C67-8A33-8E0F6174F907}">
      <dsp:nvSpPr>
        <dsp:cNvPr id="0" name=""/>
        <dsp:cNvSpPr/>
      </dsp:nvSpPr>
      <dsp:spPr>
        <a:xfrm>
          <a:off x="0" y="4709322"/>
          <a:ext cx="6513603" cy="10740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Analyzing and Optimizing - </a:t>
          </a:r>
          <a:r>
            <a:rPr lang="en-CA" sz="2700" kern="1200" dirty="0" err="1"/>
            <a:t>Tensorboard</a:t>
          </a:r>
          <a:endParaRPr lang="en-IN" sz="2700" kern="1200" dirty="0"/>
        </a:p>
      </dsp:txBody>
      <dsp:txXfrm>
        <a:off x="52431" y="4761753"/>
        <a:ext cx="6408741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FDCC1-77DF-4524-A992-95A3A53DDEB3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86019-0DD4-40B4-B268-E1105858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42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86019-0DD4-40B4-B268-E1105858EF9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32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86019-0DD4-40B4-B268-E1105858EF9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0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Ran a lot of models for 50 Epochs</a:t>
            </a:r>
          </a:p>
          <a:p>
            <a:r>
              <a:rPr lang="en-IN" dirty="0"/>
              <a:t>But how do we find the best model, with highest accuracy, at the same time avoiding overfitting and/or underfitting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86019-0DD4-40B4-B268-E1105858EF9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4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can see that 2 </a:t>
            </a:r>
            <a:r>
              <a:rPr lang="en-CA" dirty="0" err="1"/>
              <a:t>Convulation</a:t>
            </a:r>
            <a:r>
              <a:rPr lang="en-CA" dirty="0"/>
              <a:t> Layers, and 1 Dense Layer with Optimizer as </a:t>
            </a:r>
            <a:r>
              <a:rPr lang="en-CA" dirty="0" err="1"/>
              <a:t>Adagrad</a:t>
            </a:r>
            <a:r>
              <a:rPr lang="en-CA" dirty="0"/>
              <a:t> performs the best with 98.00% accuracy</a:t>
            </a:r>
          </a:p>
          <a:p>
            <a:r>
              <a:rPr lang="en-CA" dirty="0"/>
              <a:t>When we increased the nodes on the layers, the model started to over fit</a:t>
            </a:r>
          </a:p>
          <a:p>
            <a:endParaRPr lang="en-CA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86019-0DD4-40B4-B268-E1105858EF9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E86019-0DD4-40B4-B268-E1105858EF9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79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6A67-CF8F-41D8-94CF-FC55DEDC2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E4669-EF69-4EFD-ABD6-D1A33B756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4013-E747-4F97-90CA-C0B3CB57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A092-ED3C-40DF-A88E-A375A0E6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3CADF-25D1-4630-BE6B-E6D642D8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22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4DBF-BFA5-400B-9EAE-18BE5229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9B8BB-B9CB-4EA7-9B42-2FA7E7216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25C66-26BA-4365-93E3-9A0A78D5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09E1-3B28-4497-897B-334FBE8F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DE45-9EC5-42CF-BFC1-D3D273B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9325A-C29E-4449-9A71-89621E59C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23479-2E9F-4F47-83B2-D889315F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00E6-53BE-4499-8F71-4EB9F2B6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C9E8-85A3-462E-B4FC-DFF8ED53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D334-9235-420F-9E9B-04126F3B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91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4BAF-271D-4FC5-A0E9-A485BDD2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8EC4-3596-42CA-8115-B65FB6BB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666F-8CFD-4692-9444-093C18E9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95D6-F110-4D3D-BB04-32AA5F7E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B358-B668-4858-AF05-BDA830EA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11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9C43-3154-4CC4-A713-D34D8309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26CB-D796-4738-8096-E417D932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B399-433C-4693-9BCC-D302E2EB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391ED-CA27-40D8-BEE3-D44B06F4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DF81-8CD1-499B-B81E-9C4D952C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8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DDF4-7A30-48F4-9B81-EA35C69E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0042-AD75-4FF1-8C40-8ECDC161A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95DDB-B388-4178-8581-F9DC3ED52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D768-20CF-49C4-84BE-E5215CD8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2979-873F-47AF-8722-8DBC952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C936-E235-4464-A0A1-694BB4AA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67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63BF-64A1-4DB8-9006-767E0C94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28A24-52C1-417E-B955-4CFD93602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5EE21-A837-4DD2-8B12-36436C277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E1E3-7D79-42C7-931B-967C3D485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1E65F-227C-4C54-8811-C1D695400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78700-8666-4BA2-8548-F9C9D877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81B7E-7FC1-46E9-B4D8-A30D57FE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7FA76-EE75-49E3-A2E1-BA872039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31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E21D-598D-4772-94EA-9EFDFB6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44061-A14F-4BAB-BB2A-5C587736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52311-BD6D-4E66-86F2-0727BDDF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D9554-A6DA-4DCB-8A6F-74692C53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8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FBD13-8958-45A0-A540-309A23E5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C543F-717F-4D07-B0A3-C225D24A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22A7-D9C7-4896-ABB6-A441924B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52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45B9-F046-4484-AF79-C2A16750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05BC-CE97-4D3E-9AEB-53DF8914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9BC36-49A8-4D11-9222-D9FBA941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9E4E1-2D96-4E55-80E8-B1BD2ACA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A7A13-3BF5-4110-BA33-90500A1F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39D31-2B19-4321-A2A7-7DBE7179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7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3BF0-BCD3-48BB-BCA3-DBCAAE0A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14249-6E66-4355-81B2-08E923420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9418A-8B9B-4F38-AC1A-CE3642EEF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2A76D-AE01-4F57-8CB9-1A4CA1A9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EDF7-7655-426F-9A19-054CD92B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324D7-C8BC-4C6D-9708-6D300EA3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7C3DC-08F9-4828-8986-980E11CE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42DBC-C235-4EBE-88BE-1E9AF4FB7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24E1-FD48-42E2-81A5-858EC1D05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16A5-3FBD-4FA6-8622-0724245473A7}" type="datetimeFigureOut">
              <a:rPr lang="en-CA" smtClean="0"/>
              <a:t>2021-01-16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0B4B-0857-42E8-B4E9-610867F2A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D7AE-3E15-4491-B424-9448BA8E4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4245-5C0E-4560-8B86-1369AAB54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77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: Top Corners Rounded 134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Top Corners Rounded 136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3A16E-C3D3-41AD-B6A6-11553F3E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Image Recognition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296DD-1DE5-46BC-AC79-FFB1EDD96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Convolutional Neural Network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 Sahil Pundora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146" name="Picture 2" descr="Image result for convolutional neural network">
            <a:extLst>
              <a:ext uri="{FF2B5EF4-FFF2-40B4-BE49-F238E27FC236}">
                <a16:creationId xmlns:a16="http://schemas.microsoft.com/office/drawing/2014/main" id="{D5C0D1EA-B781-4558-867A-EE8EB0B4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67" y="1167045"/>
            <a:ext cx="6542117" cy="43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512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BFBB-9756-439B-9F55-0B5FF163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0197"/>
            <a:ext cx="5820779" cy="1778692"/>
          </a:xfrm>
        </p:spPr>
        <p:txBody>
          <a:bodyPr>
            <a:normAutofit/>
          </a:bodyPr>
          <a:lstStyle/>
          <a:p>
            <a:r>
              <a:rPr lang="en-US" sz="3700" b="1" dirty="0"/>
              <a:t>Devanagari Handwritten Character Dataset</a:t>
            </a:r>
            <a:endParaRPr lang="en-CA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6EEC-17BA-42ED-B8FE-AED09E70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19" y="1977361"/>
            <a:ext cx="5745804" cy="4121782"/>
          </a:xfrm>
        </p:spPr>
        <p:txBody>
          <a:bodyPr anchor="t">
            <a:normAutofit/>
          </a:bodyPr>
          <a:lstStyle/>
          <a:p>
            <a:r>
              <a:rPr lang="en-US" sz="2400" dirty="0"/>
              <a:t>Image database of Handwritten Devanagari(Hindi) characters</a:t>
            </a:r>
          </a:p>
          <a:p>
            <a:r>
              <a:rPr lang="en-US" sz="2400" dirty="0"/>
              <a:t>92,000 images of 46 classes of characters of Devanagari script from handwritten documents with 2000 examples each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3ED3C-06BE-45E6-AB22-B5FF438D2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473550"/>
            <a:ext cx="3796790" cy="2135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1B020-CB82-4A24-BFD4-4691A0F7D916}"/>
              </a:ext>
            </a:extLst>
          </p:cNvPr>
          <p:cNvSpPr txBox="1"/>
          <p:nvPr/>
        </p:nvSpPr>
        <p:spPr>
          <a:xfrm>
            <a:off x="919650" y="4038252"/>
            <a:ext cx="5663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Research Problem</a:t>
            </a:r>
          </a:p>
          <a:p>
            <a:r>
              <a:rPr lang="en-CA" sz="2400" dirty="0"/>
              <a:t>Use CNN to recognize handwritten characters of Devanagari script with 46 target classes without any manual image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3916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BFBB-9756-439B-9F55-0B5FF163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3" y="170426"/>
            <a:ext cx="4595071" cy="1645501"/>
          </a:xfrm>
        </p:spPr>
        <p:txBody>
          <a:bodyPr>
            <a:normAutofit/>
          </a:bodyPr>
          <a:lstStyle/>
          <a:p>
            <a:r>
              <a:rPr lang="en-US" b="1" dirty="0"/>
              <a:t>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6EEC-17BA-42ED-B8FE-AED09E70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703" y="1502199"/>
            <a:ext cx="4993701" cy="5185375"/>
          </a:xfrm>
        </p:spPr>
        <p:txBody>
          <a:bodyPr>
            <a:normAutofit fontScale="92500"/>
          </a:bodyPr>
          <a:lstStyle/>
          <a:p>
            <a:r>
              <a:rPr lang="en-CA" dirty="0"/>
              <a:t>Data Type: </a:t>
            </a:r>
            <a:r>
              <a:rPr lang="en-CA" dirty="0" err="1"/>
              <a:t>GrayScale</a:t>
            </a:r>
            <a:r>
              <a:rPr lang="en-CA" dirty="0"/>
              <a:t> Image</a:t>
            </a:r>
          </a:p>
          <a:p>
            <a:r>
              <a:rPr lang="en-US" dirty="0"/>
              <a:t>Image Format: .</a:t>
            </a:r>
            <a:r>
              <a:rPr lang="en-US" dirty="0" err="1"/>
              <a:t>png</a:t>
            </a:r>
            <a:r>
              <a:rPr lang="en-US" dirty="0"/>
              <a:t> </a:t>
            </a:r>
          </a:p>
          <a:p>
            <a:r>
              <a:rPr lang="en-US" dirty="0"/>
              <a:t>Resolution: 32 by 32 </a:t>
            </a:r>
          </a:p>
          <a:p>
            <a:r>
              <a:rPr lang="en-US" dirty="0"/>
              <a:t>Images converted to array of 1024 (32X32) pixels with value ranging from 0 (Black) to 255(White) 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b="1" dirty="0"/>
              <a:t>Motivation</a:t>
            </a:r>
            <a:endParaRPr lang="en-US" dirty="0"/>
          </a:p>
          <a:p>
            <a:r>
              <a:rPr lang="en-US" dirty="0"/>
              <a:t>More pre-processing as compared to numerical dataset</a:t>
            </a:r>
          </a:p>
          <a:p>
            <a:r>
              <a:rPr lang="en-US" dirty="0"/>
              <a:t>High quality and greater size</a:t>
            </a:r>
          </a:p>
          <a:p>
            <a:r>
              <a:rPr lang="en-US" dirty="0"/>
              <a:t>Large number of target classes</a:t>
            </a:r>
          </a:p>
          <a:p>
            <a:endParaRPr lang="en-CA" dirty="0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37FF9-52E9-4695-A720-5F27F95E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8" y="536081"/>
            <a:ext cx="2364317" cy="231111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1F3C7-3EDD-432A-B9AB-812A95A11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775" y="568590"/>
            <a:ext cx="2364317" cy="2246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D161FF-5788-4304-B24D-DCF108C8AF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5" t="31369" r="52547"/>
          <a:stretch/>
        </p:blipFill>
        <p:spPr>
          <a:xfrm>
            <a:off x="6417694" y="4451916"/>
            <a:ext cx="5641560" cy="770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845FFD-F9B8-4292-8A36-DC2B5BF8E31E}"/>
              </a:ext>
            </a:extLst>
          </p:cNvPr>
          <p:cNvSpPr txBox="1"/>
          <p:nvPr/>
        </p:nvSpPr>
        <p:spPr>
          <a:xfrm>
            <a:off x="7597139" y="3951870"/>
            <a:ext cx="3528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Image Converted to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9A25C-A982-488A-B61F-60D80F65D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908" y="5404056"/>
            <a:ext cx="5602817" cy="93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733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165B3-7866-4190-870A-DF0DA17C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FFFFFF"/>
                </a:solidFill>
              </a:rPr>
              <a:t>Convolutional Neural Network</a:t>
            </a:r>
            <a:br>
              <a:rPr lang="en-CA" b="1" dirty="0">
                <a:solidFill>
                  <a:srgbClr val="FFFFFF"/>
                </a:solidFill>
              </a:rPr>
            </a:br>
            <a:br>
              <a:rPr lang="en-CA" b="1" dirty="0">
                <a:solidFill>
                  <a:srgbClr val="FFFFFF"/>
                </a:solidFill>
              </a:rPr>
            </a:br>
            <a:br>
              <a:rPr lang="en-CA" dirty="0">
                <a:solidFill>
                  <a:srgbClr val="FFFFFF"/>
                </a:solidFill>
              </a:rPr>
            </a:br>
            <a:br>
              <a:rPr lang="en-CA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3E7DF9-ED02-43C3-98A8-B58F44F07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1231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F84BD4A-2400-4085-9A29-65A1CFF56B9F}"/>
              </a:ext>
            </a:extLst>
          </p:cNvPr>
          <p:cNvSpPr txBox="1"/>
          <p:nvPr/>
        </p:nvSpPr>
        <p:spPr>
          <a:xfrm>
            <a:off x="863029" y="3657600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chemeClr val="bg1"/>
                </a:solidFill>
              </a:rPr>
              <a:t>Training </a:t>
            </a:r>
            <a:r>
              <a:rPr lang="en-CA" sz="2200" dirty="0">
                <a:solidFill>
                  <a:schemeClr val="bg1"/>
                </a:solidFill>
              </a:rPr>
              <a:t>60% (54,740 Samples)</a:t>
            </a:r>
          </a:p>
          <a:p>
            <a:endParaRPr lang="en-CA" sz="800" dirty="0">
              <a:solidFill>
                <a:schemeClr val="bg1"/>
              </a:solidFill>
            </a:endParaRPr>
          </a:p>
          <a:p>
            <a:r>
              <a:rPr lang="en-CA" sz="2200" b="1" dirty="0">
                <a:solidFill>
                  <a:schemeClr val="bg1"/>
                </a:solidFill>
              </a:rPr>
              <a:t>Validating</a:t>
            </a:r>
            <a:r>
              <a:rPr lang="en-CA" sz="2200" dirty="0">
                <a:solidFill>
                  <a:schemeClr val="bg1"/>
                </a:solidFill>
              </a:rPr>
              <a:t> 25% (23,460 Samples)</a:t>
            </a:r>
          </a:p>
          <a:p>
            <a:endParaRPr lang="en-CA" sz="800" dirty="0">
              <a:solidFill>
                <a:schemeClr val="bg1"/>
              </a:solidFill>
            </a:endParaRPr>
          </a:p>
          <a:p>
            <a:r>
              <a:rPr lang="en-CA" sz="2200" b="1" dirty="0">
                <a:solidFill>
                  <a:schemeClr val="bg1"/>
                </a:solidFill>
              </a:rPr>
              <a:t>Testing </a:t>
            </a:r>
            <a:r>
              <a:rPr lang="en-CA" sz="2200" dirty="0">
                <a:solidFill>
                  <a:schemeClr val="bg1"/>
                </a:solidFill>
              </a:rPr>
              <a:t>15% (13,800 Samples)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7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A365FD-6632-4D8B-A9E2-2782D30A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C08608-899A-4107-B01D-D0EFC6234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247" y="1500238"/>
            <a:ext cx="11667505" cy="5337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924CCF-9C18-42DC-850D-9EB15FA89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426" y="4599353"/>
            <a:ext cx="2990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2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67706-A09D-47CA-B93C-40740E96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– Best Models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24B01FE-68F4-41C6-8AAC-E1E48E4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45" r="-6574" b="14550"/>
          <a:stretch/>
        </p:blipFill>
        <p:spPr>
          <a:xfrm>
            <a:off x="0" y="1500237"/>
            <a:ext cx="12993516" cy="5357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9D27C1-AEE9-4DAF-BF97-51622FEB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901" y="5545556"/>
            <a:ext cx="4419030" cy="118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5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E2507-7AC6-4CCC-AA7E-016E6E73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36187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Model 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Conv2D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Dense Hidden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Dense Output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Content Placeholder 16">
            <a:extLst>
              <a:ext uri="{FF2B5EF4-FFF2-40B4-BE49-F238E27FC236}">
                <a16:creationId xmlns:a16="http://schemas.microsoft.com/office/drawing/2014/main" id="{B545DE23-0C0E-4451-A7F2-2044581CF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4078" y="347392"/>
            <a:ext cx="3328136" cy="6163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8DCF0B-2AA3-49EA-A69E-ED76CE351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93" y="2479125"/>
            <a:ext cx="2763882" cy="4021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BB24434-2B55-40B0-9216-C65D00D9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4" y="4231005"/>
            <a:ext cx="4137933" cy="840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8A67D0-E846-40E1-BDF4-52318C72A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058" y="306586"/>
            <a:ext cx="3891151" cy="18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5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AB92A9-A23E-4C58-BF68-EDCB6F1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EE97B-4D7A-42F7-94FE-2CB6A862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899" y="778799"/>
            <a:ext cx="1267472" cy="168434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E3B73-4FEB-4D1F-BE01-E333220F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76" y="667539"/>
            <a:ext cx="1616730" cy="1852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FE506-22A2-492E-BD4B-D0B0B7D53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001" y="4060317"/>
            <a:ext cx="1995304" cy="193544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FAA3C6F-7F70-4CA0-B1B3-D86654C48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356" y="4058432"/>
            <a:ext cx="1999805" cy="191481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3ED7123-3C5D-404A-88FD-EE0A1261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09" y="358357"/>
            <a:ext cx="4595071" cy="1645501"/>
          </a:xfrm>
        </p:spPr>
        <p:txBody>
          <a:bodyPr>
            <a:normAutofit/>
          </a:bodyPr>
          <a:lstStyle/>
          <a:p>
            <a:r>
              <a:rPr lang="en-US" b="1" dirty="0"/>
              <a:t>Image Manipulation</a:t>
            </a:r>
            <a:endParaRPr lang="en-CA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EB38973-2D07-4609-9ED9-332C8DB3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8" y="2109963"/>
            <a:ext cx="4595071" cy="4050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/>
              <a:t>Step 1: Original image (RGB) converted 	into </a:t>
            </a:r>
            <a:r>
              <a:rPr lang="en-CA" sz="2200" dirty="0" err="1"/>
              <a:t>GrayScale</a:t>
            </a:r>
            <a:endParaRPr lang="en-CA" sz="2200" dirty="0"/>
          </a:p>
          <a:p>
            <a:pPr marL="0" indent="0">
              <a:buNone/>
            </a:pPr>
            <a:endParaRPr lang="en-CA" sz="3000" dirty="0"/>
          </a:p>
          <a:p>
            <a:pPr marL="0" indent="0">
              <a:buNone/>
            </a:pPr>
            <a:r>
              <a:rPr lang="en-CA" sz="2200" dirty="0"/>
              <a:t>Step 2: Resizing to 512 X 512</a:t>
            </a:r>
          </a:p>
          <a:p>
            <a:pPr lvl="1"/>
            <a:r>
              <a:rPr lang="en-CA" sz="1600" dirty="0"/>
              <a:t>Retains information</a:t>
            </a:r>
          </a:p>
          <a:p>
            <a:pPr lvl="1"/>
            <a:r>
              <a:rPr lang="en-CA" sz="1600" dirty="0"/>
              <a:t>Faster computation for bulk processing</a:t>
            </a:r>
          </a:p>
          <a:p>
            <a:pPr marL="0" indent="0">
              <a:buNone/>
            </a:pPr>
            <a:endParaRPr lang="en-CA" sz="3000" dirty="0"/>
          </a:p>
          <a:p>
            <a:pPr marL="0" indent="0">
              <a:buNone/>
            </a:pPr>
            <a:r>
              <a:rPr lang="en-CA" sz="2200" dirty="0"/>
              <a:t>Step 3: Converted into Inverted Binary image using a threshold value</a:t>
            </a:r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A081BB9-7728-467D-AAE2-8CB7024BA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78" y="2862868"/>
            <a:ext cx="3951667" cy="40936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AADAF0F-AF4F-48F7-A361-8EB00624C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78" y="4404302"/>
            <a:ext cx="4595071" cy="419356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C550BFD9-0D4A-4CB3-B375-03C060D8D49F}"/>
              </a:ext>
            </a:extLst>
          </p:cNvPr>
          <p:cNvSpPr txBox="1">
            <a:spLocks/>
          </p:cNvSpPr>
          <p:nvPr/>
        </p:nvSpPr>
        <p:spPr>
          <a:xfrm>
            <a:off x="9551204" y="3511952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Step 3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698C92FE-0C87-4529-A9A7-A3D5DAA7FD70}"/>
              </a:ext>
            </a:extLst>
          </p:cNvPr>
          <p:cNvSpPr txBox="1">
            <a:spLocks/>
          </p:cNvSpPr>
          <p:nvPr/>
        </p:nvSpPr>
        <p:spPr>
          <a:xfrm>
            <a:off x="6451335" y="2777363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00"/>
                </a:highlight>
                <a:uLnTx/>
                <a:uFillTx/>
                <a:latin typeface="Calibri Light" panose="020F0302020204030204"/>
                <a:ea typeface="+mj-ea"/>
                <a:cs typeface="+mj-cs"/>
              </a:rPr>
              <a:t>G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Calibri Light" panose="020F0302020204030204"/>
                <a:ea typeface="+mj-ea"/>
                <a:cs typeface="+mj-cs"/>
              </a:rPr>
              <a:t>B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9AF2DEB4-A9F8-4C13-8D46-1EE599461A18}"/>
              </a:ext>
            </a:extLst>
          </p:cNvPr>
          <p:cNvSpPr txBox="1">
            <a:spLocks/>
          </p:cNvSpPr>
          <p:nvPr/>
        </p:nvSpPr>
        <p:spPr>
          <a:xfrm>
            <a:off x="9446173" y="2761394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alibri Light" panose="020F0302020204030204"/>
                <a:ea typeface="+mj-ea"/>
                <a:cs typeface="+mj-cs"/>
              </a:rPr>
              <a:t>GrayScale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C0C0C0"/>
              </a:highlight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00ABD09D-5230-4143-B7DD-DA2B1F6221DA}"/>
              </a:ext>
            </a:extLst>
          </p:cNvPr>
          <p:cNvSpPr txBox="1">
            <a:spLocks/>
          </p:cNvSpPr>
          <p:nvPr/>
        </p:nvSpPr>
        <p:spPr>
          <a:xfrm>
            <a:off x="9454604" y="171478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Step 1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269F2AE-D66A-4EFD-93CE-9F37F97DB6D8}"/>
              </a:ext>
            </a:extLst>
          </p:cNvPr>
          <p:cNvSpPr txBox="1">
            <a:spLocks/>
          </p:cNvSpPr>
          <p:nvPr/>
        </p:nvSpPr>
        <p:spPr>
          <a:xfrm>
            <a:off x="6364567" y="3511952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Step 2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6C1B9B38-8571-44EB-B709-2CF300455DE5}"/>
              </a:ext>
            </a:extLst>
          </p:cNvPr>
          <p:cNvSpPr txBox="1">
            <a:spLocks/>
          </p:cNvSpPr>
          <p:nvPr/>
        </p:nvSpPr>
        <p:spPr>
          <a:xfrm>
            <a:off x="6352548" y="6160094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512 x 512 pixels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5CCA0C97-EB94-4695-A9AA-E21309D4378C}"/>
              </a:ext>
            </a:extLst>
          </p:cNvPr>
          <p:cNvSpPr txBox="1">
            <a:spLocks/>
          </p:cNvSpPr>
          <p:nvPr/>
        </p:nvSpPr>
        <p:spPr>
          <a:xfrm>
            <a:off x="6422292" y="170687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Original Image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6588168D-FAD2-46A4-AB5A-457C505F95BC}"/>
              </a:ext>
            </a:extLst>
          </p:cNvPr>
          <p:cNvSpPr txBox="1">
            <a:spLocks/>
          </p:cNvSpPr>
          <p:nvPr/>
        </p:nvSpPr>
        <p:spPr>
          <a:xfrm>
            <a:off x="9484485" y="6176400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 Light" panose="020F0302020204030204"/>
                <a:ea typeface="+mj-ea"/>
                <a:cs typeface="+mj-cs"/>
              </a:rPr>
              <a:t>Binary Image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84631B8-858A-48CA-B214-A22A8701A4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478" y="5720891"/>
            <a:ext cx="5124859" cy="4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1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0" grpId="0"/>
      <p:bldP spid="72" grpId="0"/>
      <p:bldP spid="74" grpId="0"/>
      <p:bldP spid="75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6EEC-17BA-42ED-B8FE-AED09E70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50" y="2155744"/>
            <a:ext cx="5183492" cy="429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/>
              <a:t>Step 4: Image cropped to remove unwanted background</a:t>
            </a:r>
          </a:p>
          <a:p>
            <a:pPr marL="0" indent="0">
              <a:buNone/>
            </a:pPr>
            <a:endParaRPr lang="en-CA" sz="3000" dirty="0"/>
          </a:p>
          <a:p>
            <a:pPr marL="0" indent="0">
              <a:buNone/>
            </a:pPr>
            <a:r>
              <a:rPr lang="en-CA" sz="2200" dirty="0"/>
              <a:t>Step 5: Resizing to 32 X 32 for input to model</a:t>
            </a:r>
          </a:p>
          <a:p>
            <a:pPr marL="0" indent="0">
              <a:buNone/>
            </a:pPr>
            <a:endParaRPr lang="en-CA" sz="3000" dirty="0"/>
          </a:p>
          <a:p>
            <a:pPr marL="0" indent="0">
              <a:buNone/>
            </a:pPr>
            <a:r>
              <a:rPr lang="en-CA" sz="2200" dirty="0"/>
              <a:t>Result: </a:t>
            </a:r>
            <a:r>
              <a:rPr lang="en-US" sz="2200" dirty="0"/>
              <a:t>Our Prediction is ‘character_1_ka’</a:t>
            </a:r>
          </a:p>
          <a:p>
            <a:pPr marL="0" indent="0">
              <a:buNone/>
            </a:pPr>
            <a:endParaRPr lang="en-CA" sz="2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3C911F2-B45C-4174-B2A3-488310D82C25}"/>
              </a:ext>
            </a:extLst>
          </p:cNvPr>
          <p:cNvSpPr txBox="1">
            <a:spLocks/>
          </p:cNvSpPr>
          <p:nvPr/>
        </p:nvSpPr>
        <p:spPr>
          <a:xfrm>
            <a:off x="6422292" y="170687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Step 4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724835F-78F6-4475-8B3F-92FC6BABDF7B}"/>
              </a:ext>
            </a:extLst>
          </p:cNvPr>
          <p:cNvSpPr txBox="1">
            <a:spLocks/>
          </p:cNvSpPr>
          <p:nvPr/>
        </p:nvSpPr>
        <p:spPr>
          <a:xfrm>
            <a:off x="6355051" y="2684309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Cropped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3D86AE4-975B-4D3A-BC22-4B01169ED959}"/>
              </a:ext>
            </a:extLst>
          </p:cNvPr>
          <p:cNvSpPr txBox="1">
            <a:spLocks/>
          </p:cNvSpPr>
          <p:nvPr/>
        </p:nvSpPr>
        <p:spPr>
          <a:xfrm>
            <a:off x="9552680" y="164882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Step 5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31269D1-CE53-498D-9FBA-2184D11119C6}"/>
              </a:ext>
            </a:extLst>
          </p:cNvPr>
          <p:cNvSpPr txBox="1">
            <a:spLocks/>
          </p:cNvSpPr>
          <p:nvPr/>
        </p:nvSpPr>
        <p:spPr>
          <a:xfrm>
            <a:off x="7899361" y="3585755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03CC92C-6B92-4737-A7DC-35C9F47FABB6}"/>
              </a:ext>
            </a:extLst>
          </p:cNvPr>
          <p:cNvSpPr txBox="1">
            <a:spLocks/>
          </p:cNvSpPr>
          <p:nvPr/>
        </p:nvSpPr>
        <p:spPr>
          <a:xfrm>
            <a:off x="9448677" y="2684309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32 x 32 pixels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891E94-6172-413E-9CC0-9BB158AD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80" y="769735"/>
            <a:ext cx="2364317" cy="17259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F5179A-B8F1-4586-8A94-64539FF7B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098" y="754361"/>
            <a:ext cx="1895335" cy="1862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0AD4A-B697-4656-A8EA-A44E4E1C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15" y="2916956"/>
            <a:ext cx="4710657" cy="409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3979B-92D5-453D-B873-F0A6DCC3B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5" y="4107553"/>
            <a:ext cx="5124859" cy="388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5F929-F194-4241-8D8B-29F4435D73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15" y="5166360"/>
            <a:ext cx="4219575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F11B96-3F98-4ABA-BAC1-DCED40B781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139" y="4249808"/>
            <a:ext cx="1963326" cy="1936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7C4ADC-243F-4FC8-8858-E04D0855C3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1465" y="4249808"/>
            <a:ext cx="2004138" cy="1936431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5FE12B5-76C5-4280-A139-067E404AC884}"/>
              </a:ext>
            </a:extLst>
          </p:cNvPr>
          <p:cNvSpPr txBox="1">
            <a:spLocks/>
          </p:cNvSpPr>
          <p:nvPr/>
        </p:nvSpPr>
        <p:spPr>
          <a:xfrm>
            <a:off x="6705451" y="6208869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 Image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059B858-F41E-4087-AD16-7AD3002E208F}"/>
              </a:ext>
            </a:extLst>
          </p:cNvPr>
          <p:cNvSpPr txBox="1">
            <a:spLocks/>
          </p:cNvSpPr>
          <p:nvPr/>
        </p:nvSpPr>
        <p:spPr>
          <a:xfrm>
            <a:off x="9189624" y="6319904"/>
            <a:ext cx="2484173" cy="47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Sample Image with same Label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8C72A19-28F1-4FD9-A9CC-AC60C330D4FE}"/>
              </a:ext>
            </a:extLst>
          </p:cNvPr>
          <p:cNvSpPr txBox="1">
            <a:spLocks/>
          </p:cNvSpPr>
          <p:nvPr/>
        </p:nvSpPr>
        <p:spPr>
          <a:xfrm>
            <a:off x="393509" y="358357"/>
            <a:ext cx="4595071" cy="164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Image Manipulation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F980802-4B05-4DAC-A087-460802C186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5451" y="740571"/>
            <a:ext cx="1999805" cy="19148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FA7CB6-9189-40D1-936A-711BA6D12FED}"/>
              </a:ext>
            </a:extLst>
          </p:cNvPr>
          <p:cNvCxnSpPr>
            <a:cxnSpLocks/>
          </p:cNvCxnSpPr>
          <p:nvPr/>
        </p:nvCxnSpPr>
        <p:spPr>
          <a:xfrm flipV="1">
            <a:off x="7466120" y="740571"/>
            <a:ext cx="0" cy="1875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502DD3-0409-4EB9-9190-846C630794A2}"/>
              </a:ext>
            </a:extLst>
          </p:cNvPr>
          <p:cNvCxnSpPr>
            <a:cxnSpLocks/>
          </p:cNvCxnSpPr>
          <p:nvPr/>
        </p:nvCxnSpPr>
        <p:spPr>
          <a:xfrm flipV="1">
            <a:off x="8115668" y="759801"/>
            <a:ext cx="0" cy="1875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A8CB79-DDD9-4869-BFCE-8AADAA52B217}"/>
              </a:ext>
            </a:extLst>
          </p:cNvPr>
          <p:cNvCxnSpPr>
            <a:cxnSpLocks/>
          </p:cNvCxnSpPr>
          <p:nvPr/>
        </p:nvCxnSpPr>
        <p:spPr>
          <a:xfrm rot="5400000" flipV="1">
            <a:off x="7853409" y="856784"/>
            <a:ext cx="0" cy="1875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4CD6CD-94A6-4110-86DB-9175BDBB6FFD}"/>
              </a:ext>
            </a:extLst>
          </p:cNvPr>
          <p:cNvCxnSpPr>
            <a:cxnSpLocks/>
          </p:cNvCxnSpPr>
          <p:nvPr/>
        </p:nvCxnSpPr>
        <p:spPr>
          <a:xfrm rot="5400000" flipV="1">
            <a:off x="7811846" y="390342"/>
            <a:ext cx="0" cy="1875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7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  <p:bldP spid="34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391</Words>
  <Application>Microsoft Office PowerPoint</Application>
  <PresentationFormat>Widescreen</PresentationFormat>
  <Paragraphs>73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Image Recognition</vt:lpstr>
      <vt:lpstr>Devanagari Handwritten Character Dataset</vt:lpstr>
      <vt:lpstr>Dataset</vt:lpstr>
      <vt:lpstr>Convolutional Neural Network    </vt:lpstr>
      <vt:lpstr>Tensorboard</vt:lpstr>
      <vt:lpstr>Comparison – Best Models</vt:lpstr>
      <vt:lpstr>Final Model   2 Conv2D  1 Dense Hidden  1 Dense Output</vt:lpstr>
      <vt:lpstr>Image Manipulation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MBAN 6510 Artificial Intelligence II</dc:title>
  <dc:creator>Vivek Singh</dc:creator>
  <cp:lastModifiedBy>Sahil Pundora</cp:lastModifiedBy>
  <cp:revision>13</cp:revision>
  <dcterms:created xsi:type="dcterms:W3CDTF">2019-03-18T05:36:41Z</dcterms:created>
  <dcterms:modified xsi:type="dcterms:W3CDTF">2021-01-16T15:51:57Z</dcterms:modified>
</cp:coreProperties>
</file>