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92" r:id="rId2"/>
    <p:sldId id="271" r:id="rId3"/>
    <p:sldId id="293" r:id="rId4"/>
    <p:sldId id="375" r:id="rId5"/>
    <p:sldId id="376" r:id="rId6"/>
    <p:sldId id="377" r:id="rId7"/>
    <p:sldId id="353" r:id="rId8"/>
    <p:sldId id="326" r:id="rId9"/>
    <p:sldId id="267" r:id="rId10"/>
    <p:sldId id="335" r:id="rId11"/>
    <p:sldId id="342" r:id="rId12"/>
    <p:sldId id="336" r:id="rId13"/>
    <p:sldId id="354" r:id="rId14"/>
    <p:sldId id="355" r:id="rId15"/>
    <p:sldId id="343" r:id="rId16"/>
    <p:sldId id="344" r:id="rId17"/>
    <p:sldId id="346" r:id="rId18"/>
    <p:sldId id="348" r:id="rId19"/>
    <p:sldId id="351" r:id="rId20"/>
    <p:sldId id="350" r:id="rId21"/>
    <p:sldId id="361" r:id="rId22"/>
    <p:sldId id="356" r:id="rId23"/>
    <p:sldId id="358" r:id="rId24"/>
    <p:sldId id="360" r:id="rId25"/>
    <p:sldId id="364" r:id="rId26"/>
    <p:sldId id="362" r:id="rId27"/>
    <p:sldId id="365" r:id="rId28"/>
    <p:sldId id="367" r:id="rId29"/>
    <p:sldId id="370" r:id="rId30"/>
    <p:sldId id="330" r:id="rId31"/>
    <p:sldId id="372" r:id="rId32"/>
    <p:sldId id="37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049C3-FB05-458D-99AA-8C6682C5E786}" type="datetimeFigureOut">
              <a:rPr lang="en-US" smtClean="0"/>
              <a:t>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026E3D-32AE-49AA-A1C0-773ECF98F045}" type="slidenum">
              <a:rPr lang="en-US" smtClean="0"/>
              <a:t>‹#›</a:t>
            </a:fld>
            <a:endParaRPr lang="en-US"/>
          </a:p>
        </p:txBody>
      </p:sp>
    </p:spTree>
    <p:extLst>
      <p:ext uri="{BB962C8B-B14F-4D97-AF65-F5344CB8AC3E}">
        <p14:creationId xmlns:p14="http://schemas.microsoft.com/office/powerpoint/2010/main" val="4062041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779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64813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6727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61398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802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58d309dfcb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58d309dfcb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1538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5148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047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033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2947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58d309dfcb_1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58d309dfcb_1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1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23562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7325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67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49453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740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157ceff2f8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157ceff2f8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7407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1577e3f47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1577e3f47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6504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9977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54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158d309dfcb_1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158d309dfcb_1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90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8FE8-D09A-FE98-A58E-ECAB2A90A6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5A8D81-B136-D09F-7AD9-A367721CD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0A5121D-BDCA-0EAB-82B2-B5AD1B6FD849}"/>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5" name="Footer Placeholder 4">
            <a:extLst>
              <a:ext uri="{FF2B5EF4-FFF2-40B4-BE49-F238E27FC236}">
                <a16:creationId xmlns:a16="http://schemas.microsoft.com/office/drawing/2014/main" id="{FE62B486-C50F-A905-ED47-D85FBAEBE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926D2-3FDF-4B2B-2007-7D31FC92431F}"/>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114693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83CA4-678C-6200-B276-1451BEDF89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60C613-11B7-343D-B04D-A4A780CE0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2A3CF9-1983-CB40-822B-3E1B1F1B8B74}"/>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5" name="Footer Placeholder 4">
            <a:extLst>
              <a:ext uri="{FF2B5EF4-FFF2-40B4-BE49-F238E27FC236}">
                <a16:creationId xmlns:a16="http://schemas.microsoft.com/office/drawing/2014/main" id="{F548DDB9-433C-D8AB-7D52-AA5D7D6FF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CAAA6-EBA7-5DF4-C2E1-2839625DE960}"/>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3456823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D8DB3-CF92-35A2-F213-235C80A8C7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33B1E7-8B89-4779-0CA7-F044B60047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B0EBB-E897-0390-2B69-0D1989C77B3F}"/>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5" name="Footer Placeholder 4">
            <a:extLst>
              <a:ext uri="{FF2B5EF4-FFF2-40B4-BE49-F238E27FC236}">
                <a16:creationId xmlns:a16="http://schemas.microsoft.com/office/drawing/2014/main" id="{1A3869AB-E720-95E4-4662-0D0705D7B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4A6236-1FA3-9F86-87B0-F116EEACB1AF}"/>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4084972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 point">
    <p:bg>
      <p:bgPr>
        <a:gradFill>
          <a:gsLst>
            <a:gs pos="0">
              <a:schemeClr val="lt2"/>
            </a:gs>
            <a:gs pos="100000">
              <a:schemeClr val="lt1"/>
            </a:gs>
          </a:gsLst>
          <a:lin ang="2700006" scaled="0"/>
        </a:gradFill>
        <a:effectLst/>
      </p:bgPr>
    </p:bg>
    <p:spTree>
      <p:nvGrpSpPr>
        <p:cNvPr id="1" name="Shape 84"/>
        <p:cNvGrpSpPr/>
        <p:nvPr/>
      </p:nvGrpSpPr>
      <p:grpSpPr>
        <a:xfrm>
          <a:off x="0" y="0"/>
          <a:ext cx="0" cy="0"/>
          <a:chOff x="0" y="0"/>
          <a:chExt cx="0" cy="0"/>
        </a:xfrm>
      </p:grpSpPr>
      <p:grpSp>
        <p:nvGrpSpPr>
          <p:cNvPr id="85" name="Google Shape;85;p8"/>
          <p:cNvGrpSpPr/>
          <p:nvPr/>
        </p:nvGrpSpPr>
        <p:grpSpPr>
          <a:xfrm flipH="1">
            <a:off x="-2421516" y="-2402435"/>
            <a:ext cx="17026224" cy="11692497"/>
            <a:chOff x="-1816137" y="-1801827"/>
            <a:chExt cx="12769668" cy="8769373"/>
          </a:xfrm>
        </p:grpSpPr>
        <p:sp>
          <p:nvSpPr>
            <p:cNvPr id="86" name="Google Shape;86;p8"/>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8"/>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8"/>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89" name="Google Shape;89;p8"/>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90" name="Google Shape;90;p8"/>
          <p:cNvPicPr preferRelativeResize="0"/>
          <p:nvPr/>
        </p:nvPicPr>
        <p:blipFill rotWithShape="1">
          <a:blip r:embed="rId3">
            <a:alphaModFix amt="35000"/>
          </a:blip>
          <a:srcRect l="13989" t="5197" r="12226" b="5188"/>
          <a:stretch/>
        </p:blipFill>
        <p:spPr>
          <a:xfrm>
            <a:off x="318396" y="356000"/>
            <a:ext cx="11546401" cy="6146000"/>
          </a:xfrm>
          <a:prstGeom prst="rect">
            <a:avLst/>
          </a:prstGeom>
          <a:noFill/>
          <a:ln w="9525" cap="flat" cmpd="sng">
            <a:solidFill>
              <a:schemeClr val="dk1"/>
            </a:solidFill>
            <a:prstDash val="solid"/>
            <a:round/>
            <a:headEnd type="none" w="sm" len="sm"/>
            <a:tailEnd type="none" w="sm" len="sm"/>
          </a:ln>
        </p:spPr>
      </p:pic>
      <p:sp>
        <p:nvSpPr>
          <p:cNvPr id="91" name="Google Shape;91;p8"/>
          <p:cNvSpPr txBox="1">
            <a:spLocks noGrp="1"/>
          </p:cNvSpPr>
          <p:nvPr>
            <p:ph type="title"/>
          </p:nvPr>
        </p:nvSpPr>
        <p:spPr>
          <a:xfrm>
            <a:off x="1404833" y="1735400"/>
            <a:ext cx="6073200" cy="33872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4800"/>
              <a:buNone/>
              <a:defRPr sz="9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grpSp>
        <p:nvGrpSpPr>
          <p:cNvPr id="92" name="Google Shape;92;p8"/>
          <p:cNvGrpSpPr/>
          <p:nvPr/>
        </p:nvGrpSpPr>
        <p:grpSpPr>
          <a:xfrm>
            <a:off x="-285990" y="-249904"/>
            <a:ext cx="12755172" cy="7350911"/>
            <a:chOff x="-209476" y="-187428"/>
            <a:chExt cx="9566379" cy="5513183"/>
          </a:xfrm>
        </p:grpSpPr>
        <p:sp>
          <p:nvSpPr>
            <p:cNvPr id="93" name="Google Shape;93;p8"/>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8"/>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46427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bg>
      <p:bgPr>
        <a:gradFill>
          <a:gsLst>
            <a:gs pos="0">
              <a:schemeClr val="lt2"/>
            </a:gs>
            <a:gs pos="100000">
              <a:schemeClr val="lt1"/>
            </a:gs>
          </a:gsLst>
          <a:lin ang="8099331" scaled="0"/>
        </a:gradFill>
        <a:effectLst/>
      </p:bgPr>
    </p:bg>
    <p:spTree>
      <p:nvGrpSpPr>
        <p:cNvPr id="1" name="Shape 20"/>
        <p:cNvGrpSpPr/>
        <p:nvPr/>
      </p:nvGrpSpPr>
      <p:grpSpPr>
        <a:xfrm>
          <a:off x="0" y="0"/>
          <a:ext cx="0" cy="0"/>
          <a:chOff x="0" y="0"/>
          <a:chExt cx="0" cy="0"/>
        </a:xfrm>
      </p:grpSpPr>
      <p:grpSp>
        <p:nvGrpSpPr>
          <p:cNvPr id="21" name="Google Shape;21;p3"/>
          <p:cNvGrpSpPr/>
          <p:nvPr/>
        </p:nvGrpSpPr>
        <p:grpSpPr>
          <a:xfrm>
            <a:off x="-2421516" y="-2402435"/>
            <a:ext cx="17026224" cy="11692497"/>
            <a:chOff x="-1816137" y="-1801827"/>
            <a:chExt cx="12769668" cy="8769373"/>
          </a:xfrm>
        </p:grpSpPr>
        <p:sp>
          <p:nvSpPr>
            <p:cNvPr id="22" name="Google Shape;22;p3"/>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3"/>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3"/>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25" name="Google Shape;25;p3"/>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26" name="Google Shape;26;p3"/>
          <p:cNvPicPr preferRelativeResize="0"/>
          <p:nvPr/>
        </p:nvPicPr>
        <p:blipFill rotWithShape="1">
          <a:blip r:embed="rId3">
            <a:alphaModFix amt="35000"/>
          </a:blip>
          <a:srcRect l="13989" t="5197" r="12226" b="5188"/>
          <a:stretch/>
        </p:blipFill>
        <p:spPr>
          <a:xfrm>
            <a:off x="318396" y="356000"/>
            <a:ext cx="11546401" cy="6146000"/>
          </a:xfrm>
          <a:prstGeom prst="rect">
            <a:avLst/>
          </a:prstGeom>
          <a:noFill/>
          <a:ln w="9525" cap="flat" cmpd="sng">
            <a:solidFill>
              <a:schemeClr val="dk1"/>
            </a:solidFill>
            <a:prstDash val="solid"/>
            <a:round/>
            <a:headEnd type="none" w="sm" len="sm"/>
            <a:tailEnd type="none" w="sm" len="sm"/>
          </a:ln>
        </p:spPr>
      </p:pic>
      <p:sp>
        <p:nvSpPr>
          <p:cNvPr id="27" name="Google Shape;27;p3"/>
          <p:cNvSpPr txBox="1">
            <a:spLocks noGrp="1"/>
          </p:cNvSpPr>
          <p:nvPr>
            <p:ph type="title"/>
          </p:nvPr>
        </p:nvSpPr>
        <p:spPr>
          <a:xfrm>
            <a:off x="897833" y="2556400"/>
            <a:ext cx="7125600" cy="11916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867"/>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8" name="Google Shape;28;p3"/>
          <p:cNvSpPr txBox="1">
            <a:spLocks noGrp="1"/>
          </p:cNvSpPr>
          <p:nvPr>
            <p:ph type="subTitle" idx="1"/>
          </p:nvPr>
        </p:nvSpPr>
        <p:spPr>
          <a:xfrm>
            <a:off x="1176033" y="3848833"/>
            <a:ext cx="6530800" cy="5648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3"/>
          <p:cNvSpPr txBox="1">
            <a:spLocks noGrp="1"/>
          </p:cNvSpPr>
          <p:nvPr>
            <p:ph type="title" idx="2" hasCustomPrompt="1"/>
          </p:nvPr>
        </p:nvSpPr>
        <p:spPr>
          <a:xfrm>
            <a:off x="897833" y="1184017"/>
            <a:ext cx="2386400" cy="1320000"/>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algn="ctr" rtl="0">
              <a:spcBef>
                <a:spcPts val="0"/>
              </a:spcBef>
              <a:spcAft>
                <a:spcPts val="0"/>
              </a:spcAft>
              <a:buSzPts val="8900"/>
              <a:buNone/>
              <a:defRPr sz="8666" b="1"/>
            </a:lvl1pPr>
            <a:lvl2pPr lvl="1" rtl="0">
              <a:spcBef>
                <a:spcPts val="0"/>
              </a:spcBef>
              <a:spcAft>
                <a:spcPts val="0"/>
              </a:spcAft>
              <a:buSzPts val="8900"/>
              <a:buNone/>
              <a:defRPr sz="11866"/>
            </a:lvl2pPr>
            <a:lvl3pPr lvl="2" rtl="0">
              <a:spcBef>
                <a:spcPts val="0"/>
              </a:spcBef>
              <a:spcAft>
                <a:spcPts val="0"/>
              </a:spcAft>
              <a:buSzPts val="8900"/>
              <a:buNone/>
              <a:defRPr sz="11866"/>
            </a:lvl3pPr>
            <a:lvl4pPr lvl="3" rtl="0">
              <a:spcBef>
                <a:spcPts val="0"/>
              </a:spcBef>
              <a:spcAft>
                <a:spcPts val="0"/>
              </a:spcAft>
              <a:buSzPts val="8900"/>
              <a:buNone/>
              <a:defRPr sz="11866"/>
            </a:lvl4pPr>
            <a:lvl5pPr lvl="4" rtl="0">
              <a:spcBef>
                <a:spcPts val="0"/>
              </a:spcBef>
              <a:spcAft>
                <a:spcPts val="0"/>
              </a:spcAft>
              <a:buSzPts val="8900"/>
              <a:buNone/>
              <a:defRPr sz="11866"/>
            </a:lvl5pPr>
            <a:lvl6pPr lvl="5" rtl="0">
              <a:spcBef>
                <a:spcPts val="0"/>
              </a:spcBef>
              <a:spcAft>
                <a:spcPts val="0"/>
              </a:spcAft>
              <a:buSzPts val="8900"/>
              <a:buNone/>
              <a:defRPr sz="11866"/>
            </a:lvl6pPr>
            <a:lvl7pPr lvl="6" rtl="0">
              <a:spcBef>
                <a:spcPts val="0"/>
              </a:spcBef>
              <a:spcAft>
                <a:spcPts val="0"/>
              </a:spcAft>
              <a:buSzPts val="8900"/>
              <a:buNone/>
              <a:defRPr sz="11866"/>
            </a:lvl7pPr>
            <a:lvl8pPr lvl="7" rtl="0">
              <a:spcBef>
                <a:spcPts val="0"/>
              </a:spcBef>
              <a:spcAft>
                <a:spcPts val="0"/>
              </a:spcAft>
              <a:buSzPts val="8900"/>
              <a:buNone/>
              <a:defRPr sz="11866"/>
            </a:lvl8pPr>
            <a:lvl9pPr lvl="8" rtl="0">
              <a:spcBef>
                <a:spcPts val="0"/>
              </a:spcBef>
              <a:spcAft>
                <a:spcPts val="0"/>
              </a:spcAft>
              <a:buSzPts val="8900"/>
              <a:buNone/>
              <a:defRPr sz="11866"/>
            </a:lvl9pPr>
          </a:lstStyle>
          <a:p>
            <a:r>
              <a:t>xx%</a:t>
            </a:r>
          </a:p>
        </p:txBody>
      </p:sp>
      <p:grpSp>
        <p:nvGrpSpPr>
          <p:cNvPr id="30" name="Google Shape;30;p3"/>
          <p:cNvGrpSpPr/>
          <p:nvPr/>
        </p:nvGrpSpPr>
        <p:grpSpPr>
          <a:xfrm flipH="1">
            <a:off x="-287695" y="-249904"/>
            <a:ext cx="12758581" cy="7350911"/>
            <a:chOff x="-209476" y="-187428"/>
            <a:chExt cx="9568936" cy="5513183"/>
          </a:xfrm>
        </p:grpSpPr>
        <p:sp>
          <p:nvSpPr>
            <p:cNvPr id="31" name="Google Shape;31;p3"/>
            <p:cNvSpPr/>
            <p:nvPr/>
          </p:nvSpPr>
          <p:spPr>
            <a:xfrm rot="-5400000">
              <a:off x="8461260"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3"/>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930533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gradFill>
          <a:gsLst>
            <a:gs pos="0">
              <a:schemeClr val="lt2"/>
            </a:gs>
            <a:gs pos="100000">
              <a:schemeClr val="lt1"/>
            </a:gs>
          </a:gsLst>
          <a:lin ang="2698631" scaled="0"/>
        </a:gradFill>
        <a:effectLst/>
      </p:bgPr>
    </p:bg>
    <p:spTree>
      <p:nvGrpSpPr>
        <p:cNvPr id="1" name="Shape 458"/>
        <p:cNvGrpSpPr/>
        <p:nvPr/>
      </p:nvGrpSpPr>
      <p:grpSpPr>
        <a:xfrm>
          <a:off x="0" y="0"/>
          <a:ext cx="0" cy="0"/>
          <a:chOff x="0" y="0"/>
          <a:chExt cx="0" cy="0"/>
        </a:xfrm>
      </p:grpSpPr>
      <p:grpSp>
        <p:nvGrpSpPr>
          <p:cNvPr id="459" name="Google Shape;459;p39"/>
          <p:cNvGrpSpPr/>
          <p:nvPr/>
        </p:nvGrpSpPr>
        <p:grpSpPr>
          <a:xfrm>
            <a:off x="-2421516" y="-2402435"/>
            <a:ext cx="17026224" cy="11692497"/>
            <a:chOff x="-1816137" y="-1801827"/>
            <a:chExt cx="12769668" cy="8769373"/>
          </a:xfrm>
        </p:grpSpPr>
        <p:sp>
          <p:nvSpPr>
            <p:cNvPr id="460" name="Google Shape;460;p39"/>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39"/>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39"/>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463" name="Google Shape;463;p39"/>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464" name="Google Shape;464;p39"/>
          <p:cNvPicPr preferRelativeResize="0"/>
          <p:nvPr/>
        </p:nvPicPr>
        <p:blipFill rotWithShape="1">
          <a:blip r:embed="rId3">
            <a:alphaModFix amt="35000"/>
          </a:blip>
          <a:srcRect l="13989" t="5197" r="12226" b="5188"/>
          <a:stretch/>
        </p:blipFill>
        <p:spPr>
          <a:xfrm>
            <a:off x="318396" y="356000"/>
            <a:ext cx="11546401" cy="6146000"/>
          </a:xfrm>
          <a:prstGeom prst="rect">
            <a:avLst/>
          </a:prstGeom>
          <a:noFill/>
          <a:ln w="9525" cap="flat" cmpd="sng">
            <a:solidFill>
              <a:schemeClr val="dk1"/>
            </a:solidFill>
            <a:prstDash val="solid"/>
            <a:round/>
            <a:headEnd type="none" w="sm" len="sm"/>
            <a:tailEnd type="none" w="sm" len="sm"/>
          </a:ln>
        </p:spPr>
      </p:pic>
      <p:sp>
        <p:nvSpPr>
          <p:cNvPr id="465" name="Google Shape;465;p39"/>
          <p:cNvSpPr txBox="1">
            <a:spLocks noGrp="1"/>
          </p:cNvSpPr>
          <p:nvPr>
            <p:ph type="subTitle" idx="1"/>
          </p:nvPr>
        </p:nvSpPr>
        <p:spPr>
          <a:xfrm flipH="1">
            <a:off x="2552668" y="2116500"/>
            <a:ext cx="5391600" cy="458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667">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6" name="Google Shape;466;p39"/>
          <p:cNvSpPr txBox="1">
            <a:spLocks noGrp="1"/>
          </p:cNvSpPr>
          <p:nvPr>
            <p:ph type="subTitle" idx="2"/>
          </p:nvPr>
        </p:nvSpPr>
        <p:spPr>
          <a:xfrm flipH="1">
            <a:off x="2558720" y="3585389"/>
            <a:ext cx="5391600" cy="458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667">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7" name="Google Shape;467;p39"/>
          <p:cNvSpPr txBox="1">
            <a:spLocks noGrp="1"/>
          </p:cNvSpPr>
          <p:nvPr>
            <p:ph type="subTitle" idx="3"/>
          </p:nvPr>
        </p:nvSpPr>
        <p:spPr>
          <a:xfrm flipH="1">
            <a:off x="2552668" y="5054280"/>
            <a:ext cx="5391600" cy="4584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1800"/>
              <a:buNone/>
              <a:defRPr sz="2667">
                <a:latin typeface="Antic Didone"/>
                <a:ea typeface="Antic Didone"/>
                <a:cs typeface="Antic Didone"/>
                <a:sym typeface="Antic Did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68" name="Google Shape;468;p39"/>
          <p:cNvSpPr txBox="1">
            <a:spLocks noGrp="1"/>
          </p:cNvSpPr>
          <p:nvPr>
            <p:ph type="subTitle" idx="4"/>
          </p:nvPr>
        </p:nvSpPr>
        <p:spPr>
          <a:xfrm flipH="1">
            <a:off x="2558652" y="2411967"/>
            <a:ext cx="5385600" cy="763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69" name="Google Shape;469;p39"/>
          <p:cNvSpPr txBox="1">
            <a:spLocks noGrp="1"/>
          </p:cNvSpPr>
          <p:nvPr>
            <p:ph type="subTitle" idx="5"/>
          </p:nvPr>
        </p:nvSpPr>
        <p:spPr>
          <a:xfrm flipH="1">
            <a:off x="2564715" y="3880867"/>
            <a:ext cx="5385600" cy="763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0" name="Google Shape;470;p39"/>
          <p:cNvSpPr txBox="1">
            <a:spLocks noGrp="1"/>
          </p:cNvSpPr>
          <p:nvPr>
            <p:ph type="subTitle" idx="6"/>
          </p:nvPr>
        </p:nvSpPr>
        <p:spPr>
          <a:xfrm flipH="1">
            <a:off x="2558652" y="5349767"/>
            <a:ext cx="5385600" cy="7636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71" name="Google Shape;471;p39"/>
          <p:cNvSpPr txBox="1">
            <a:spLocks noGrp="1"/>
          </p:cNvSpPr>
          <p:nvPr>
            <p:ph type="title"/>
          </p:nvPr>
        </p:nvSpPr>
        <p:spPr>
          <a:xfrm>
            <a:off x="943833" y="717467"/>
            <a:ext cx="10290000" cy="74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4133"/>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472" name="Google Shape;472;p39"/>
          <p:cNvGrpSpPr/>
          <p:nvPr/>
        </p:nvGrpSpPr>
        <p:grpSpPr>
          <a:xfrm>
            <a:off x="-285990" y="-249904"/>
            <a:ext cx="12755172" cy="7350911"/>
            <a:chOff x="-209476" y="-187428"/>
            <a:chExt cx="9566379" cy="5513183"/>
          </a:xfrm>
        </p:grpSpPr>
        <p:sp>
          <p:nvSpPr>
            <p:cNvPr id="473" name="Google Shape;473;p39"/>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4" name="Google Shape;474;p39"/>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9239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 only 2">
    <p:bg>
      <p:bgPr>
        <a:gradFill>
          <a:gsLst>
            <a:gs pos="0">
              <a:schemeClr val="lt2"/>
            </a:gs>
            <a:gs pos="100000">
              <a:schemeClr val="lt1"/>
            </a:gs>
          </a:gsLst>
          <a:lin ang="2700006" scaled="0"/>
        </a:gradFill>
        <a:effectLst/>
      </p:bgPr>
    </p:bg>
    <p:spTree>
      <p:nvGrpSpPr>
        <p:cNvPr id="1" name="Shape 260"/>
        <p:cNvGrpSpPr/>
        <p:nvPr/>
      </p:nvGrpSpPr>
      <p:grpSpPr>
        <a:xfrm>
          <a:off x="0" y="0"/>
          <a:ext cx="0" cy="0"/>
          <a:chOff x="0" y="0"/>
          <a:chExt cx="0" cy="0"/>
        </a:xfrm>
      </p:grpSpPr>
      <p:grpSp>
        <p:nvGrpSpPr>
          <p:cNvPr id="261" name="Google Shape;261;p22"/>
          <p:cNvGrpSpPr/>
          <p:nvPr/>
        </p:nvGrpSpPr>
        <p:grpSpPr>
          <a:xfrm>
            <a:off x="-2421516" y="-2402435"/>
            <a:ext cx="17026224" cy="11692497"/>
            <a:chOff x="-1816137" y="-1801827"/>
            <a:chExt cx="12769668" cy="8769373"/>
          </a:xfrm>
        </p:grpSpPr>
        <p:sp>
          <p:nvSpPr>
            <p:cNvPr id="262" name="Google Shape;262;p2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2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2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265" name="Google Shape;265;p2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266" name="Google Shape;266;p22"/>
          <p:cNvPicPr preferRelativeResize="0"/>
          <p:nvPr/>
        </p:nvPicPr>
        <p:blipFill rotWithShape="1">
          <a:blip r:embed="rId3">
            <a:alphaModFix amt="35000"/>
          </a:blip>
          <a:srcRect l="13989" t="5197" r="12226" b="5188"/>
          <a:stretch/>
        </p:blipFill>
        <p:spPr>
          <a:xfrm>
            <a:off x="318396" y="356000"/>
            <a:ext cx="11546401" cy="6146000"/>
          </a:xfrm>
          <a:prstGeom prst="rect">
            <a:avLst/>
          </a:prstGeom>
          <a:noFill/>
          <a:ln w="9525" cap="flat" cmpd="sng">
            <a:solidFill>
              <a:schemeClr val="dk1"/>
            </a:solidFill>
            <a:prstDash val="solid"/>
            <a:round/>
            <a:headEnd type="none" w="sm" len="sm"/>
            <a:tailEnd type="none" w="sm" len="sm"/>
          </a:ln>
        </p:spPr>
      </p:pic>
      <p:sp>
        <p:nvSpPr>
          <p:cNvPr id="267" name="Google Shape;267;p22"/>
          <p:cNvSpPr txBox="1">
            <a:spLocks noGrp="1"/>
          </p:cNvSpPr>
          <p:nvPr>
            <p:ph type="title"/>
          </p:nvPr>
        </p:nvSpPr>
        <p:spPr>
          <a:xfrm>
            <a:off x="943833" y="717467"/>
            <a:ext cx="10290000" cy="74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100"/>
              <a:buNone/>
              <a:defRPr sz="4133"/>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268" name="Google Shape;268;p22"/>
          <p:cNvGrpSpPr/>
          <p:nvPr/>
        </p:nvGrpSpPr>
        <p:grpSpPr>
          <a:xfrm>
            <a:off x="-285990" y="-249904"/>
            <a:ext cx="12755172" cy="7350911"/>
            <a:chOff x="-209476" y="-187428"/>
            <a:chExt cx="9566379" cy="5513183"/>
          </a:xfrm>
        </p:grpSpPr>
        <p:sp>
          <p:nvSpPr>
            <p:cNvPr id="269" name="Google Shape;269;p22"/>
            <p:cNvSpPr/>
            <p:nvPr/>
          </p:nvSpPr>
          <p:spPr>
            <a:xfrm rot="-5400000">
              <a:off x="8458703" y="-187428"/>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2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26821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gradFill>
          <a:gsLst>
            <a:gs pos="0">
              <a:schemeClr val="lt2"/>
            </a:gs>
            <a:gs pos="100000">
              <a:schemeClr val="lt1"/>
            </a:gs>
          </a:gsLst>
          <a:lin ang="18900732" scaled="0"/>
        </a:gradFill>
        <a:effectLst/>
      </p:bgPr>
    </p:bg>
    <p:spTree>
      <p:nvGrpSpPr>
        <p:cNvPr id="1" name="Shape 513"/>
        <p:cNvGrpSpPr/>
        <p:nvPr/>
      </p:nvGrpSpPr>
      <p:grpSpPr>
        <a:xfrm>
          <a:off x="0" y="0"/>
          <a:ext cx="0" cy="0"/>
          <a:chOff x="0" y="0"/>
          <a:chExt cx="0" cy="0"/>
        </a:xfrm>
      </p:grpSpPr>
      <p:grpSp>
        <p:nvGrpSpPr>
          <p:cNvPr id="514" name="Google Shape;514;p42"/>
          <p:cNvGrpSpPr/>
          <p:nvPr/>
        </p:nvGrpSpPr>
        <p:grpSpPr>
          <a:xfrm>
            <a:off x="-2421516" y="-2402435"/>
            <a:ext cx="17026224" cy="11692497"/>
            <a:chOff x="-1816137" y="-1801827"/>
            <a:chExt cx="12769668" cy="8769373"/>
          </a:xfrm>
        </p:grpSpPr>
        <p:sp>
          <p:nvSpPr>
            <p:cNvPr id="515" name="Google Shape;515;p42"/>
            <p:cNvSpPr/>
            <p:nvPr/>
          </p:nvSpPr>
          <p:spPr>
            <a:xfrm>
              <a:off x="242100" y="267000"/>
              <a:ext cx="8659800" cy="4609500"/>
            </a:xfrm>
            <a:prstGeom prst="rect">
              <a:avLst/>
            </a:prstGeom>
            <a:solidFill>
              <a:srgbClr val="FFFFFF">
                <a:alpha val="31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6" name="Google Shape;516;p42"/>
            <p:cNvSpPr/>
            <p:nvPr/>
          </p:nvSpPr>
          <p:spPr>
            <a:xfrm>
              <a:off x="-1816137" y="3363646"/>
              <a:ext cx="3603900" cy="3603900"/>
            </a:xfrm>
            <a:prstGeom prst="ellipse">
              <a:avLst/>
            </a:prstGeom>
            <a:gradFill>
              <a:gsLst>
                <a:gs pos="0">
                  <a:schemeClr val="accent1"/>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7" name="Google Shape;517;p42"/>
            <p:cNvSpPr/>
            <p:nvPr/>
          </p:nvSpPr>
          <p:spPr>
            <a:xfrm>
              <a:off x="7349631" y="-1801827"/>
              <a:ext cx="3603900" cy="3603900"/>
            </a:xfrm>
            <a:prstGeom prst="ellipse">
              <a:avLst/>
            </a:prstGeom>
            <a:gradFill>
              <a:gsLst>
                <a:gs pos="0">
                  <a:schemeClr val="accent1"/>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518" name="Google Shape;518;p42"/>
            <p:cNvPicPr preferRelativeResize="0"/>
            <p:nvPr/>
          </p:nvPicPr>
          <p:blipFill>
            <a:blip r:embed="rId2">
              <a:alphaModFix/>
            </a:blip>
            <a:stretch>
              <a:fillRect/>
            </a:stretch>
          </p:blipFill>
          <p:spPr>
            <a:xfrm>
              <a:off x="-1" y="29021"/>
              <a:ext cx="9144003" cy="5085458"/>
            </a:xfrm>
            <a:prstGeom prst="rect">
              <a:avLst/>
            </a:prstGeom>
            <a:noFill/>
            <a:ln>
              <a:noFill/>
            </a:ln>
          </p:spPr>
        </p:pic>
      </p:grpSp>
      <p:pic>
        <p:nvPicPr>
          <p:cNvPr id="519" name="Google Shape;519;p42"/>
          <p:cNvPicPr preferRelativeResize="0"/>
          <p:nvPr/>
        </p:nvPicPr>
        <p:blipFill rotWithShape="1">
          <a:blip r:embed="rId3">
            <a:alphaModFix amt="35000"/>
          </a:blip>
          <a:srcRect l="13989" t="5197" r="12226" b="5188"/>
          <a:stretch/>
        </p:blipFill>
        <p:spPr>
          <a:xfrm>
            <a:off x="318396" y="356000"/>
            <a:ext cx="11546401" cy="6146000"/>
          </a:xfrm>
          <a:prstGeom prst="rect">
            <a:avLst/>
          </a:prstGeom>
          <a:noFill/>
          <a:ln w="9525" cap="flat" cmpd="sng">
            <a:solidFill>
              <a:schemeClr val="dk1"/>
            </a:solidFill>
            <a:prstDash val="solid"/>
            <a:round/>
            <a:headEnd type="none" w="sm" len="sm"/>
            <a:tailEnd type="none" w="sm" len="sm"/>
          </a:ln>
        </p:spPr>
      </p:pic>
      <p:sp>
        <p:nvSpPr>
          <p:cNvPr id="520" name="Google Shape;520;p42"/>
          <p:cNvSpPr txBox="1">
            <a:spLocks noGrp="1"/>
          </p:cNvSpPr>
          <p:nvPr>
            <p:ph type="title"/>
          </p:nvPr>
        </p:nvSpPr>
        <p:spPr>
          <a:xfrm>
            <a:off x="1403133" y="2437867"/>
            <a:ext cx="28468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521" name="Google Shape;521;p42"/>
          <p:cNvSpPr txBox="1">
            <a:spLocks noGrp="1"/>
          </p:cNvSpPr>
          <p:nvPr>
            <p:ph type="subTitle" idx="1"/>
          </p:nvPr>
        </p:nvSpPr>
        <p:spPr>
          <a:xfrm>
            <a:off x="1403187" y="2892033"/>
            <a:ext cx="28468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2" name="Google Shape;522;p42"/>
          <p:cNvSpPr txBox="1">
            <a:spLocks noGrp="1"/>
          </p:cNvSpPr>
          <p:nvPr>
            <p:ph type="title" idx="2"/>
          </p:nvPr>
        </p:nvSpPr>
        <p:spPr>
          <a:xfrm>
            <a:off x="4672533" y="2437867"/>
            <a:ext cx="28468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523" name="Google Shape;523;p42"/>
          <p:cNvSpPr txBox="1">
            <a:spLocks noGrp="1"/>
          </p:cNvSpPr>
          <p:nvPr>
            <p:ph type="subTitle" idx="3"/>
          </p:nvPr>
        </p:nvSpPr>
        <p:spPr>
          <a:xfrm>
            <a:off x="4672587" y="2892033"/>
            <a:ext cx="28468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4" name="Google Shape;524;p42"/>
          <p:cNvSpPr txBox="1">
            <a:spLocks noGrp="1"/>
          </p:cNvSpPr>
          <p:nvPr>
            <p:ph type="title" idx="4"/>
          </p:nvPr>
        </p:nvSpPr>
        <p:spPr>
          <a:xfrm>
            <a:off x="7942000" y="2437867"/>
            <a:ext cx="28468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525" name="Google Shape;525;p42"/>
          <p:cNvSpPr txBox="1">
            <a:spLocks noGrp="1"/>
          </p:cNvSpPr>
          <p:nvPr>
            <p:ph type="subTitle" idx="5"/>
          </p:nvPr>
        </p:nvSpPr>
        <p:spPr>
          <a:xfrm>
            <a:off x="7942053" y="2892033"/>
            <a:ext cx="28468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6" name="Google Shape;526;p42"/>
          <p:cNvSpPr txBox="1">
            <a:spLocks noGrp="1"/>
          </p:cNvSpPr>
          <p:nvPr>
            <p:ph type="title" idx="6"/>
          </p:nvPr>
        </p:nvSpPr>
        <p:spPr>
          <a:xfrm>
            <a:off x="1403133" y="4401200"/>
            <a:ext cx="28468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527" name="Google Shape;527;p42"/>
          <p:cNvSpPr txBox="1">
            <a:spLocks noGrp="1"/>
          </p:cNvSpPr>
          <p:nvPr>
            <p:ph type="subTitle" idx="7"/>
          </p:nvPr>
        </p:nvSpPr>
        <p:spPr>
          <a:xfrm>
            <a:off x="1403187" y="4855367"/>
            <a:ext cx="28468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28" name="Google Shape;528;p42"/>
          <p:cNvSpPr txBox="1">
            <a:spLocks noGrp="1"/>
          </p:cNvSpPr>
          <p:nvPr>
            <p:ph type="title" idx="8"/>
          </p:nvPr>
        </p:nvSpPr>
        <p:spPr>
          <a:xfrm>
            <a:off x="4672533" y="4401200"/>
            <a:ext cx="28468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529" name="Google Shape;529;p42"/>
          <p:cNvSpPr txBox="1">
            <a:spLocks noGrp="1"/>
          </p:cNvSpPr>
          <p:nvPr>
            <p:ph type="subTitle" idx="9"/>
          </p:nvPr>
        </p:nvSpPr>
        <p:spPr>
          <a:xfrm>
            <a:off x="4672587" y="4855367"/>
            <a:ext cx="28468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30" name="Google Shape;530;p42"/>
          <p:cNvSpPr txBox="1">
            <a:spLocks noGrp="1"/>
          </p:cNvSpPr>
          <p:nvPr>
            <p:ph type="title" idx="13"/>
          </p:nvPr>
        </p:nvSpPr>
        <p:spPr>
          <a:xfrm>
            <a:off x="7942000" y="4401200"/>
            <a:ext cx="2846800" cy="60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667"/>
            </a:lvl1pPr>
            <a:lvl2pPr lvl="1" rtl="0">
              <a:spcBef>
                <a:spcPts val="0"/>
              </a:spcBef>
              <a:spcAft>
                <a:spcPts val="0"/>
              </a:spcAft>
              <a:buSzPts val="2500"/>
              <a:buNone/>
              <a:defRPr sz="3333"/>
            </a:lvl2pPr>
            <a:lvl3pPr lvl="2" rtl="0">
              <a:spcBef>
                <a:spcPts val="0"/>
              </a:spcBef>
              <a:spcAft>
                <a:spcPts val="0"/>
              </a:spcAft>
              <a:buSzPts val="2500"/>
              <a:buNone/>
              <a:defRPr sz="3333"/>
            </a:lvl3pPr>
            <a:lvl4pPr lvl="3" rtl="0">
              <a:spcBef>
                <a:spcPts val="0"/>
              </a:spcBef>
              <a:spcAft>
                <a:spcPts val="0"/>
              </a:spcAft>
              <a:buSzPts val="2500"/>
              <a:buNone/>
              <a:defRPr sz="3333"/>
            </a:lvl4pPr>
            <a:lvl5pPr lvl="4" rtl="0">
              <a:spcBef>
                <a:spcPts val="0"/>
              </a:spcBef>
              <a:spcAft>
                <a:spcPts val="0"/>
              </a:spcAft>
              <a:buSzPts val="2500"/>
              <a:buNone/>
              <a:defRPr sz="3333"/>
            </a:lvl5pPr>
            <a:lvl6pPr lvl="5" rtl="0">
              <a:spcBef>
                <a:spcPts val="0"/>
              </a:spcBef>
              <a:spcAft>
                <a:spcPts val="0"/>
              </a:spcAft>
              <a:buSzPts val="2500"/>
              <a:buNone/>
              <a:defRPr sz="3333"/>
            </a:lvl6pPr>
            <a:lvl7pPr lvl="6" rtl="0">
              <a:spcBef>
                <a:spcPts val="0"/>
              </a:spcBef>
              <a:spcAft>
                <a:spcPts val="0"/>
              </a:spcAft>
              <a:buSzPts val="2500"/>
              <a:buNone/>
              <a:defRPr sz="3333"/>
            </a:lvl7pPr>
            <a:lvl8pPr lvl="7" rtl="0">
              <a:spcBef>
                <a:spcPts val="0"/>
              </a:spcBef>
              <a:spcAft>
                <a:spcPts val="0"/>
              </a:spcAft>
              <a:buSzPts val="2500"/>
              <a:buNone/>
              <a:defRPr sz="3333"/>
            </a:lvl8pPr>
            <a:lvl9pPr lvl="8" rtl="0">
              <a:spcBef>
                <a:spcPts val="0"/>
              </a:spcBef>
              <a:spcAft>
                <a:spcPts val="0"/>
              </a:spcAft>
              <a:buSzPts val="2500"/>
              <a:buNone/>
              <a:defRPr sz="3333"/>
            </a:lvl9pPr>
          </a:lstStyle>
          <a:p>
            <a:endParaRPr/>
          </a:p>
        </p:txBody>
      </p:sp>
      <p:sp>
        <p:nvSpPr>
          <p:cNvPr id="531" name="Google Shape;531;p42"/>
          <p:cNvSpPr txBox="1">
            <a:spLocks noGrp="1"/>
          </p:cNvSpPr>
          <p:nvPr>
            <p:ph type="subTitle" idx="14"/>
          </p:nvPr>
        </p:nvSpPr>
        <p:spPr>
          <a:xfrm>
            <a:off x="7942053" y="4855367"/>
            <a:ext cx="2846800" cy="7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b="1"/>
            </a:lvl2pPr>
            <a:lvl3pPr lvl="2" rtl="0">
              <a:lnSpc>
                <a:spcPct val="100000"/>
              </a:lnSpc>
              <a:spcBef>
                <a:spcPts val="0"/>
              </a:spcBef>
              <a:spcAft>
                <a:spcPts val="0"/>
              </a:spcAft>
              <a:buSzPts val="1400"/>
              <a:buNone/>
              <a:defRPr b="1"/>
            </a:lvl3pPr>
            <a:lvl4pPr lvl="3" rtl="0">
              <a:lnSpc>
                <a:spcPct val="100000"/>
              </a:lnSpc>
              <a:spcBef>
                <a:spcPts val="0"/>
              </a:spcBef>
              <a:spcAft>
                <a:spcPts val="0"/>
              </a:spcAft>
              <a:buSzPts val="1400"/>
              <a:buNone/>
              <a:defRPr b="1"/>
            </a:lvl4pPr>
            <a:lvl5pPr lvl="4" rtl="0">
              <a:lnSpc>
                <a:spcPct val="100000"/>
              </a:lnSpc>
              <a:spcBef>
                <a:spcPts val="0"/>
              </a:spcBef>
              <a:spcAft>
                <a:spcPts val="0"/>
              </a:spcAft>
              <a:buSzPts val="1400"/>
              <a:buNone/>
              <a:defRPr b="1"/>
            </a:lvl5pPr>
            <a:lvl6pPr lvl="5" rtl="0">
              <a:lnSpc>
                <a:spcPct val="100000"/>
              </a:lnSpc>
              <a:spcBef>
                <a:spcPts val="0"/>
              </a:spcBef>
              <a:spcAft>
                <a:spcPts val="0"/>
              </a:spcAft>
              <a:buSzPts val="1400"/>
              <a:buNone/>
              <a:defRPr b="1"/>
            </a:lvl6pPr>
            <a:lvl7pPr lvl="6" rtl="0">
              <a:lnSpc>
                <a:spcPct val="100000"/>
              </a:lnSpc>
              <a:spcBef>
                <a:spcPts val="0"/>
              </a:spcBef>
              <a:spcAft>
                <a:spcPts val="0"/>
              </a:spcAft>
              <a:buSzPts val="1400"/>
              <a:buNone/>
              <a:defRPr b="1"/>
            </a:lvl7pPr>
            <a:lvl8pPr lvl="7" rtl="0">
              <a:lnSpc>
                <a:spcPct val="100000"/>
              </a:lnSpc>
              <a:spcBef>
                <a:spcPts val="0"/>
              </a:spcBef>
              <a:spcAft>
                <a:spcPts val="0"/>
              </a:spcAft>
              <a:buSzPts val="1400"/>
              <a:buNone/>
              <a:defRPr b="1"/>
            </a:lvl8pPr>
            <a:lvl9pPr lvl="8" rtl="0">
              <a:lnSpc>
                <a:spcPct val="100000"/>
              </a:lnSpc>
              <a:spcBef>
                <a:spcPts val="0"/>
              </a:spcBef>
              <a:spcAft>
                <a:spcPts val="0"/>
              </a:spcAft>
              <a:buSzPts val="1400"/>
              <a:buNone/>
              <a:defRPr b="1"/>
            </a:lvl9pPr>
          </a:lstStyle>
          <a:p>
            <a:endParaRPr/>
          </a:p>
        </p:txBody>
      </p:sp>
      <p:sp>
        <p:nvSpPr>
          <p:cNvPr id="532" name="Google Shape;532;p42"/>
          <p:cNvSpPr txBox="1">
            <a:spLocks noGrp="1"/>
          </p:cNvSpPr>
          <p:nvPr>
            <p:ph type="title" idx="15"/>
          </p:nvPr>
        </p:nvSpPr>
        <p:spPr>
          <a:xfrm>
            <a:off x="943833" y="717467"/>
            <a:ext cx="10290000" cy="7492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3100"/>
              <a:buNone/>
              <a:defRPr sz="4133"/>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grpSp>
        <p:nvGrpSpPr>
          <p:cNvPr id="533" name="Google Shape;533;p42"/>
          <p:cNvGrpSpPr/>
          <p:nvPr/>
        </p:nvGrpSpPr>
        <p:grpSpPr>
          <a:xfrm rot="10800000" flipH="1">
            <a:off x="-287695" y="-249904"/>
            <a:ext cx="12758581" cy="7356024"/>
            <a:chOff x="-209476" y="-191263"/>
            <a:chExt cx="9568936" cy="5517018"/>
          </a:xfrm>
        </p:grpSpPr>
        <p:sp>
          <p:nvSpPr>
            <p:cNvPr id="534" name="Google Shape;534;p42"/>
            <p:cNvSpPr/>
            <p:nvPr/>
          </p:nvSpPr>
          <p:spPr>
            <a:xfrm rot="-5400000">
              <a:off x="8461260" y="-191263"/>
              <a:ext cx="898200" cy="898200"/>
            </a:xfrm>
            <a:prstGeom prst="pie">
              <a:avLst>
                <a:gd name="adj1" fmla="val 10816320"/>
                <a:gd name="adj2" fmla="val 1620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42"/>
            <p:cNvSpPr/>
            <p:nvPr/>
          </p:nvSpPr>
          <p:spPr>
            <a:xfrm rot="5400000">
              <a:off x="-209476" y="4427555"/>
              <a:ext cx="898200" cy="898200"/>
            </a:xfrm>
            <a:prstGeom prst="pie">
              <a:avLst>
                <a:gd name="adj1" fmla="val 10816320"/>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72493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3C47-FBDB-D522-C6EB-42EFD69A5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CEDD58-226A-2EEE-6A13-A73821CA5A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76261-FA20-D687-B520-A64151DDA431}"/>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5" name="Footer Placeholder 4">
            <a:extLst>
              <a:ext uri="{FF2B5EF4-FFF2-40B4-BE49-F238E27FC236}">
                <a16:creationId xmlns:a16="http://schemas.microsoft.com/office/drawing/2014/main" id="{444FC740-67E9-B836-C44F-7E25CF6AAB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4B54A5-B476-4B58-44C1-BE21E6957AB3}"/>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4122082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1920F-EC79-F766-286D-C7BAB2C762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DBA404-1154-0690-712D-D347FE63C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5FC8F6-C983-EEE2-30CD-9DE20EB3BD6A}"/>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5" name="Footer Placeholder 4">
            <a:extLst>
              <a:ext uri="{FF2B5EF4-FFF2-40B4-BE49-F238E27FC236}">
                <a16:creationId xmlns:a16="http://schemas.microsoft.com/office/drawing/2014/main" id="{0DFAEDD4-35EB-D6BC-B610-F53D9EC72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7BD7D-8260-F944-C497-D1ABE6D50826}"/>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1080496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AA9A-350A-6DC6-834F-FAA873351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486F5F-D29C-9EB5-0F51-0B85152B2C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561BD-5AA8-2A1E-1BEB-545C7F8809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64FCA1D-6846-88D6-95DE-9A02577DE6C8}"/>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6" name="Footer Placeholder 5">
            <a:extLst>
              <a:ext uri="{FF2B5EF4-FFF2-40B4-BE49-F238E27FC236}">
                <a16:creationId xmlns:a16="http://schemas.microsoft.com/office/drawing/2014/main" id="{33794EBA-9F72-8BDE-EC78-FB139047B4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9997EF-41D8-3ACF-8C09-38A685D06D49}"/>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287308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E90FF-BBEC-1E19-C268-14BB22F384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196D5E-A1E2-8FB3-DA00-B67CB24FD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D4153C-4712-0B18-C5DF-FA3D22CA44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BCEEB3-077B-DAC3-2E75-080169D1A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A5A54E-88C2-43F2-0BDC-F6198BFE5D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09BDA9-E987-29D3-F01A-B66131C30AE2}"/>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8" name="Footer Placeholder 7">
            <a:extLst>
              <a:ext uri="{FF2B5EF4-FFF2-40B4-BE49-F238E27FC236}">
                <a16:creationId xmlns:a16="http://schemas.microsoft.com/office/drawing/2014/main" id="{D815C783-7753-A317-BF1F-7F98BE01A8A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75515F-90C5-2E69-E831-27FC6FED99AC}"/>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1913355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FF277-B9D9-D761-CBDB-E477304DAC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5DEB42-C9FE-3B61-9898-B75C0F76F5A2}"/>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4" name="Footer Placeholder 3">
            <a:extLst>
              <a:ext uri="{FF2B5EF4-FFF2-40B4-BE49-F238E27FC236}">
                <a16:creationId xmlns:a16="http://schemas.microsoft.com/office/drawing/2014/main" id="{A323BC5F-5D65-5AB7-7210-805BE5545C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8FBC10-9A77-FC7A-3B22-059F2F4CCF90}"/>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175182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384DB-3BCC-BBEC-0D46-BD28A02C6FA1}"/>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3" name="Footer Placeholder 2">
            <a:extLst>
              <a:ext uri="{FF2B5EF4-FFF2-40B4-BE49-F238E27FC236}">
                <a16:creationId xmlns:a16="http://schemas.microsoft.com/office/drawing/2014/main" id="{37EBAA6E-0C14-8938-E242-3F0888317F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31C561-6F66-B065-1DB7-2337C976A0B7}"/>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744235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683C1-1D11-0035-38C4-FBB613C4F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2FFA9E-9A60-7485-7D03-F5E6E38C2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B0D50-CF80-3BFB-9C5C-359B778ABC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84A84F-96C6-1691-261E-567249ABA22D}"/>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6" name="Footer Placeholder 5">
            <a:extLst>
              <a:ext uri="{FF2B5EF4-FFF2-40B4-BE49-F238E27FC236}">
                <a16:creationId xmlns:a16="http://schemas.microsoft.com/office/drawing/2014/main" id="{C195E3AD-B1A9-45B1-6C2A-337BED0E6D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9665EC-B1BF-A95E-9841-1C70F0656D21}"/>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359619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C6851-C138-C541-3997-5BA32AB85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42D319-8F07-7426-9B87-B51A40B64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B3984-8FAB-1946-7437-8959D69BDD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76DFC0-D125-8D8E-A572-38E4FAF88ED5}"/>
              </a:ext>
            </a:extLst>
          </p:cNvPr>
          <p:cNvSpPr>
            <a:spLocks noGrp="1"/>
          </p:cNvSpPr>
          <p:nvPr>
            <p:ph type="dt" sz="half" idx="10"/>
          </p:nvPr>
        </p:nvSpPr>
        <p:spPr/>
        <p:txBody>
          <a:bodyPr/>
          <a:lstStyle/>
          <a:p>
            <a:fld id="{E2F439DB-CBB3-44D6-B918-BF0D56EF7D18}" type="datetimeFigureOut">
              <a:rPr lang="en-US" smtClean="0"/>
              <a:t>2/6/2024</a:t>
            </a:fld>
            <a:endParaRPr lang="en-US"/>
          </a:p>
        </p:txBody>
      </p:sp>
      <p:sp>
        <p:nvSpPr>
          <p:cNvPr id="6" name="Footer Placeholder 5">
            <a:extLst>
              <a:ext uri="{FF2B5EF4-FFF2-40B4-BE49-F238E27FC236}">
                <a16:creationId xmlns:a16="http://schemas.microsoft.com/office/drawing/2014/main" id="{06E6CB1E-C085-7FE4-CA75-C9C55B6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A78C6B-B8F7-27D5-315F-440C656A30C1}"/>
              </a:ext>
            </a:extLst>
          </p:cNvPr>
          <p:cNvSpPr>
            <a:spLocks noGrp="1"/>
          </p:cNvSpPr>
          <p:nvPr>
            <p:ph type="sldNum" sz="quarter" idx="12"/>
          </p:nvPr>
        </p:nvSpPr>
        <p:spPr/>
        <p:txBody>
          <a:bodyPr/>
          <a:lstStyle/>
          <a:p>
            <a:fld id="{3B9F0182-9B80-445A-BACA-02E248901A86}" type="slidenum">
              <a:rPr lang="en-US" smtClean="0"/>
              <a:t>‹#›</a:t>
            </a:fld>
            <a:endParaRPr lang="en-US"/>
          </a:p>
        </p:txBody>
      </p:sp>
    </p:spTree>
    <p:extLst>
      <p:ext uri="{BB962C8B-B14F-4D97-AF65-F5344CB8AC3E}">
        <p14:creationId xmlns:p14="http://schemas.microsoft.com/office/powerpoint/2010/main" val="648106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0C5B1F-B11D-6722-5138-D641793AF4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545425-5904-252E-6B94-82CCE88FA2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F1D3B-549A-FCE3-9F10-E4007B5DF1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439DB-CBB3-44D6-B918-BF0D56EF7D18}" type="datetimeFigureOut">
              <a:rPr lang="en-US" smtClean="0"/>
              <a:t>2/6/2024</a:t>
            </a:fld>
            <a:endParaRPr lang="en-US"/>
          </a:p>
        </p:txBody>
      </p:sp>
      <p:sp>
        <p:nvSpPr>
          <p:cNvPr id="5" name="Footer Placeholder 4">
            <a:extLst>
              <a:ext uri="{FF2B5EF4-FFF2-40B4-BE49-F238E27FC236}">
                <a16:creationId xmlns:a16="http://schemas.microsoft.com/office/drawing/2014/main" id="{4FE78BA4-160E-CDEF-212C-7B82062EB1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E486B3-503C-D66D-8B03-0D14C8FDFF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0182-9B80-445A-BACA-02E248901A86}" type="slidenum">
              <a:rPr lang="en-US" smtClean="0"/>
              <a:t>‹#›</a:t>
            </a:fld>
            <a:endParaRPr lang="en-US"/>
          </a:p>
        </p:txBody>
      </p:sp>
    </p:spTree>
    <p:extLst>
      <p:ext uri="{BB962C8B-B14F-4D97-AF65-F5344CB8AC3E}">
        <p14:creationId xmlns:p14="http://schemas.microsoft.com/office/powerpoint/2010/main" val="28524070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hyperlink" Target="https://www.kaggle.com/datasets/dadsrichboyvlogs/supply-chain-management-asia" TargetMode="External"/><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9"/>
          <p:cNvSpPr/>
          <p:nvPr/>
        </p:nvSpPr>
        <p:spPr>
          <a:xfrm>
            <a:off x="897833" y="3748000"/>
            <a:ext cx="7087200" cy="1778400"/>
          </a:xfrm>
          <a:prstGeom prst="rect">
            <a:avLst/>
          </a:prstGeom>
          <a:solidFill>
            <a:schemeClr val="bg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a:lnSpc>
                <a:spcPct val="150000"/>
              </a:lnSpc>
            </a:pPr>
            <a:endParaRPr sz="2400" dirty="0">
              <a:highlight>
                <a:srgbClr val="FFFF00"/>
              </a:highlight>
            </a:endParaRPr>
          </a:p>
        </p:txBody>
      </p:sp>
      <p:sp>
        <p:nvSpPr>
          <p:cNvPr id="596" name="Google Shape;596;p49"/>
          <p:cNvSpPr txBox="1">
            <a:spLocks noGrp="1"/>
          </p:cNvSpPr>
          <p:nvPr>
            <p:ph type="ctrTitle"/>
          </p:nvPr>
        </p:nvSpPr>
        <p:spPr>
          <a:xfrm>
            <a:off x="706303" y="1002800"/>
            <a:ext cx="7087200" cy="2966000"/>
          </a:xfrm>
          <a:prstGeom prst="rect">
            <a:avLst/>
          </a:prstGeom>
        </p:spPr>
        <p:txBody>
          <a:bodyPr spcFirstLastPara="1" vert="horz" wrap="square" lIns="121900" tIns="121900" rIns="121900" bIns="121900" rtlCol="0" anchor="t" anchorCtr="0">
            <a:noAutofit/>
          </a:bodyPr>
          <a:lstStyle/>
          <a:p>
            <a:pPr algn="l">
              <a:spcBef>
                <a:spcPts val="0"/>
              </a:spcBef>
            </a:pPr>
            <a:r>
              <a:rPr lang="en-US" sz="4400" dirty="0">
                <a:solidFill>
                  <a:schemeClr val="dk1"/>
                </a:solidFill>
                <a:latin typeface="Times New Roman" panose="02020603050405020304" pitchFamily="18" charset="0"/>
                <a:cs typeface="Times New Roman" panose="02020603050405020304" pitchFamily="18" charset="0"/>
              </a:rPr>
              <a:t>Asia DataCo Chain </a:t>
            </a:r>
            <a:br>
              <a:rPr lang="en-US" sz="4400" dirty="0">
                <a:solidFill>
                  <a:schemeClr val="dk1"/>
                </a:solidFill>
                <a:latin typeface="Times New Roman" panose="02020603050405020304" pitchFamily="18" charset="0"/>
                <a:cs typeface="Times New Roman" panose="02020603050405020304" pitchFamily="18" charset="0"/>
              </a:rPr>
            </a:br>
            <a:r>
              <a:rPr lang="en-US" sz="4400" dirty="0">
                <a:solidFill>
                  <a:schemeClr val="dk1"/>
                </a:solidFill>
                <a:latin typeface="Times New Roman" panose="02020603050405020304" pitchFamily="18" charset="0"/>
                <a:cs typeface="Times New Roman" panose="02020603050405020304" pitchFamily="18" charset="0"/>
              </a:rPr>
              <a:t>Management</a:t>
            </a:r>
            <a:br>
              <a:rPr lang="en" sz="4400" dirty="0"/>
            </a:br>
            <a:r>
              <a:rPr lang="en" sz="4400" dirty="0">
                <a:solidFill>
                  <a:schemeClr val="dk1"/>
                </a:solidFill>
                <a:latin typeface="Times New Roman" panose="02020603050405020304" pitchFamily="18" charset="0"/>
                <a:cs typeface="Times New Roman" panose="02020603050405020304" pitchFamily="18" charset="0"/>
              </a:rPr>
              <a:t>Dataset</a:t>
            </a:r>
            <a:endParaRPr sz="4400" dirty="0">
              <a:solidFill>
                <a:schemeClr val="dk1"/>
              </a:solidFill>
              <a:latin typeface="Times New Roman" panose="02020603050405020304" pitchFamily="18" charset="0"/>
              <a:cs typeface="Times New Roman" panose="02020603050405020304" pitchFamily="18" charset="0"/>
            </a:endParaRPr>
          </a:p>
        </p:txBody>
      </p:sp>
      <p:cxnSp>
        <p:nvCxnSpPr>
          <p:cNvPr id="604" name="Google Shape;604;p49"/>
          <p:cNvCxnSpPr/>
          <p:nvPr/>
        </p:nvCxnSpPr>
        <p:spPr>
          <a:xfrm>
            <a:off x="8861500" y="5872167"/>
            <a:ext cx="25748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8855767" y="5973767"/>
            <a:ext cx="2574800" cy="419200"/>
          </a:xfrm>
          <a:prstGeom prst="rect">
            <a:avLst/>
          </a:prstGeom>
          <a:noFill/>
          <a:ln>
            <a:noFill/>
          </a:ln>
        </p:spPr>
        <p:txBody>
          <a:bodyPr spcFirstLastPara="1" wrap="square" lIns="121900" tIns="121900" rIns="121900" bIns="121900" anchor="ctr" anchorCtr="0">
            <a:noAutofit/>
          </a:bodyPr>
          <a:lstStyle/>
          <a:p>
            <a:pPr algn="ctr"/>
            <a:r>
              <a:rPr lang="en" sz="1333" dirty="0">
                <a:latin typeface="Inter"/>
                <a:ea typeface="Inter"/>
                <a:cs typeface="Inter"/>
                <a:sym typeface="Inter"/>
              </a:rPr>
              <a:t>Presented By</a:t>
            </a:r>
          </a:p>
        </p:txBody>
      </p:sp>
      <p:sp>
        <p:nvSpPr>
          <p:cNvPr id="608" name="Google Shape;608;p49"/>
          <p:cNvSpPr txBox="1"/>
          <p:nvPr/>
        </p:nvSpPr>
        <p:spPr>
          <a:xfrm>
            <a:off x="8861499" y="5205600"/>
            <a:ext cx="2899091" cy="564800"/>
          </a:xfrm>
          <a:prstGeom prst="rect">
            <a:avLst/>
          </a:prstGeom>
          <a:noFill/>
          <a:ln>
            <a:noFill/>
          </a:ln>
        </p:spPr>
        <p:txBody>
          <a:bodyPr spcFirstLastPara="1" wrap="square" lIns="121900" tIns="121900" rIns="121900" bIns="121900" anchor="ctr" anchorCtr="0">
            <a:noAutofit/>
          </a:bodyPr>
          <a:lstStyle/>
          <a:p>
            <a:pPr algn="ctr"/>
            <a:r>
              <a:rPr lang="en" sz="4000" dirty="0">
                <a:latin typeface="Alex Brush"/>
                <a:ea typeface="Alex Brush"/>
                <a:cs typeface="Alex Brush"/>
                <a:sym typeface="Alex Brush"/>
              </a:rPr>
              <a:t>Sahil Rustagi</a:t>
            </a:r>
            <a:endParaRPr sz="4000" dirty="0">
              <a:latin typeface="Alex Brush"/>
              <a:ea typeface="Alex Brush"/>
              <a:cs typeface="Alex Brush"/>
              <a:sym typeface="Alex Brush"/>
            </a:endParaRPr>
          </a:p>
        </p:txBody>
      </p:sp>
      <p:sp>
        <p:nvSpPr>
          <p:cNvPr id="609" name="Google Shape;609;p49"/>
          <p:cNvSpPr txBox="1">
            <a:spLocks noGrp="1"/>
          </p:cNvSpPr>
          <p:nvPr>
            <p:ph type="subTitle" idx="1"/>
          </p:nvPr>
        </p:nvSpPr>
        <p:spPr>
          <a:xfrm>
            <a:off x="1136633" y="3263706"/>
            <a:ext cx="6227600" cy="2063430"/>
          </a:xfrm>
          <a:prstGeom prst="rect">
            <a:avLst/>
          </a:prstGeom>
        </p:spPr>
        <p:txBody>
          <a:bodyPr spcFirstLastPara="1" vert="horz" wrap="square" lIns="121900" tIns="121900" rIns="121900" bIns="121900" rtlCol="0" anchor="t" anchorCtr="0">
            <a:noAutofit/>
          </a:bodyPr>
          <a:lstStyle/>
          <a:p>
            <a:endParaRPr lang="en-US" dirty="0"/>
          </a:p>
          <a:p>
            <a:r>
              <a:rPr lang="en-US" dirty="0"/>
              <a:t> Supply chain management plays a crucial role in the success of businesses, ensuring that products are delivered to customers in a timely and efficient manner.</a:t>
            </a:r>
            <a:endParaRPr dirty="0"/>
          </a:p>
        </p:txBody>
      </p:sp>
      <p:pic>
        <p:nvPicPr>
          <p:cNvPr id="6" name="Picture 5">
            <a:extLst>
              <a:ext uri="{FF2B5EF4-FFF2-40B4-BE49-F238E27FC236}">
                <a16:creationId xmlns:a16="http://schemas.microsoft.com/office/drawing/2014/main" id="{D9992280-2B2E-7D09-0B3B-ABF7558B8B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4279" y="450384"/>
            <a:ext cx="2574799" cy="3845037"/>
          </a:xfrm>
          <a:prstGeom prst="rect">
            <a:avLst/>
          </a:prstGeom>
          <a:ln>
            <a:noFill/>
          </a:ln>
          <a:effectLst>
            <a:softEdge rad="112500"/>
          </a:effectLst>
        </p:spPr>
      </p:pic>
      <p:pic>
        <p:nvPicPr>
          <p:cNvPr id="8" name="Picture 7">
            <a:extLst>
              <a:ext uri="{FF2B5EF4-FFF2-40B4-BE49-F238E27FC236}">
                <a16:creationId xmlns:a16="http://schemas.microsoft.com/office/drawing/2014/main" id="{5CA8080B-8E40-1BDC-FCA0-DFA19DFC63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56738" y="465034"/>
            <a:ext cx="3576011" cy="2272788"/>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09">
                                            <p:txEl>
                                              <p:pRg st="1" end="1"/>
                                            </p:txEl>
                                          </p:spTgt>
                                        </p:tgtEl>
                                        <p:attrNameLst>
                                          <p:attrName>style.visibility</p:attrName>
                                        </p:attrNameLst>
                                      </p:cBhvr>
                                      <p:to>
                                        <p:strVal val="visible"/>
                                      </p:to>
                                    </p:set>
                                    <p:animEffect transition="in" filter="dissolve">
                                      <p:cBhvr>
                                        <p:cTn id="11" dur="500"/>
                                        <p:tgtEl>
                                          <p:spTgt spid="609">
                                            <p:txEl>
                                              <p:pRg st="1" end="1"/>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608"/>
                                        </p:tgtEl>
                                        <p:attrNameLst>
                                          <p:attrName>style.visibility</p:attrName>
                                        </p:attrNameLst>
                                      </p:cBhvr>
                                      <p:to>
                                        <p:strVal val="visible"/>
                                      </p:to>
                                    </p:set>
                                    <p:animEffect transition="in" filter="randombar(horizontal)">
                                      <p:cBhvr>
                                        <p:cTn id="15"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P spid="60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422932" y="407729"/>
            <a:ext cx="10290000" cy="749200"/>
          </a:xfrm>
          <a:prstGeom prst="rect">
            <a:avLst/>
          </a:prstGeom>
        </p:spPr>
        <p:txBody>
          <a:bodyPr spcFirstLastPara="1" vert="horz" wrap="square" lIns="121900" tIns="121900" rIns="121900" bIns="121900" rtlCol="0" anchor="ctr" anchorCtr="0">
            <a:noAutofit/>
          </a:bodyPr>
          <a:lstStyle/>
          <a:p>
            <a:r>
              <a:rPr lang="en" sz="3733" b="1" dirty="0"/>
              <a:t>Univariate followed by Bivariate Analysis</a:t>
            </a:r>
            <a:endParaRPr sz="3733"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2</a:t>
            </a:r>
          </a:p>
        </p:txBody>
      </p:sp>
      <p:sp>
        <p:nvSpPr>
          <p:cNvPr id="15" name="Rectangle 14">
            <a:extLst>
              <a:ext uri="{FF2B5EF4-FFF2-40B4-BE49-F238E27FC236}">
                <a16:creationId xmlns:a16="http://schemas.microsoft.com/office/drawing/2014/main" id="{9046A1F8-1CBA-3CEF-BCB7-2E8C6FB7D0A6}"/>
              </a:ext>
            </a:extLst>
          </p:cNvPr>
          <p:cNvSpPr/>
          <p:nvPr/>
        </p:nvSpPr>
        <p:spPr>
          <a:xfrm>
            <a:off x="1669769" y="1509135"/>
            <a:ext cx="9810241" cy="4802909"/>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Google Shape;825;p60">
            <a:extLst>
              <a:ext uri="{FF2B5EF4-FFF2-40B4-BE49-F238E27FC236}">
                <a16:creationId xmlns:a16="http://schemas.microsoft.com/office/drawing/2014/main" id="{693E4EEF-16F2-97B7-6CB7-180571E18499}"/>
              </a:ext>
            </a:extLst>
          </p:cNvPr>
          <p:cNvSpPr txBox="1">
            <a:spLocks/>
          </p:cNvSpPr>
          <p:nvPr/>
        </p:nvSpPr>
        <p:spPr>
          <a:xfrm>
            <a:off x="1732461" y="2429895"/>
            <a:ext cx="2729559" cy="2535511"/>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3200" b="1" dirty="0"/>
              <a:t>Target Variable</a:t>
            </a:r>
          </a:p>
        </p:txBody>
      </p:sp>
      <p:sp>
        <p:nvSpPr>
          <p:cNvPr id="25" name="Google Shape;825;p60">
            <a:extLst>
              <a:ext uri="{FF2B5EF4-FFF2-40B4-BE49-F238E27FC236}">
                <a16:creationId xmlns:a16="http://schemas.microsoft.com/office/drawing/2014/main" id="{9332DE68-BFAF-B862-47F6-CF4B30C03F0C}"/>
              </a:ext>
            </a:extLst>
          </p:cNvPr>
          <p:cNvSpPr txBox="1">
            <a:spLocks/>
          </p:cNvSpPr>
          <p:nvPr/>
        </p:nvSpPr>
        <p:spPr>
          <a:xfrm>
            <a:off x="1781699" y="4406997"/>
            <a:ext cx="2181020" cy="66525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1600" b="1" dirty="0"/>
              <a:t>Total no. of Samples =31112 </a:t>
            </a:r>
          </a:p>
        </p:txBody>
      </p:sp>
      <p:pic>
        <p:nvPicPr>
          <p:cNvPr id="5" name="Picture 4">
            <a:extLst>
              <a:ext uri="{FF2B5EF4-FFF2-40B4-BE49-F238E27FC236}">
                <a16:creationId xmlns:a16="http://schemas.microsoft.com/office/drawing/2014/main" id="{B38C0382-3715-0354-2D67-093EFAC18D87}"/>
              </a:ext>
            </a:extLst>
          </p:cNvPr>
          <p:cNvPicPr>
            <a:picLocks noChangeAspect="1"/>
          </p:cNvPicPr>
          <p:nvPr/>
        </p:nvPicPr>
        <p:blipFill>
          <a:blip r:embed="rId3"/>
          <a:stretch>
            <a:fillRect/>
          </a:stretch>
        </p:blipFill>
        <p:spPr>
          <a:xfrm>
            <a:off x="4694942" y="2111076"/>
            <a:ext cx="6384336" cy="3982403"/>
          </a:xfrm>
          <a:prstGeom prst="rect">
            <a:avLst/>
          </a:prstGeom>
        </p:spPr>
      </p:pic>
      <p:sp>
        <p:nvSpPr>
          <p:cNvPr id="27" name="TextBox 26">
            <a:extLst>
              <a:ext uri="{FF2B5EF4-FFF2-40B4-BE49-F238E27FC236}">
                <a16:creationId xmlns:a16="http://schemas.microsoft.com/office/drawing/2014/main" id="{E2EA9575-5AA5-D14B-9564-2AA847A36F4E}"/>
              </a:ext>
            </a:extLst>
          </p:cNvPr>
          <p:cNvSpPr txBox="1"/>
          <p:nvPr/>
        </p:nvSpPr>
        <p:spPr>
          <a:xfrm>
            <a:off x="5992459" y="3223815"/>
            <a:ext cx="1124220" cy="461665"/>
          </a:xfrm>
          <a:prstGeom prst="rect">
            <a:avLst/>
          </a:prstGeom>
          <a:noFill/>
        </p:spPr>
        <p:txBody>
          <a:bodyPr wrap="square">
            <a:spAutoFit/>
          </a:bodyPr>
          <a:lstStyle/>
          <a:p>
            <a:pPr algn="ctr"/>
            <a:r>
              <a:rPr lang="en-GB" sz="2400" dirty="0">
                <a:latin typeface="Times New Roman" panose="02020603050405020304" pitchFamily="18" charset="0"/>
                <a:cs typeface="Times New Roman" panose="02020603050405020304" pitchFamily="18" charset="0"/>
              </a:rPr>
              <a:t>17230</a:t>
            </a:r>
            <a:endParaRPr lang="en-US" sz="24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3F1BCC1E-22E7-B7C7-A6E5-E967A0981DD8}"/>
              </a:ext>
            </a:extLst>
          </p:cNvPr>
          <p:cNvSpPr txBox="1"/>
          <p:nvPr/>
        </p:nvSpPr>
        <p:spPr>
          <a:xfrm>
            <a:off x="9035778" y="4899691"/>
            <a:ext cx="112422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13882</a:t>
            </a:r>
          </a:p>
        </p:txBody>
      </p:sp>
    </p:spTree>
    <p:extLst>
      <p:ext uri="{BB962C8B-B14F-4D97-AF65-F5344CB8AC3E}">
        <p14:creationId xmlns:p14="http://schemas.microsoft.com/office/powerpoint/2010/main" val="18900710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par>
                                <p:cTn id="14" presetID="18" presetClass="entr" presetSubtype="12"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strips(downLeft)">
                                      <p:cBhvr>
                                        <p:cTn id="16" dur="500"/>
                                        <p:tgtEl>
                                          <p:spTgt spid="17"/>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strips(downLeft)">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17" grpId="0"/>
      <p:bldP spid="2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9" name="Google Shape;1436;p89">
            <a:extLst>
              <a:ext uri="{FF2B5EF4-FFF2-40B4-BE49-F238E27FC236}">
                <a16:creationId xmlns:a16="http://schemas.microsoft.com/office/drawing/2014/main" id="{0390CDB3-19E4-BBD4-8BC4-D4DC23731D6C}"/>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Rectangle 2">
            <a:extLst>
              <a:ext uri="{FF2B5EF4-FFF2-40B4-BE49-F238E27FC236}">
                <a16:creationId xmlns:a16="http://schemas.microsoft.com/office/drawing/2014/main" id="{120361EA-05C7-BE8F-4149-B57752E8D4EB}"/>
              </a:ext>
            </a:extLst>
          </p:cNvPr>
          <p:cNvSpPr/>
          <p:nvPr/>
        </p:nvSpPr>
        <p:spPr>
          <a:xfrm>
            <a:off x="1810325" y="1422398"/>
            <a:ext cx="9810241" cy="4802909"/>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itle 4">
            <a:extLst>
              <a:ext uri="{FF2B5EF4-FFF2-40B4-BE49-F238E27FC236}">
                <a16:creationId xmlns:a16="http://schemas.microsoft.com/office/drawing/2014/main" id="{58A049D7-5295-D9A4-BF65-D797973528D3}"/>
              </a:ext>
            </a:extLst>
          </p:cNvPr>
          <p:cNvSpPr>
            <a:spLocks noGrp="1"/>
          </p:cNvSpPr>
          <p:nvPr>
            <p:ph type="title"/>
          </p:nvPr>
        </p:nvSpPr>
        <p:spPr>
          <a:xfrm>
            <a:off x="2040595" y="1622631"/>
            <a:ext cx="3205661" cy="4288643"/>
          </a:xfrm>
        </p:spPr>
        <p:txBody>
          <a:bodyPr/>
          <a:lstStyle/>
          <a:p>
            <a:r>
              <a:rPr lang="en-US" sz="3200" dirty="0">
                <a:latin typeface="Times New Roman" panose="02020603050405020304" pitchFamily="18" charset="0"/>
                <a:cs typeface="Times New Roman" panose="02020603050405020304" pitchFamily="18" charset="0"/>
              </a:rPr>
              <a:t>Sales</a:t>
            </a:r>
            <a:br>
              <a:rPr lang="en-US" sz="2400" dirty="0">
                <a:latin typeface="Times New Roman" panose="02020603050405020304" pitchFamily="18" charset="0"/>
                <a:cs typeface="Times New Roman" panose="02020603050405020304" pitchFamily="18" charset="0"/>
              </a:rPr>
            </a:br>
            <a:r>
              <a:rPr lang="en-US" sz="2133" dirty="0">
                <a:latin typeface="Times New Roman" panose="02020603050405020304" pitchFamily="18" charset="0"/>
                <a:cs typeface="Times New Roman" panose="02020603050405020304" pitchFamily="18" charset="0"/>
              </a:rPr>
              <a:t>as per the visual analysis, we can say that the Sales column is following a good visual trend and can be a good predictor.</a:t>
            </a:r>
            <a:endParaRPr lang="en-US"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DA0A8330-8A07-6E23-1DDA-F7E6B4E583B2}"/>
              </a:ext>
            </a:extLst>
          </p:cNvPr>
          <p:cNvPicPr>
            <a:picLocks noChangeAspect="1"/>
          </p:cNvPicPr>
          <p:nvPr/>
        </p:nvPicPr>
        <p:blipFill>
          <a:blip r:embed="rId3"/>
          <a:stretch>
            <a:fillRect/>
          </a:stretch>
        </p:blipFill>
        <p:spPr>
          <a:xfrm>
            <a:off x="5462952" y="1835147"/>
            <a:ext cx="5770881" cy="3917460"/>
          </a:xfrm>
          <a:prstGeom prst="rect">
            <a:avLst/>
          </a:prstGeom>
        </p:spPr>
      </p:pic>
      <p:sp>
        <p:nvSpPr>
          <p:cNvPr id="4" name="Google Shape;825;p60">
            <a:extLst>
              <a:ext uri="{FF2B5EF4-FFF2-40B4-BE49-F238E27FC236}">
                <a16:creationId xmlns:a16="http://schemas.microsoft.com/office/drawing/2014/main" id="{032D4522-27D8-A31C-CF53-C0563673FCA2}"/>
              </a:ext>
            </a:extLst>
          </p:cNvPr>
          <p:cNvSpPr txBox="1">
            <a:spLocks/>
          </p:cNvSpPr>
          <p:nvPr/>
        </p:nvSpPr>
        <p:spPr>
          <a:xfrm>
            <a:off x="1422932" y="407729"/>
            <a:ext cx="10290000" cy="749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3733" b="1"/>
              <a:t>Univariate followed by Bivariate Analysis</a:t>
            </a:r>
            <a:endParaRPr lang="en-IN" sz="3733" b="1" dirty="0"/>
          </a:p>
        </p:txBody>
      </p:sp>
      <p:sp>
        <p:nvSpPr>
          <p:cNvPr id="8" name="Google Shape;683;p53">
            <a:extLst>
              <a:ext uri="{FF2B5EF4-FFF2-40B4-BE49-F238E27FC236}">
                <a16:creationId xmlns:a16="http://schemas.microsoft.com/office/drawing/2014/main" id="{26A28C2F-31EE-2A75-22AF-CD34D9744A96}"/>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2</a:t>
            </a:r>
          </a:p>
        </p:txBody>
      </p:sp>
      <p:pic>
        <p:nvPicPr>
          <p:cNvPr id="10" name="Picture 9">
            <a:extLst>
              <a:ext uri="{FF2B5EF4-FFF2-40B4-BE49-F238E27FC236}">
                <a16:creationId xmlns:a16="http://schemas.microsoft.com/office/drawing/2014/main" id="{E1BEC27D-BB97-7654-52A1-A2D784894F6F}"/>
              </a:ext>
            </a:extLst>
          </p:cNvPr>
          <p:cNvPicPr>
            <a:picLocks noChangeAspect="1"/>
          </p:cNvPicPr>
          <p:nvPr/>
        </p:nvPicPr>
        <p:blipFill>
          <a:blip r:embed="rId4"/>
          <a:stretch>
            <a:fillRect/>
          </a:stretch>
        </p:blipFill>
        <p:spPr>
          <a:xfrm>
            <a:off x="5462952" y="1835147"/>
            <a:ext cx="5770881" cy="3917460"/>
          </a:xfrm>
          <a:prstGeom prst="rect">
            <a:avLst/>
          </a:prstGeom>
        </p:spPr>
      </p:pic>
    </p:spTree>
    <p:extLst>
      <p:ext uri="{BB962C8B-B14F-4D97-AF65-F5344CB8AC3E}">
        <p14:creationId xmlns:p14="http://schemas.microsoft.com/office/powerpoint/2010/main" val="168370885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 name="Rectangle 7">
            <a:extLst>
              <a:ext uri="{FF2B5EF4-FFF2-40B4-BE49-F238E27FC236}">
                <a16:creationId xmlns:a16="http://schemas.microsoft.com/office/drawing/2014/main" id="{0BFB8BCA-10DE-700C-55CF-87580EE143E4}"/>
              </a:ext>
            </a:extLst>
          </p:cNvPr>
          <p:cNvSpPr/>
          <p:nvPr/>
        </p:nvSpPr>
        <p:spPr>
          <a:xfrm>
            <a:off x="1810325" y="1422398"/>
            <a:ext cx="9810241" cy="4802909"/>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itle 4">
            <a:extLst>
              <a:ext uri="{FF2B5EF4-FFF2-40B4-BE49-F238E27FC236}">
                <a16:creationId xmlns:a16="http://schemas.microsoft.com/office/drawing/2014/main" id="{58A049D7-5295-D9A4-BF65-D797973528D3}"/>
              </a:ext>
            </a:extLst>
          </p:cNvPr>
          <p:cNvSpPr>
            <a:spLocks noGrp="1"/>
          </p:cNvSpPr>
          <p:nvPr>
            <p:ph type="title"/>
          </p:nvPr>
        </p:nvSpPr>
        <p:spPr>
          <a:xfrm>
            <a:off x="2091025" y="5119664"/>
            <a:ext cx="9157547" cy="749200"/>
          </a:xfrm>
        </p:spPr>
        <p:txBody>
          <a:bodyPr/>
          <a:lstStyle/>
          <a:p>
            <a:r>
              <a:rPr lang="en-US" sz="3200" dirty="0">
                <a:latin typeface="Times New Roman" panose="02020603050405020304" pitchFamily="18" charset="0"/>
                <a:cs typeface="Times New Roman" panose="02020603050405020304" pitchFamily="18" charset="0"/>
              </a:rPr>
              <a:t>Significance:</a:t>
            </a:r>
            <a:br>
              <a:rPr lang="en-US" sz="2133"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distribution of segment is more in Consumer then corporate and home </a:t>
            </a:r>
            <a:r>
              <a:rPr lang="en-US" sz="1600" dirty="0" err="1">
                <a:latin typeface="Times New Roman" panose="02020603050405020304" pitchFamily="18" charset="0"/>
                <a:cs typeface="Times New Roman" panose="02020603050405020304" pitchFamily="18" charset="0"/>
              </a:rPr>
              <a:t>office</a:t>
            </a:r>
            <a:r>
              <a:rPr lang="en-US" sz="2133" dirty="0" err="1">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probability of late delivery is comparatively higher on 2 , 5 and 6 day .</a:t>
            </a:r>
            <a:endParaRPr lang="en-US" sz="2133"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32648F-830C-789F-242C-4A6D363A5337}"/>
              </a:ext>
            </a:extLst>
          </p:cNvPr>
          <p:cNvPicPr>
            <a:picLocks noChangeAspect="1"/>
          </p:cNvPicPr>
          <p:nvPr/>
        </p:nvPicPr>
        <p:blipFill>
          <a:blip r:embed="rId3"/>
          <a:stretch>
            <a:fillRect/>
          </a:stretch>
        </p:blipFill>
        <p:spPr>
          <a:xfrm>
            <a:off x="2091026" y="1593077"/>
            <a:ext cx="4343717" cy="2966961"/>
          </a:xfrm>
          <a:prstGeom prst="rect">
            <a:avLst/>
          </a:prstGeom>
        </p:spPr>
      </p:pic>
      <p:pic>
        <p:nvPicPr>
          <p:cNvPr id="7" name="Picture 6">
            <a:extLst>
              <a:ext uri="{FF2B5EF4-FFF2-40B4-BE49-F238E27FC236}">
                <a16:creationId xmlns:a16="http://schemas.microsoft.com/office/drawing/2014/main" id="{E3823215-2CA8-9DAD-B37C-E2188DB01A74}"/>
              </a:ext>
            </a:extLst>
          </p:cNvPr>
          <p:cNvPicPr>
            <a:picLocks noChangeAspect="1"/>
          </p:cNvPicPr>
          <p:nvPr/>
        </p:nvPicPr>
        <p:blipFill>
          <a:blip r:embed="rId4"/>
          <a:stretch>
            <a:fillRect/>
          </a:stretch>
        </p:blipFill>
        <p:spPr>
          <a:xfrm>
            <a:off x="6981371" y="1593076"/>
            <a:ext cx="4058068" cy="3355909"/>
          </a:xfrm>
          <a:prstGeom prst="rect">
            <a:avLst/>
          </a:prstGeom>
        </p:spPr>
      </p:pic>
      <p:sp>
        <p:nvSpPr>
          <p:cNvPr id="9" name="Google Shape;1436;p89">
            <a:extLst>
              <a:ext uri="{FF2B5EF4-FFF2-40B4-BE49-F238E27FC236}">
                <a16:creationId xmlns:a16="http://schemas.microsoft.com/office/drawing/2014/main" id="{41F586CB-3A05-F9E4-955E-74C76C7FCD5C}"/>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10" name="Google Shape;825;p60">
            <a:extLst>
              <a:ext uri="{FF2B5EF4-FFF2-40B4-BE49-F238E27FC236}">
                <a16:creationId xmlns:a16="http://schemas.microsoft.com/office/drawing/2014/main" id="{27149187-8C66-88B4-260E-75F8D0FB8FA5}"/>
              </a:ext>
            </a:extLst>
          </p:cNvPr>
          <p:cNvSpPr txBox="1">
            <a:spLocks/>
          </p:cNvSpPr>
          <p:nvPr/>
        </p:nvSpPr>
        <p:spPr>
          <a:xfrm>
            <a:off x="1422932" y="407729"/>
            <a:ext cx="10290000" cy="749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3733" b="1"/>
              <a:t>Univariate followed by Bivariate Analysis</a:t>
            </a:r>
            <a:endParaRPr lang="en-IN" sz="3733" b="1" dirty="0"/>
          </a:p>
        </p:txBody>
      </p:sp>
      <p:sp>
        <p:nvSpPr>
          <p:cNvPr id="11" name="Google Shape;683;p53">
            <a:extLst>
              <a:ext uri="{FF2B5EF4-FFF2-40B4-BE49-F238E27FC236}">
                <a16:creationId xmlns:a16="http://schemas.microsoft.com/office/drawing/2014/main" id="{2A47A77D-44C4-E7EF-8FBD-452B9BA49872}"/>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2</a:t>
            </a:r>
          </a:p>
        </p:txBody>
      </p:sp>
      <p:pic>
        <p:nvPicPr>
          <p:cNvPr id="3" name="Picture 2">
            <a:extLst>
              <a:ext uri="{FF2B5EF4-FFF2-40B4-BE49-F238E27FC236}">
                <a16:creationId xmlns:a16="http://schemas.microsoft.com/office/drawing/2014/main" id="{F140C698-94FD-9E28-9822-4FE0546C65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7933" y="1593075"/>
            <a:ext cx="4396810" cy="2966961"/>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100D320B-F38C-A321-F9FF-82F868C1E00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1371" y="1593075"/>
            <a:ext cx="4343717" cy="352658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5939996"/>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2976111-4396-F836-3933-976DF355727B}"/>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1BAD4AF6-F8A1-442E-4E23-1FB7488154B4}"/>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ECECE7C6-B2D4-D73E-A695-EFBF6F24FD0E}"/>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939C96F2-D503-E3B4-0D71-B30CF6CB9155}"/>
              </a:ext>
            </a:extLst>
          </p:cNvPr>
          <p:cNvSpPr>
            <a:spLocks noGrp="1"/>
          </p:cNvSpPr>
          <p:nvPr>
            <p:ph type="subTitle" idx="4"/>
          </p:nvPr>
        </p:nvSpPr>
        <p:spPr/>
        <p:txBody>
          <a:bodyPr/>
          <a:lstStyle/>
          <a:p>
            <a:endParaRPr lang="en-US"/>
          </a:p>
        </p:txBody>
      </p:sp>
      <p:sp>
        <p:nvSpPr>
          <p:cNvPr id="6" name="Subtitle 5">
            <a:extLst>
              <a:ext uri="{FF2B5EF4-FFF2-40B4-BE49-F238E27FC236}">
                <a16:creationId xmlns:a16="http://schemas.microsoft.com/office/drawing/2014/main" id="{6BBD3731-D02C-AA04-6FCC-80542C741378}"/>
              </a:ext>
            </a:extLst>
          </p:cNvPr>
          <p:cNvSpPr>
            <a:spLocks noGrp="1"/>
          </p:cNvSpPr>
          <p:nvPr>
            <p:ph type="subTitle" idx="5"/>
          </p:nvPr>
        </p:nvSpPr>
        <p:spPr/>
        <p:txBody>
          <a:bodyPr/>
          <a:lstStyle/>
          <a:p>
            <a:endParaRPr lang="en-US"/>
          </a:p>
        </p:txBody>
      </p:sp>
      <p:sp>
        <p:nvSpPr>
          <p:cNvPr id="7" name="Subtitle 6">
            <a:extLst>
              <a:ext uri="{FF2B5EF4-FFF2-40B4-BE49-F238E27FC236}">
                <a16:creationId xmlns:a16="http://schemas.microsoft.com/office/drawing/2014/main" id="{19BA0F95-6AA3-42F1-3D43-B2D5ABE962A8}"/>
              </a:ext>
            </a:extLst>
          </p:cNvPr>
          <p:cNvSpPr>
            <a:spLocks noGrp="1"/>
          </p:cNvSpPr>
          <p:nvPr>
            <p:ph type="subTitle" idx="6"/>
          </p:nvPr>
        </p:nvSpPr>
        <p:spPr/>
        <p:txBody>
          <a:bodyPr/>
          <a:lstStyle/>
          <a:p>
            <a:endParaRPr lang="en-US"/>
          </a:p>
        </p:txBody>
      </p:sp>
      <p:sp>
        <p:nvSpPr>
          <p:cNvPr id="8" name="Title 7">
            <a:extLst>
              <a:ext uri="{FF2B5EF4-FFF2-40B4-BE49-F238E27FC236}">
                <a16:creationId xmlns:a16="http://schemas.microsoft.com/office/drawing/2014/main" id="{07FD1A2E-8002-7E7C-B0BB-6681BFEC4067}"/>
              </a:ext>
            </a:extLst>
          </p:cNvPr>
          <p:cNvSpPr>
            <a:spLocks noGrp="1"/>
          </p:cNvSpPr>
          <p:nvPr>
            <p:ph type="title"/>
          </p:nvPr>
        </p:nvSpPr>
        <p:spPr>
          <a:xfrm>
            <a:off x="740229" y="717467"/>
            <a:ext cx="10493604" cy="749200"/>
          </a:xfrm>
        </p:spPr>
        <p:txBody>
          <a:bodyPr/>
          <a:lstStyle/>
          <a:p>
            <a:r>
              <a:rPr lang="en-US" b="1" dirty="0"/>
              <a:t>CATEGORY WISE - DISTRIBUTION</a:t>
            </a:r>
          </a:p>
        </p:txBody>
      </p:sp>
      <p:pic>
        <p:nvPicPr>
          <p:cNvPr id="10" name="Picture 9">
            <a:extLst>
              <a:ext uri="{FF2B5EF4-FFF2-40B4-BE49-F238E27FC236}">
                <a16:creationId xmlns:a16="http://schemas.microsoft.com/office/drawing/2014/main" id="{2FD819FE-5564-E627-B845-05CC5A1EBB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230" y="1640114"/>
            <a:ext cx="10493604" cy="4605243"/>
          </a:xfrm>
          <a:prstGeom prst="rect">
            <a:avLst/>
          </a:prstGeom>
        </p:spPr>
      </p:pic>
    </p:spTree>
    <p:extLst>
      <p:ext uri="{BB962C8B-B14F-4D97-AF65-F5344CB8AC3E}">
        <p14:creationId xmlns:p14="http://schemas.microsoft.com/office/powerpoint/2010/main" val="2157952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A4CF2CF-75E3-9FD8-7FCC-675FEDDD0B86}"/>
              </a:ext>
            </a:extLst>
          </p:cNvPr>
          <p:cNvSpPr>
            <a:spLocks noGrp="1"/>
          </p:cNvSpPr>
          <p:nvPr>
            <p:ph type="subTitle" idx="1"/>
          </p:nvPr>
        </p:nvSpPr>
        <p:spPr/>
        <p:txBody>
          <a:bodyPr/>
          <a:lstStyle/>
          <a:p>
            <a:endParaRPr lang="en-US" dirty="0"/>
          </a:p>
        </p:txBody>
      </p:sp>
      <p:sp>
        <p:nvSpPr>
          <p:cNvPr id="3" name="Subtitle 2">
            <a:extLst>
              <a:ext uri="{FF2B5EF4-FFF2-40B4-BE49-F238E27FC236}">
                <a16:creationId xmlns:a16="http://schemas.microsoft.com/office/drawing/2014/main" id="{A66C0204-3F32-53DA-1A27-1696FF2E4A23}"/>
              </a:ext>
            </a:extLst>
          </p:cNvPr>
          <p:cNvSpPr>
            <a:spLocks noGrp="1"/>
          </p:cNvSpPr>
          <p:nvPr>
            <p:ph type="subTitle" idx="2"/>
          </p:nvPr>
        </p:nvSpPr>
        <p:spPr/>
        <p:txBody>
          <a:bodyPr/>
          <a:lstStyle/>
          <a:p>
            <a:endParaRPr lang="en-US"/>
          </a:p>
        </p:txBody>
      </p:sp>
      <p:sp>
        <p:nvSpPr>
          <p:cNvPr id="5" name="Subtitle 4">
            <a:extLst>
              <a:ext uri="{FF2B5EF4-FFF2-40B4-BE49-F238E27FC236}">
                <a16:creationId xmlns:a16="http://schemas.microsoft.com/office/drawing/2014/main" id="{8983845B-79AA-ECB2-0C70-3B5638713DD9}"/>
              </a:ext>
            </a:extLst>
          </p:cNvPr>
          <p:cNvSpPr>
            <a:spLocks noGrp="1"/>
          </p:cNvSpPr>
          <p:nvPr>
            <p:ph type="subTitle" idx="4"/>
          </p:nvPr>
        </p:nvSpPr>
        <p:spPr/>
        <p:txBody>
          <a:bodyPr/>
          <a:lstStyle/>
          <a:p>
            <a:endParaRPr lang="en-US"/>
          </a:p>
        </p:txBody>
      </p:sp>
      <p:sp>
        <p:nvSpPr>
          <p:cNvPr id="6" name="Subtitle 5">
            <a:extLst>
              <a:ext uri="{FF2B5EF4-FFF2-40B4-BE49-F238E27FC236}">
                <a16:creationId xmlns:a16="http://schemas.microsoft.com/office/drawing/2014/main" id="{EEAC9AAA-3D99-4398-EA80-08C67EDEB644}"/>
              </a:ext>
            </a:extLst>
          </p:cNvPr>
          <p:cNvSpPr>
            <a:spLocks noGrp="1"/>
          </p:cNvSpPr>
          <p:nvPr>
            <p:ph type="subTitle" idx="5"/>
          </p:nvPr>
        </p:nvSpPr>
        <p:spPr/>
        <p:txBody>
          <a:bodyPr/>
          <a:lstStyle/>
          <a:p>
            <a:endParaRPr lang="en-US"/>
          </a:p>
        </p:txBody>
      </p:sp>
      <p:sp>
        <p:nvSpPr>
          <p:cNvPr id="8" name="Title 7">
            <a:extLst>
              <a:ext uri="{FF2B5EF4-FFF2-40B4-BE49-F238E27FC236}">
                <a16:creationId xmlns:a16="http://schemas.microsoft.com/office/drawing/2014/main" id="{E37718B8-93C5-B6A7-9270-C345AD29DF90}"/>
              </a:ext>
            </a:extLst>
          </p:cNvPr>
          <p:cNvSpPr>
            <a:spLocks noGrp="1"/>
          </p:cNvSpPr>
          <p:nvPr>
            <p:ph type="title"/>
          </p:nvPr>
        </p:nvSpPr>
        <p:spPr/>
        <p:txBody>
          <a:bodyPr/>
          <a:lstStyle/>
          <a:p>
            <a:endParaRPr lang="en-US"/>
          </a:p>
        </p:txBody>
      </p:sp>
      <p:pic>
        <p:nvPicPr>
          <p:cNvPr id="10" name="Picture 9">
            <a:extLst>
              <a:ext uri="{FF2B5EF4-FFF2-40B4-BE49-F238E27FC236}">
                <a16:creationId xmlns:a16="http://schemas.microsoft.com/office/drawing/2014/main" id="{4B91080B-31FE-9D02-AA5D-49BE705519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147" y="343844"/>
            <a:ext cx="11553371" cy="4986910"/>
          </a:xfrm>
          <a:prstGeom prst="rect">
            <a:avLst/>
          </a:prstGeom>
        </p:spPr>
      </p:pic>
      <p:sp>
        <p:nvSpPr>
          <p:cNvPr id="7" name="Subtitle 6">
            <a:extLst>
              <a:ext uri="{FF2B5EF4-FFF2-40B4-BE49-F238E27FC236}">
                <a16:creationId xmlns:a16="http://schemas.microsoft.com/office/drawing/2014/main" id="{E3905D58-280B-ECB4-8153-4C76E92BD865}"/>
              </a:ext>
            </a:extLst>
          </p:cNvPr>
          <p:cNvSpPr>
            <a:spLocks noGrp="1"/>
          </p:cNvSpPr>
          <p:nvPr>
            <p:ph type="subTitle" idx="6"/>
          </p:nvPr>
        </p:nvSpPr>
        <p:spPr>
          <a:xfrm flipH="1">
            <a:off x="2422040" y="5454198"/>
            <a:ext cx="1494972" cy="763600"/>
          </a:xfrm>
        </p:spPr>
        <p:txBody>
          <a:bodyPr/>
          <a:lstStyle/>
          <a:p>
            <a:r>
              <a:rPr lang="en-US" u="sng" dirty="0"/>
              <a:t>INFERENCES</a:t>
            </a:r>
          </a:p>
        </p:txBody>
      </p:sp>
      <p:sp>
        <p:nvSpPr>
          <p:cNvPr id="11" name="Subtitle 6">
            <a:extLst>
              <a:ext uri="{FF2B5EF4-FFF2-40B4-BE49-F238E27FC236}">
                <a16:creationId xmlns:a16="http://schemas.microsoft.com/office/drawing/2014/main" id="{54B0B38B-FBE5-C81D-6EBE-A33ABDD527BD}"/>
              </a:ext>
            </a:extLst>
          </p:cNvPr>
          <p:cNvSpPr txBox="1">
            <a:spLocks/>
          </p:cNvSpPr>
          <p:nvPr/>
        </p:nvSpPr>
        <p:spPr>
          <a:xfrm flipH="1">
            <a:off x="1741714" y="5759589"/>
            <a:ext cx="9608456" cy="506178"/>
          </a:xfrm>
          <a:prstGeom prst="rect">
            <a:avLst/>
          </a:prstGeom>
          <a:ln>
            <a:noFill/>
          </a:ln>
        </p:spPr>
        <p:txBody>
          <a:bodyPr spcFirstLastPara="1" vert="horz" wrap="square" lIns="91425" tIns="91425" rIns="91425" bIns="91425" rtlCol="0" anchor="t" anchorCtr="0">
            <a:noAutofit/>
          </a:bodyPr>
          <a:lstStyle>
            <a:lvl1pPr marL="228600" lvl="0" indent="-228600" algn="r" defTabSz="914400" rtl="0" eaLnBrk="1" latinLnBrk="0" hangingPunct="1">
              <a:lnSpc>
                <a:spcPct val="90000"/>
              </a:lnSpc>
              <a:spcBef>
                <a:spcPts val="0"/>
              </a:spcBef>
              <a:spcAft>
                <a:spcPts val="0"/>
              </a:spcAft>
              <a:buSzPts val="1400"/>
              <a:buFont typeface="Arial" panose="020B0604020202020204" pitchFamily="34" charset="0"/>
              <a:buNone/>
              <a:defRPr sz="1867" kern="1200">
                <a:solidFill>
                  <a:schemeClr val="tx1"/>
                </a:solidFill>
                <a:latin typeface="+mn-lt"/>
                <a:ea typeface="+mn-ea"/>
                <a:cs typeface="+mn-cs"/>
              </a:defRPr>
            </a:lvl1pPr>
            <a:lvl2pPr marL="685800" lvl="1" indent="-228600" algn="ctr" defTabSz="914400" rtl="0" eaLnBrk="1" latinLnBrk="0" hangingPunct="1">
              <a:lnSpc>
                <a:spcPct val="90000"/>
              </a:lnSpc>
              <a:spcBef>
                <a:spcPts val="0"/>
              </a:spcBef>
              <a:spcAft>
                <a:spcPts val="0"/>
              </a:spcAft>
              <a:buSzPts val="1400"/>
              <a:buFont typeface="Arial" panose="020B0604020202020204" pitchFamily="34" charset="0"/>
              <a:buNone/>
              <a:defRPr sz="2400" kern="1200">
                <a:solidFill>
                  <a:schemeClr val="tx1"/>
                </a:solidFill>
                <a:latin typeface="+mn-lt"/>
                <a:ea typeface="+mn-ea"/>
                <a:cs typeface="+mn-cs"/>
              </a:defRPr>
            </a:lvl2pPr>
            <a:lvl3pPr marL="1143000" lvl="2" indent="-228600" algn="ctr" defTabSz="914400" rtl="0" eaLnBrk="1" latinLnBrk="0" hangingPunct="1">
              <a:lnSpc>
                <a:spcPct val="90000"/>
              </a:lnSpc>
              <a:spcBef>
                <a:spcPts val="0"/>
              </a:spcBef>
              <a:spcAft>
                <a:spcPts val="0"/>
              </a:spcAft>
              <a:buSzPts val="1400"/>
              <a:buFont typeface="Arial" panose="020B0604020202020204" pitchFamily="34" charset="0"/>
              <a:buNone/>
              <a:defRPr sz="2000" kern="1200">
                <a:solidFill>
                  <a:schemeClr val="tx1"/>
                </a:solidFill>
                <a:latin typeface="+mn-lt"/>
                <a:ea typeface="+mn-ea"/>
                <a:cs typeface="+mn-cs"/>
              </a:defRPr>
            </a:lvl3pPr>
            <a:lvl4pPr marL="1600200" lvl="3" indent="-228600" algn="ctr"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4pPr>
            <a:lvl5pPr marL="2057400" lvl="4" indent="-228600" algn="ctr"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5pPr>
            <a:lvl6pPr marL="2514600" lvl="5" indent="-228600" algn="ctr"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9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pPr algn="ctr"/>
            <a:r>
              <a:rPr lang="en-US" dirty="0"/>
              <a:t>Country-wise distribution of orders and Georgia has maximum orders followed by </a:t>
            </a:r>
            <a:r>
              <a:rPr lang="en-US" dirty="0" err="1"/>
              <a:t>Nepal,mongolia,hong</a:t>
            </a:r>
            <a:r>
              <a:rPr lang="en-US" dirty="0"/>
              <a:t> </a:t>
            </a:r>
            <a:r>
              <a:rPr lang="en-US" dirty="0" err="1"/>
              <a:t>kong</a:t>
            </a:r>
            <a:r>
              <a:rPr lang="en-US" dirty="0"/>
              <a:t> etc.</a:t>
            </a:r>
          </a:p>
        </p:txBody>
      </p:sp>
    </p:spTree>
    <p:extLst>
      <p:ext uri="{BB962C8B-B14F-4D97-AF65-F5344CB8AC3E}">
        <p14:creationId xmlns:p14="http://schemas.microsoft.com/office/powerpoint/2010/main" val="255008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7" name="Rectangle 6">
            <a:extLst>
              <a:ext uri="{FF2B5EF4-FFF2-40B4-BE49-F238E27FC236}">
                <a16:creationId xmlns:a16="http://schemas.microsoft.com/office/drawing/2014/main" id="{686B681E-CBD5-F64A-F313-4774E4BAFD6E}"/>
              </a:ext>
            </a:extLst>
          </p:cNvPr>
          <p:cNvSpPr/>
          <p:nvPr/>
        </p:nvSpPr>
        <p:spPr>
          <a:xfrm>
            <a:off x="1832114" y="1373203"/>
            <a:ext cx="9810241" cy="4802909"/>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478E0EE5-E979-6F6C-E522-6786EB0793EF}"/>
              </a:ext>
            </a:extLst>
          </p:cNvPr>
          <p:cNvSpPr txBox="1"/>
          <p:nvPr/>
        </p:nvSpPr>
        <p:spPr>
          <a:xfrm>
            <a:off x="1832114" y="1373203"/>
            <a:ext cx="5294401" cy="3741409"/>
          </a:xfrm>
          <a:prstGeom prst="rect">
            <a:avLst/>
          </a:prstGeom>
          <a:noFill/>
        </p:spPr>
        <p:txBody>
          <a:bodyPr wrap="square">
            <a:spAutoFit/>
          </a:bodyPr>
          <a:lstStyle/>
          <a:p>
            <a:pPr algn="l">
              <a:lnSpc>
                <a:spcPct val="150000"/>
              </a:lnSpc>
            </a:pPr>
            <a:r>
              <a:rPr lang="en-IN" sz="1600" b="1" dirty="0">
                <a:latin typeface="Times New Roman" panose="02020603050405020304" pitchFamily="18" charset="0"/>
                <a:cs typeface="Times New Roman" panose="02020603050405020304" pitchFamily="18" charset="0"/>
              </a:rPr>
              <a:t>Inferences: year</a:t>
            </a:r>
          </a:p>
          <a:p>
            <a:pPr algn="l">
              <a:lnSpc>
                <a:spcPct val="150000"/>
              </a:lnSpc>
            </a:pPr>
            <a:r>
              <a:rPr lang="en-IN" sz="1600" b="1" dirty="0">
                <a:latin typeface="Times New Roman" panose="02020603050405020304" pitchFamily="18" charset="0"/>
                <a:cs typeface="Times New Roman" panose="02020603050405020304" pitchFamily="18" charset="0"/>
              </a:rPr>
              <a:t>Business Understanding:</a:t>
            </a:r>
          </a:p>
          <a:p>
            <a:pPr marL="228594" indent="-228594">
              <a:lnSpc>
                <a:spcPct val="150000"/>
              </a:lnSpc>
              <a:buFont typeface="Wingdings" pitchFamily="2" charset="2"/>
              <a:buChar char="§"/>
            </a:pPr>
            <a:r>
              <a:rPr lang="en-IN" sz="1600" dirty="0">
                <a:latin typeface="Times New Roman" panose="02020603050405020304" pitchFamily="18" charset="0"/>
                <a:cs typeface="Times New Roman" panose="02020603050405020304" pitchFamily="18" charset="0"/>
              </a:rPr>
              <a:t>Standard class indicates higher value of sales in all the years.</a:t>
            </a:r>
          </a:p>
          <a:p>
            <a:pPr marL="228594" indent="-228594">
              <a:lnSpc>
                <a:spcPct val="150000"/>
              </a:lnSpc>
              <a:buFont typeface="Wingdings" pitchFamily="2" charset="2"/>
              <a:buChar char="§"/>
            </a:pPr>
            <a:r>
              <a:rPr lang="en-IN" sz="1600" dirty="0">
                <a:latin typeface="Times New Roman" panose="02020603050405020304" pitchFamily="18" charset="0"/>
                <a:cs typeface="Times New Roman" panose="02020603050405020304" pitchFamily="18" charset="0"/>
              </a:rPr>
              <a:t>On the other hand, same-day delivery sales are decreasing </a:t>
            </a:r>
          </a:p>
          <a:p>
            <a:pPr>
              <a:lnSpc>
                <a:spcPct val="150000"/>
              </a:lnSpc>
            </a:pPr>
            <a:r>
              <a:rPr lang="en-IN" sz="1600" dirty="0">
                <a:latin typeface="Times New Roman" panose="02020603050405020304" pitchFamily="18" charset="0"/>
                <a:cs typeface="Times New Roman" panose="02020603050405020304" pitchFamily="18" charset="0"/>
              </a:rPr>
              <a:t>    and were minimized in 2018 due to late delivery.</a:t>
            </a:r>
          </a:p>
          <a:p>
            <a:pPr algn="l">
              <a:lnSpc>
                <a:spcPct val="150000"/>
              </a:lnSpc>
            </a:pPr>
            <a:r>
              <a:rPr lang="en-IN" sz="1600" b="1" dirty="0">
                <a:latin typeface="Times New Roman" panose="02020603050405020304" pitchFamily="18" charset="0"/>
                <a:cs typeface="Times New Roman" panose="02020603050405020304" pitchFamily="18" charset="0"/>
              </a:rPr>
              <a:t>Bivariate Analysis:</a:t>
            </a:r>
          </a:p>
          <a:p>
            <a:pPr marL="228594" indent="-228594">
              <a:lnSpc>
                <a:spcPct val="150000"/>
              </a:lnSpc>
              <a:buFont typeface="Wingdings" pitchFamily="2" charset="2"/>
              <a:buChar char="§"/>
            </a:pPr>
            <a:r>
              <a:rPr lang="en-IN" sz="1600" dirty="0">
                <a:latin typeface="Times New Roman" panose="02020603050405020304" pitchFamily="18" charset="0"/>
                <a:cs typeface="Times New Roman" panose="02020603050405020304" pitchFamily="18" charset="0"/>
              </a:rPr>
              <a:t>This is properly indicates that sales is decreasing year wise</a:t>
            </a:r>
          </a:p>
          <a:p>
            <a:pPr>
              <a:lnSpc>
                <a:spcPct val="150000"/>
              </a:lnSpc>
            </a:pPr>
            <a:r>
              <a:rPr lang="en-IN" sz="1600" dirty="0">
                <a:latin typeface="Times New Roman" panose="02020603050405020304" pitchFamily="18" charset="0"/>
                <a:cs typeface="Times New Roman" panose="02020603050405020304" pitchFamily="18" charset="0"/>
              </a:rPr>
              <a:t>     because of the late delivery issue which cause in general </a:t>
            </a:r>
          </a:p>
          <a:p>
            <a:pPr>
              <a:lnSpc>
                <a:spcPct val="150000"/>
              </a:lnSpc>
            </a:pPr>
            <a:r>
              <a:rPr lang="en-IN" sz="1600" dirty="0">
                <a:latin typeface="Times New Roman" panose="02020603050405020304" pitchFamily="18" charset="0"/>
                <a:cs typeface="Times New Roman" panose="02020603050405020304" pitchFamily="18" charset="0"/>
              </a:rPr>
              <a:t>     concern for the company.</a:t>
            </a:r>
          </a:p>
        </p:txBody>
      </p:sp>
      <p:sp>
        <p:nvSpPr>
          <p:cNvPr id="8" name="Google Shape;1436;p89">
            <a:extLst>
              <a:ext uri="{FF2B5EF4-FFF2-40B4-BE49-F238E27FC236}">
                <a16:creationId xmlns:a16="http://schemas.microsoft.com/office/drawing/2014/main" id="{4574701C-F664-F01A-2BF2-D1AEE93CF6B2}"/>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9" name="Google Shape;825;p60">
            <a:extLst>
              <a:ext uri="{FF2B5EF4-FFF2-40B4-BE49-F238E27FC236}">
                <a16:creationId xmlns:a16="http://schemas.microsoft.com/office/drawing/2014/main" id="{BE19262E-2C96-1EFE-27D8-8FAD227C9209}"/>
              </a:ext>
            </a:extLst>
          </p:cNvPr>
          <p:cNvSpPr txBox="1">
            <a:spLocks/>
          </p:cNvSpPr>
          <p:nvPr/>
        </p:nvSpPr>
        <p:spPr>
          <a:xfrm>
            <a:off x="1422932" y="407729"/>
            <a:ext cx="10290000" cy="749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3733" b="1"/>
              <a:t>Univariate followed by Bivariate Analysis</a:t>
            </a:r>
            <a:endParaRPr lang="en-IN" sz="3733" b="1" dirty="0"/>
          </a:p>
        </p:txBody>
      </p:sp>
      <p:sp>
        <p:nvSpPr>
          <p:cNvPr id="10" name="Google Shape;683;p53">
            <a:extLst>
              <a:ext uri="{FF2B5EF4-FFF2-40B4-BE49-F238E27FC236}">
                <a16:creationId xmlns:a16="http://schemas.microsoft.com/office/drawing/2014/main" id="{9C4BFABE-2299-9924-5A72-3519DE6A03C4}"/>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2</a:t>
            </a:r>
          </a:p>
        </p:txBody>
      </p:sp>
      <p:pic>
        <p:nvPicPr>
          <p:cNvPr id="4" name="Picture 3">
            <a:extLst>
              <a:ext uri="{FF2B5EF4-FFF2-40B4-BE49-F238E27FC236}">
                <a16:creationId xmlns:a16="http://schemas.microsoft.com/office/drawing/2014/main" id="{FECBA725-718F-C967-5369-64883C89D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0169" y="1701317"/>
            <a:ext cx="3928532" cy="3085180"/>
          </a:xfrm>
          <a:prstGeom prst="rect">
            <a:avLst/>
          </a:prstGeom>
        </p:spPr>
      </p:pic>
    </p:spTree>
    <p:extLst>
      <p:ext uri="{BB962C8B-B14F-4D97-AF65-F5344CB8AC3E}">
        <p14:creationId xmlns:p14="http://schemas.microsoft.com/office/powerpoint/2010/main" val="3292918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9" name="Rectangle 8">
            <a:extLst>
              <a:ext uri="{FF2B5EF4-FFF2-40B4-BE49-F238E27FC236}">
                <a16:creationId xmlns:a16="http://schemas.microsoft.com/office/drawing/2014/main" id="{2E448A4C-08A1-9995-2AA2-63BB45B6B974}"/>
              </a:ext>
            </a:extLst>
          </p:cNvPr>
          <p:cNvSpPr/>
          <p:nvPr/>
        </p:nvSpPr>
        <p:spPr>
          <a:xfrm>
            <a:off x="1810325" y="1422398"/>
            <a:ext cx="9810241" cy="4802909"/>
          </a:xfrm>
          <a:prstGeom prst="rect">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411B8A27-A41F-2A13-072A-28759350FD46}"/>
              </a:ext>
            </a:extLst>
          </p:cNvPr>
          <p:cNvSpPr txBox="1"/>
          <p:nvPr/>
        </p:nvSpPr>
        <p:spPr>
          <a:xfrm>
            <a:off x="1892953" y="2102880"/>
            <a:ext cx="4263887" cy="3741409"/>
          </a:xfrm>
          <a:prstGeom prst="rect">
            <a:avLst/>
          </a:prstGeom>
          <a:noFill/>
        </p:spPr>
        <p:txBody>
          <a:bodyPr wrap="square">
            <a:spAutoFit/>
          </a:bodyPr>
          <a:lstStyle/>
          <a:p>
            <a:pPr algn="l">
              <a:lnSpc>
                <a:spcPct val="150000"/>
              </a:lnSpc>
            </a:pPr>
            <a:r>
              <a:rPr lang="en-IN" sz="1600" b="1" dirty="0">
                <a:solidFill>
                  <a:srgbClr val="000000"/>
                </a:solidFill>
                <a:latin typeface="Times New Roman" panose="02020603050405020304" pitchFamily="18" charset="0"/>
                <a:cs typeface="Times New Roman" panose="02020603050405020304" pitchFamily="18" charset="0"/>
              </a:rPr>
              <a:t>Inferences: Profit of Orders</a:t>
            </a:r>
          </a:p>
          <a:p>
            <a:pPr marL="228594" indent="-228594">
              <a:lnSpc>
                <a:spcPct val="150000"/>
              </a:lnSpc>
              <a:buFont typeface="Wingdings" pitchFamily="2" charset="2"/>
              <a:buChar char="§"/>
            </a:pPr>
            <a:r>
              <a:rPr lang="en-IN" sz="1600" dirty="0">
                <a:solidFill>
                  <a:srgbClr val="000000"/>
                </a:solidFill>
                <a:latin typeface="Times New Roman" panose="02020603050405020304" pitchFamily="18" charset="0"/>
                <a:cs typeface="Times New Roman" panose="02020603050405020304" pitchFamily="18" charset="0"/>
              </a:rPr>
              <a:t>From the plot, we can get the inference of total profit of orders by each </a:t>
            </a:r>
            <a:r>
              <a:rPr lang="en-IN" sz="1600" dirty="0" err="1">
                <a:solidFill>
                  <a:srgbClr val="000000"/>
                </a:solidFill>
                <a:latin typeface="Times New Roman" panose="02020603050405020304" pitchFamily="18" charset="0"/>
                <a:cs typeface="Times New Roman" panose="02020603050405020304" pitchFamily="18" charset="0"/>
              </a:rPr>
              <a:t>customer_ID_STR</a:t>
            </a:r>
            <a:r>
              <a:rPr lang="en-IN" sz="1600" dirty="0">
                <a:solidFill>
                  <a:srgbClr val="000000"/>
                </a:solidFill>
                <a:latin typeface="Times New Roman" panose="02020603050405020304" pitchFamily="18" charset="0"/>
                <a:cs typeface="Times New Roman" panose="02020603050405020304" pitchFamily="18" charset="0"/>
              </a:rPr>
              <a:t> and it shows that ID 4781 shows maximum profit and ID 2454 shows the minimum profit.</a:t>
            </a:r>
          </a:p>
          <a:p>
            <a:pPr algn="l">
              <a:lnSpc>
                <a:spcPct val="150000"/>
              </a:lnSpc>
            </a:pPr>
            <a:r>
              <a:rPr lang="en-IN" sz="1600" b="1" dirty="0">
                <a:solidFill>
                  <a:srgbClr val="000000"/>
                </a:solidFill>
                <a:latin typeface="Times New Roman" panose="02020603050405020304" pitchFamily="18" charset="0"/>
                <a:cs typeface="Times New Roman" panose="02020603050405020304" pitchFamily="18" charset="0"/>
              </a:rPr>
              <a:t>Statistical Tests:</a:t>
            </a:r>
          </a:p>
          <a:p>
            <a:pPr marL="228594" indent="-228594">
              <a:lnSpc>
                <a:spcPct val="150000"/>
              </a:lnSpc>
              <a:buFont typeface="Wingdings" pitchFamily="2" charset="2"/>
              <a:buChar char="§"/>
            </a:pPr>
            <a:r>
              <a:rPr lang="en-IN" sz="1600" i="1" dirty="0">
                <a:solidFill>
                  <a:srgbClr val="000000"/>
                </a:solidFill>
                <a:latin typeface="Times New Roman" panose="02020603050405020304" pitchFamily="18" charset="0"/>
                <a:cs typeface="Times New Roman" panose="02020603050405020304" pitchFamily="18" charset="0"/>
              </a:rPr>
              <a:t>By doing Two Sample T Test and ANOVA: ‘Profit of Orders' is an important feature.</a:t>
            </a:r>
            <a:endParaRPr lang="en-IN" sz="1600" dirty="0">
              <a:solidFill>
                <a:srgbClr val="000000"/>
              </a:solidFill>
              <a:latin typeface="Times New Roman" panose="02020603050405020304" pitchFamily="18" charset="0"/>
              <a:cs typeface="Times New Roman" panose="02020603050405020304" pitchFamily="18" charset="0"/>
            </a:endParaRPr>
          </a:p>
          <a:p>
            <a:pPr>
              <a:lnSpc>
                <a:spcPct val="150000"/>
              </a:lnSpc>
            </a:pPr>
            <a:br>
              <a:rPr lang="en-IN"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p:txBody>
      </p:sp>
      <p:sp>
        <p:nvSpPr>
          <p:cNvPr id="10" name="Google Shape;1436;p89">
            <a:extLst>
              <a:ext uri="{FF2B5EF4-FFF2-40B4-BE49-F238E27FC236}">
                <a16:creationId xmlns:a16="http://schemas.microsoft.com/office/drawing/2014/main" id="{78183B3F-7101-7299-F208-FDD4C1068A9D}"/>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11" name="Google Shape;825;p60">
            <a:extLst>
              <a:ext uri="{FF2B5EF4-FFF2-40B4-BE49-F238E27FC236}">
                <a16:creationId xmlns:a16="http://schemas.microsoft.com/office/drawing/2014/main" id="{E9F6605F-C76A-2FA3-0C22-EA9B2E394F9A}"/>
              </a:ext>
            </a:extLst>
          </p:cNvPr>
          <p:cNvSpPr txBox="1">
            <a:spLocks/>
          </p:cNvSpPr>
          <p:nvPr/>
        </p:nvSpPr>
        <p:spPr>
          <a:xfrm>
            <a:off x="1422932" y="407729"/>
            <a:ext cx="10290000" cy="749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IN" sz="3733" b="1"/>
              <a:t>Univariate followed by Bivariate Analysis</a:t>
            </a:r>
            <a:endParaRPr lang="en-IN" sz="3733" b="1" dirty="0"/>
          </a:p>
        </p:txBody>
      </p:sp>
      <p:sp>
        <p:nvSpPr>
          <p:cNvPr id="12" name="Google Shape;683;p53">
            <a:extLst>
              <a:ext uri="{FF2B5EF4-FFF2-40B4-BE49-F238E27FC236}">
                <a16:creationId xmlns:a16="http://schemas.microsoft.com/office/drawing/2014/main" id="{8FCD2CF3-5E58-5EFB-66B3-1C836E020B27}"/>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2</a:t>
            </a:r>
          </a:p>
        </p:txBody>
      </p:sp>
      <p:pic>
        <p:nvPicPr>
          <p:cNvPr id="2" name="Picture 1">
            <a:extLst>
              <a:ext uri="{FF2B5EF4-FFF2-40B4-BE49-F238E27FC236}">
                <a16:creationId xmlns:a16="http://schemas.microsoft.com/office/drawing/2014/main" id="{ADA669AE-C281-6E91-248A-6BAAFB49D9FD}"/>
              </a:ext>
            </a:extLst>
          </p:cNvPr>
          <p:cNvPicPr>
            <a:picLocks noChangeAspect="1"/>
          </p:cNvPicPr>
          <p:nvPr/>
        </p:nvPicPr>
        <p:blipFill>
          <a:blip r:embed="rId3"/>
          <a:stretch>
            <a:fillRect/>
          </a:stretch>
        </p:blipFill>
        <p:spPr>
          <a:xfrm>
            <a:off x="6146800" y="1719793"/>
            <a:ext cx="5257800" cy="4189592"/>
          </a:xfrm>
          <a:prstGeom prst="rect">
            <a:avLst/>
          </a:prstGeom>
        </p:spPr>
      </p:pic>
      <p:pic>
        <p:nvPicPr>
          <p:cNvPr id="4" name="Picture 3">
            <a:extLst>
              <a:ext uri="{FF2B5EF4-FFF2-40B4-BE49-F238E27FC236}">
                <a16:creationId xmlns:a16="http://schemas.microsoft.com/office/drawing/2014/main" id="{DD4BB0C0-ADDA-6B07-33E7-4C74CF7F29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840" y="1657938"/>
            <a:ext cx="5247760" cy="4251448"/>
          </a:xfrm>
          <a:prstGeom prst="rect">
            <a:avLst/>
          </a:prstGeom>
        </p:spPr>
      </p:pic>
    </p:spTree>
    <p:extLst>
      <p:ext uri="{BB962C8B-B14F-4D97-AF65-F5344CB8AC3E}">
        <p14:creationId xmlns:p14="http://schemas.microsoft.com/office/powerpoint/2010/main" val="405725910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578321" y="547540"/>
            <a:ext cx="10290000" cy="749200"/>
          </a:xfrm>
          <a:prstGeom prst="rect">
            <a:avLst/>
          </a:prstGeom>
        </p:spPr>
        <p:txBody>
          <a:bodyPr spcFirstLastPara="1" vert="horz" wrap="square" lIns="121900" tIns="121900" rIns="121900" bIns="121900" rtlCol="0" anchor="ctr" anchorCtr="0">
            <a:noAutofit/>
          </a:bodyPr>
          <a:lstStyle/>
          <a:p>
            <a:br>
              <a:rPr lang="en" sz="3733" b="1" dirty="0"/>
            </a:br>
            <a:r>
              <a:rPr lang="en" sz="3733" dirty="0"/>
              <a:t>These are the general methods used for </a:t>
            </a:r>
            <a:r>
              <a:rPr lang="en" sz="3733" b="1" dirty="0"/>
              <a:t>Treating missing values </a:t>
            </a:r>
            <a:r>
              <a:rPr lang="en" sz="3733" dirty="0"/>
              <a:t>but we haven’t used any right now.</a:t>
            </a:r>
            <a:endParaRPr sz="3733"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3</a:t>
            </a:r>
          </a:p>
        </p:txBody>
      </p:sp>
      <p:sp useBgFill="1">
        <p:nvSpPr>
          <p:cNvPr id="7" name="Google Shape;805;p59">
            <a:extLst>
              <a:ext uri="{FF2B5EF4-FFF2-40B4-BE49-F238E27FC236}">
                <a16:creationId xmlns:a16="http://schemas.microsoft.com/office/drawing/2014/main" id="{9C906759-D36B-BB67-04CF-E8EE2294D248}"/>
              </a:ext>
            </a:extLst>
          </p:cNvPr>
          <p:cNvSpPr txBox="1">
            <a:spLocks/>
          </p:cNvSpPr>
          <p:nvPr/>
        </p:nvSpPr>
        <p:spPr>
          <a:xfrm>
            <a:off x="2124478" y="2731476"/>
            <a:ext cx="3836512" cy="3545153"/>
          </a:xfrm>
          <a:prstGeom prst="rect">
            <a:avLst/>
          </a:prstGeom>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buNone/>
            </a:pPr>
            <a:r>
              <a:rPr lang="en-US" sz="2400" dirty="0"/>
              <a:t>It is used for handling missing data in a dataset by imputing (replacing) missing values with a specified strategy(strategy such as </a:t>
            </a:r>
            <a:r>
              <a:rPr lang="en-US" sz="2400" dirty="0" err="1"/>
              <a:t>mean,median,mode</a:t>
            </a:r>
            <a:r>
              <a:rPr lang="en-US" sz="2400" dirty="0"/>
              <a:t>).</a:t>
            </a:r>
            <a:endParaRPr lang="en-IN" sz="2400" dirty="0">
              <a:latin typeface="Times New Roman" panose="02020603050405020304" pitchFamily="18" charset="0"/>
              <a:cs typeface="Times New Roman" panose="02020603050405020304" pitchFamily="18" charset="0"/>
            </a:endParaRPr>
          </a:p>
        </p:txBody>
      </p:sp>
      <p:sp>
        <p:nvSpPr>
          <p:cNvPr id="9" name="Google Shape;809;p59">
            <a:extLst>
              <a:ext uri="{FF2B5EF4-FFF2-40B4-BE49-F238E27FC236}">
                <a16:creationId xmlns:a16="http://schemas.microsoft.com/office/drawing/2014/main" id="{DC6D3A86-5A65-0A36-13D2-0821C8F01512}"/>
              </a:ext>
            </a:extLst>
          </p:cNvPr>
          <p:cNvSpPr txBox="1">
            <a:spLocks/>
          </p:cNvSpPr>
          <p:nvPr/>
        </p:nvSpPr>
        <p:spPr>
          <a:xfrm>
            <a:off x="6850318" y="2808426"/>
            <a:ext cx="3828135" cy="3301919"/>
          </a:xfrm>
          <a:prstGeom prst="rect">
            <a:avLst/>
          </a:prstGeom>
          <a:gradFill>
            <a:gsLst>
              <a:gs pos="0">
                <a:schemeClr val="lt2"/>
              </a:gs>
              <a:gs pos="100000">
                <a:schemeClr val="lt1"/>
              </a:gs>
            </a:gsLst>
            <a:lin ang="2698631" scaled="0"/>
          </a:gra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pPr marL="139700" indent="0">
              <a:buNone/>
            </a:pPr>
            <a:r>
              <a:rPr lang="en-US" sz="2400" dirty="0"/>
              <a:t>The k-Nearest Neighbors (KNN) imputer is an imputation technique that leverages the information from the k nearest neighbors of a data point to estimate and fill in missing values. </a:t>
            </a:r>
            <a:endParaRPr lang="en-IN" sz="2400" dirty="0"/>
          </a:p>
        </p:txBody>
      </p:sp>
      <p:sp>
        <p:nvSpPr>
          <p:cNvPr id="10" name="Google Shape;812;p59">
            <a:extLst>
              <a:ext uri="{FF2B5EF4-FFF2-40B4-BE49-F238E27FC236}">
                <a16:creationId xmlns:a16="http://schemas.microsoft.com/office/drawing/2014/main" id="{4653B2EA-5718-8207-C223-7ACB381A5527}"/>
              </a:ext>
            </a:extLst>
          </p:cNvPr>
          <p:cNvSpPr txBox="1">
            <a:spLocks/>
          </p:cNvSpPr>
          <p:nvPr/>
        </p:nvSpPr>
        <p:spPr>
          <a:xfrm>
            <a:off x="2125919" y="1973198"/>
            <a:ext cx="3373041" cy="562000"/>
          </a:xfrm>
          <a:prstGeom prst="rect">
            <a:avLst/>
          </a:prstGeom>
          <a:solidFill>
            <a:schemeClr val="dk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667" b="1" dirty="0"/>
              <a:t>Simple Imputation</a:t>
            </a:r>
          </a:p>
        </p:txBody>
      </p:sp>
      <p:sp>
        <p:nvSpPr>
          <p:cNvPr id="11" name="Google Shape;814;p59">
            <a:extLst>
              <a:ext uri="{FF2B5EF4-FFF2-40B4-BE49-F238E27FC236}">
                <a16:creationId xmlns:a16="http://schemas.microsoft.com/office/drawing/2014/main" id="{34555FAA-ACED-2911-D8E7-6FA3BC88BE64}"/>
              </a:ext>
            </a:extLst>
          </p:cNvPr>
          <p:cNvSpPr txBox="1">
            <a:spLocks/>
          </p:cNvSpPr>
          <p:nvPr/>
        </p:nvSpPr>
        <p:spPr>
          <a:xfrm>
            <a:off x="6746721" y="1973198"/>
            <a:ext cx="3373040" cy="562000"/>
          </a:xfrm>
          <a:prstGeom prst="rect">
            <a:avLst/>
          </a:prstGeom>
          <a:solidFill>
            <a:schemeClr val="lt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667" b="1" dirty="0"/>
              <a:t>KNN Imputer</a:t>
            </a:r>
          </a:p>
        </p:txBody>
      </p:sp>
    </p:spTree>
    <p:extLst>
      <p:ext uri="{BB962C8B-B14F-4D97-AF65-F5344CB8AC3E}">
        <p14:creationId xmlns:p14="http://schemas.microsoft.com/office/powerpoint/2010/main" val="327024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inVertic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arn(inVertic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7" grpId="0" animBg="1"/>
      <p:bldP spid="9" grpId="0" animBg="1"/>
      <p:bldP spid="10"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436847" y="424193"/>
            <a:ext cx="10290000" cy="749200"/>
          </a:xfrm>
          <a:prstGeom prst="rect">
            <a:avLst/>
          </a:prstGeom>
        </p:spPr>
        <p:txBody>
          <a:bodyPr spcFirstLastPara="1" vert="horz" wrap="square" lIns="121900" tIns="121900" rIns="121900" bIns="121900" rtlCol="0" anchor="ctr" anchorCtr="0">
            <a:noAutofit/>
          </a:bodyPr>
          <a:lstStyle/>
          <a:p>
            <a:r>
              <a:rPr lang="en" sz="3733" b="1" dirty="0"/>
              <a:t>Statistical Analysis</a:t>
            </a:r>
            <a:endParaRPr sz="3733"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4</a:t>
            </a:r>
          </a:p>
        </p:txBody>
      </p:sp>
      <p:sp>
        <p:nvSpPr>
          <p:cNvPr id="4" name="Google Shape;786;p58">
            <a:extLst>
              <a:ext uri="{FF2B5EF4-FFF2-40B4-BE49-F238E27FC236}">
                <a16:creationId xmlns:a16="http://schemas.microsoft.com/office/drawing/2014/main" id="{1151C16A-E365-282F-08E1-B784E15AB301}"/>
              </a:ext>
            </a:extLst>
          </p:cNvPr>
          <p:cNvSpPr/>
          <p:nvPr/>
        </p:nvSpPr>
        <p:spPr>
          <a:xfrm>
            <a:off x="1885835" y="1261741"/>
            <a:ext cx="9710308" cy="1645873"/>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80990" indent="-380990">
              <a:lnSpc>
                <a:spcPct val="150000"/>
              </a:lnSpc>
              <a:buClr>
                <a:schemeClr val="tx1"/>
              </a:buClr>
              <a:buFont typeface="Wingdings" pitchFamily="2" charset="2"/>
              <a:buChar char="§"/>
            </a:pPr>
            <a:r>
              <a:rPr lang="en-IN" sz="2400" dirty="0">
                <a:latin typeface="Times New Roman" panose="02020603050405020304" pitchFamily="18" charset="0"/>
                <a:cs typeface="Times New Roman" panose="02020603050405020304" pitchFamily="18" charset="0"/>
              </a:rPr>
              <a:t>Conducted Chi-square test at 5% Significance level (p-value).</a:t>
            </a:r>
          </a:p>
        </p:txBody>
      </p:sp>
      <p:sp>
        <p:nvSpPr>
          <p:cNvPr id="5" name="Google Shape;786;p58">
            <a:extLst>
              <a:ext uri="{FF2B5EF4-FFF2-40B4-BE49-F238E27FC236}">
                <a16:creationId xmlns:a16="http://schemas.microsoft.com/office/drawing/2014/main" id="{B2E530B0-5A02-8D67-98C9-C9AAA41629BA}"/>
              </a:ext>
            </a:extLst>
          </p:cNvPr>
          <p:cNvSpPr/>
          <p:nvPr/>
        </p:nvSpPr>
        <p:spPr>
          <a:xfrm>
            <a:off x="1885833" y="3007337"/>
            <a:ext cx="9710308" cy="1645873"/>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80990" indent="-380990">
              <a:lnSpc>
                <a:spcPct val="150000"/>
              </a:lnSpc>
              <a:buClr>
                <a:schemeClr val="tx1"/>
              </a:buClr>
              <a:buFont typeface="Wingdings" pitchFamily="2" charset="2"/>
              <a:buChar char="§"/>
            </a:pPr>
            <a:r>
              <a:rPr lang="en-IN" sz="2400" dirty="0">
                <a:latin typeface="Times New Roman" panose="02020603050405020304" pitchFamily="18" charset="0"/>
                <a:cs typeface="Times New Roman" panose="02020603050405020304" pitchFamily="18" charset="0"/>
              </a:rPr>
              <a:t>The predators that have p-value &gt; 5 are not significant for the prediction of target statistically.</a:t>
            </a:r>
          </a:p>
        </p:txBody>
      </p:sp>
      <p:sp>
        <p:nvSpPr>
          <p:cNvPr id="7" name="Google Shape;786;p58">
            <a:extLst>
              <a:ext uri="{FF2B5EF4-FFF2-40B4-BE49-F238E27FC236}">
                <a16:creationId xmlns:a16="http://schemas.microsoft.com/office/drawing/2014/main" id="{E48DD121-56F1-DBAD-4A85-AFB5F5346F6A}"/>
              </a:ext>
            </a:extLst>
          </p:cNvPr>
          <p:cNvSpPr/>
          <p:nvPr/>
        </p:nvSpPr>
        <p:spPr>
          <a:xfrm>
            <a:off x="1885833" y="4752933"/>
            <a:ext cx="9710308" cy="1645873"/>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80990" indent="-380990">
              <a:lnSpc>
                <a:spcPct val="150000"/>
              </a:lnSpc>
              <a:buClr>
                <a:schemeClr val="tx1"/>
              </a:buClr>
              <a:buFont typeface="Wingdings" pitchFamily="2" charset="2"/>
              <a:buChar char="§"/>
            </a:pPr>
            <a:r>
              <a:rPr lang="en-IN" sz="2400" dirty="0">
                <a:latin typeface="Times New Roman" panose="02020603050405020304" pitchFamily="18" charset="0"/>
                <a:cs typeface="Times New Roman" panose="02020603050405020304" pitchFamily="18" charset="0"/>
              </a:rPr>
              <a:t>Whereas, the number of predators below 0.5 p-value are significant for the prediction of target statistically.</a:t>
            </a:r>
          </a:p>
        </p:txBody>
      </p:sp>
    </p:spTree>
    <p:extLst>
      <p:ext uri="{BB962C8B-B14F-4D97-AF65-F5344CB8AC3E}">
        <p14:creationId xmlns:p14="http://schemas.microsoft.com/office/powerpoint/2010/main" val="180453199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595987" y="481169"/>
            <a:ext cx="10290000" cy="749200"/>
          </a:xfrm>
          <a:prstGeom prst="rect">
            <a:avLst/>
          </a:prstGeom>
        </p:spPr>
        <p:txBody>
          <a:bodyPr spcFirstLastPara="1" vert="horz" wrap="square" lIns="121900" tIns="121900" rIns="121900" bIns="121900" rtlCol="0" anchor="ctr" anchorCtr="0">
            <a:noAutofit/>
          </a:bodyPr>
          <a:lstStyle/>
          <a:p>
            <a:r>
              <a:rPr lang="en" sz="3733" b="1" dirty="0"/>
              <a:t>Data Pre-Processing (Scaling &amp; Encoding)</a:t>
            </a:r>
            <a:endParaRPr sz="3733"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5</a:t>
            </a:r>
          </a:p>
        </p:txBody>
      </p:sp>
      <p:sp>
        <p:nvSpPr>
          <p:cNvPr id="4" name="Google Shape;786;p58">
            <a:extLst>
              <a:ext uri="{FF2B5EF4-FFF2-40B4-BE49-F238E27FC236}">
                <a16:creationId xmlns:a16="http://schemas.microsoft.com/office/drawing/2014/main" id="{1151C16A-E365-282F-08E1-B784E15AB301}"/>
              </a:ext>
            </a:extLst>
          </p:cNvPr>
          <p:cNvSpPr/>
          <p:nvPr/>
        </p:nvSpPr>
        <p:spPr>
          <a:xfrm>
            <a:off x="1885834" y="1358128"/>
            <a:ext cx="9710308" cy="1645873"/>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80990" indent="-380990">
              <a:lnSpc>
                <a:spcPct val="150000"/>
              </a:lnSpc>
              <a:buClr>
                <a:schemeClr val="tx1"/>
              </a:buClr>
              <a:buFont typeface="Wingdings" pitchFamily="2" charset="2"/>
              <a:buChar char="§"/>
            </a:pPr>
            <a:r>
              <a:rPr lang="en-IN" sz="2133" i="1" dirty="0">
                <a:latin typeface="Times New Roman" panose="02020603050405020304" pitchFamily="18" charset="0"/>
                <a:cs typeface="Times New Roman" panose="02020603050405020304" pitchFamily="18" charset="0"/>
              </a:rPr>
              <a:t>Splitting the data into train and test sets for validation</a:t>
            </a:r>
          </a:p>
          <a:p>
            <a:pPr marL="380990" indent="-380990">
              <a:lnSpc>
                <a:spcPct val="150000"/>
              </a:lnSpc>
              <a:buClr>
                <a:schemeClr val="tx1"/>
              </a:buClr>
              <a:buFont typeface="Wingdings" pitchFamily="2" charset="2"/>
              <a:buChar char="§"/>
            </a:pPr>
            <a:r>
              <a:rPr lang="en-IN" sz="2133" i="1" dirty="0">
                <a:latin typeface="Times New Roman" panose="02020603050405020304" pitchFamily="18" charset="0"/>
                <a:cs typeface="Times New Roman" panose="02020603050405020304" pitchFamily="18" charset="0"/>
              </a:rPr>
              <a:t>Doing frequency and label encoding on all the categorical features and standardizing the numerical columns for pre-processing</a:t>
            </a:r>
            <a:r>
              <a:rPr lang="en-IN" sz="1600" dirty="0">
                <a:latin typeface="Times New Roman" panose="02020603050405020304" pitchFamily="18" charset="0"/>
                <a:cs typeface="Times New Roman" panose="02020603050405020304" pitchFamily="18" charset="0"/>
              </a:rPr>
              <a:t>.</a:t>
            </a:r>
            <a:r>
              <a:rPr lang="en-IN" sz="2133"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
        <p:nvSpPr>
          <p:cNvPr id="7" name="Google Shape;786;p58">
            <a:extLst>
              <a:ext uri="{FF2B5EF4-FFF2-40B4-BE49-F238E27FC236}">
                <a16:creationId xmlns:a16="http://schemas.microsoft.com/office/drawing/2014/main" id="{E48DD121-56F1-DBAD-4A85-AFB5F5346F6A}"/>
              </a:ext>
            </a:extLst>
          </p:cNvPr>
          <p:cNvSpPr/>
          <p:nvPr/>
        </p:nvSpPr>
        <p:spPr>
          <a:xfrm>
            <a:off x="1885834" y="3131758"/>
            <a:ext cx="9710308" cy="3267049"/>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228594" indent="-228594">
              <a:lnSpc>
                <a:spcPct val="150000"/>
              </a:lnSpc>
              <a:buFont typeface="Wingdings" pitchFamily="2" charset="2"/>
              <a:buChar char="§"/>
            </a:pPr>
            <a:r>
              <a:rPr lang="en-IN" sz="2400" dirty="0">
                <a:latin typeface="Times New Roman" panose="02020603050405020304" pitchFamily="18" charset="0"/>
                <a:cs typeface="Times New Roman" panose="02020603050405020304" pitchFamily="18" charset="0"/>
              </a:rPr>
              <a:t>Our target column is balanced as there is a proper distribution of the classes in a given dataset.</a:t>
            </a:r>
          </a:p>
          <a:p>
            <a:pPr marL="228594" indent="-228594">
              <a:lnSpc>
                <a:spcPct val="150000"/>
              </a:lnSpc>
              <a:buClr>
                <a:schemeClr val="tx1"/>
              </a:buClr>
              <a:buFont typeface="Wingdings" pitchFamily="2" charset="2"/>
              <a:buChar char="§"/>
            </a:pPr>
            <a:r>
              <a:rPr lang="en-IN" sz="2400" dirty="0">
                <a:latin typeface="Times New Roman" panose="02020603050405020304" pitchFamily="18" charset="0"/>
                <a:cs typeface="Times New Roman" panose="02020603050405020304" pitchFamily="18" charset="0"/>
              </a:rPr>
              <a:t>Since Statistical models only generate slope and not intercepts so we are adding a constant column so that the model can generate intercepts.</a:t>
            </a:r>
          </a:p>
        </p:txBody>
      </p:sp>
    </p:spTree>
    <p:extLst>
      <p:ext uri="{BB962C8B-B14F-4D97-AF65-F5344CB8AC3E}">
        <p14:creationId xmlns:p14="http://schemas.microsoft.com/office/powerpoint/2010/main" val="33793142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4"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64"/>
          <p:cNvSpPr/>
          <p:nvPr/>
        </p:nvSpPr>
        <p:spPr>
          <a:xfrm>
            <a:off x="897834" y="1368212"/>
            <a:ext cx="8071996" cy="472778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endParaRPr sz="2400"/>
          </a:p>
        </p:txBody>
      </p:sp>
      <p:sp>
        <p:nvSpPr>
          <p:cNvPr id="2" name="Google Shape;682;p53">
            <a:extLst>
              <a:ext uri="{FF2B5EF4-FFF2-40B4-BE49-F238E27FC236}">
                <a16:creationId xmlns:a16="http://schemas.microsoft.com/office/drawing/2014/main" id="{A63BDD54-C2D1-9D5A-D4BE-6C1F8E4BA801}"/>
              </a:ext>
            </a:extLst>
          </p:cNvPr>
          <p:cNvSpPr txBox="1">
            <a:spLocks/>
          </p:cNvSpPr>
          <p:nvPr/>
        </p:nvSpPr>
        <p:spPr>
          <a:xfrm>
            <a:off x="794984" y="363200"/>
            <a:ext cx="7854281" cy="1191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4800"/>
              <a:buFont typeface="Antic Didone"/>
              <a:buNone/>
              <a:defRPr sz="70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4800"/>
              <a:buFont typeface="Antic Didone"/>
              <a:buNone/>
              <a:defRPr sz="4800" b="0" i="0" u="none" strike="noStrike" cap="none">
                <a:solidFill>
                  <a:schemeClr val="dk1"/>
                </a:solidFill>
                <a:latin typeface="Antic Didone"/>
                <a:ea typeface="Antic Didone"/>
                <a:cs typeface="Antic Didone"/>
                <a:sym typeface="Antic Didone"/>
              </a:defRPr>
            </a:lvl9pPr>
          </a:lstStyle>
          <a:p>
            <a:r>
              <a:rPr lang="en-IN" sz="4800" dirty="0"/>
              <a:t>About Dataset</a:t>
            </a:r>
          </a:p>
        </p:txBody>
      </p:sp>
      <p:pic>
        <p:nvPicPr>
          <p:cNvPr id="4" name="image1.png">
            <a:extLst>
              <a:ext uri="{FF2B5EF4-FFF2-40B4-BE49-F238E27FC236}">
                <a16:creationId xmlns:a16="http://schemas.microsoft.com/office/drawing/2014/main" id="{4081C937-B604-2D52-59DF-BB8ADEA138AB}"/>
              </a:ext>
            </a:extLst>
          </p:cNvPr>
          <p:cNvPicPr/>
          <p:nvPr/>
        </p:nvPicPr>
        <p:blipFill>
          <a:blip r:embed="rId3"/>
          <a:srcRect/>
          <a:stretch>
            <a:fillRect/>
          </a:stretch>
        </p:blipFill>
        <p:spPr>
          <a:xfrm>
            <a:off x="1219198" y="9067421"/>
            <a:ext cx="7641167" cy="3894667"/>
          </a:xfrm>
          <a:prstGeom prst="rect">
            <a:avLst/>
          </a:prstGeom>
          <a:ln/>
        </p:spPr>
      </p:pic>
      <p:pic>
        <p:nvPicPr>
          <p:cNvPr id="6" name="Picture 5">
            <a:extLst>
              <a:ext uri="{FF2B5EF4-FFF2-40B4-BE49-F238E27FC236}">
                <a16:creationId xmlns:a16="http://schemas.microsoft.com/office/drawing/2014/main" id="{A78F32AE-9CA8-4F44-4FA6-811112F781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7834" y="1368212"/>
            <a:ext cx="8391310" cy="47277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17" presetClass="entr" presetSubtype="10" fill="hold" grpId="0" nodeType="withEffect">
                                  <p:stCondLst>
                                    <p:cond delay="0"/>
                                  </p:stCondLst>
                                  <p:childTnLst>
                                    <p:set>
                                      <p:cBhvr>
                                        <p:cTn id="9" dur="1" fill="hold">
                                          <p:stCondLst>
                                            <p:cond delay="0"/>
                                          </p:stCondLst>
                                        </p:cTn>
                                        <p:tgtEl>
                                          <p:spTgt spid="895"/>
                                        </p:tgtEl>
                                        <p:attrNameLst>
                                          <p:attrName>style.visibility</p:attrName>
                                        </p:attrNameLst>
                                      </p:cBhvr>
                                      <p:to>
                                        <p:strVal val="visible"/>
                                      </p:to>
                                    </p:set>
                                    <p:anim calcmode="lin" valueType="num">
                                      <p:cBhvr>
                                        <p:cTn id="10" dur="500" fill="hold"/>
                                        <p:tgtEl>
                                          <p:spTgt spid="895"/>
                                        </p:tgtEl>
                                        <p:attrNameLst>
                                          <p:attrName>ppt_w</p:attrName>
                                        </p:attrNameLst>
                                      </p:cBhvr>
                                      <p:tavLst>
                                        <p:tav tm="0">
                                          <p:val>
                                            <p:fltVal val="0"/>
                                          </p:val>
                                        </p:tav>
                                        <p:tav tm="100000">
                                          <p:val>
                                            <p:strVal val="#ppt_w"/>
                                          </p:val>
                                        </p:tav>
                                      </p:tavLst>
                                    </p:anim>
                                    <p:anim calcmode="lin" valueType="num">
                                      <p:cBhvr>
                                        <p:cTn id="11" dur="500" fill="hold"/>
                                        <p:tgtEl>
                                          <p:spTgt spid="89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2" name="Google Shape;786;p58">
            <a:extLst>
              <a:ext uri="{FF2B5EF4-FFF2-40B4-BE49-F238E27FC236}">
                <a16:creationId xmlns:a16="http://schemas.microsoft.com/office/drawing/2014/main" id="{CCD00B5F-D578-FA23-481C-FD62452AD17F}"/>
              </a:ext>
            </a:extLst>
          </p:cNvPr>
          <p:cNvSpPr/>
          <p:nvPr/>
        </p:nvSpPr>
        <p:spPr>
          <a:xfrm>
            <a:off x="1205090" y="5352629"/>
            <a:ext cx="10282833" cy="851423"/>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80990" indent="-380990">
              <a:lnSpc>
                <a:spcPct val="150000"/>
              </a:lnSpc>
              <a:buClr>
                <a:schemeClr val="tx1"/>
              </a:buClr>
              <a:buFont typeface="Wingdings" pitchFamily="2" charset="2"/>
              <a:buChar char="§"/>
            </a:pPr>
            <a:r>
              <a:rPr lang="en-IN" sz="2400" i="1" dirty="0">
                <a:latin typeface="Times New Roman" panose="02020603050405020304" pitchFamily="18" charset="0"/>
                <a:cs typeface="Times New Roman" panose="02020603050405020304" pitchFamily="18" charset="0"/>
              </a:rPr>
              <a:t>Model is performing average as of now……..</a:t>
            </a:r>
          </a:p>
        </p:txBody>
      </p:sp>
      <p:graphicFrame>
        <p:nvGraphicFramePr>
          <p:cNvPr id="4" name="Table 3">
            <a:extLst>
              <a:ext uri="{FF2B5EF4-FFF2-40B4-BE49-F238E27FC236}">
                <a16:creationId xmlns:a16="http://schemas.microsoft.com/office/drawing/2014/main" id="{AA1D3F92-4C5E-CA7C-5590-7D826B6A4460}"/>
              </a:ext>
            </a:extLst>
          </p:cNvPr>
          <p:cNvGraphicFramePr>
            <a:graphicFrameLocks noGrp="1"/>
          </p:cNvGraphicFramePr>
          <p:nvPr>
            <p:extLst>
              <p:ext uri="{D42A27DB-BD31-4B8C-83A1-F6EECF244321}">
                <p14:modId xmlns:p14="http://schemas.microsoft.com/office/powerpoint/2010/main" val="480616949"/>
              </p:ext>
            </p:extLst>
          </p:nvPr>
        </p:nvGraphicFramePr>
        <p:xfrm>
          <a:off x="1205090" y="1505371"/>
          <a:ext cx="9143596" cy="3400680"/>
        </p:xfrm>
        <a:graphic>
          <a:graphicData uri="http://schemas.openxmlformats.org/drawingml/2006/table">
            <a:tbl>
              <a:tblPr firstRow="1" bandRow="1">
                <a:tableStyleId>{5C22544A-7EE6-4342-B048-85BDC9FD1C3A}</a:tableStyleId>
              </a:tblPr>
              <a:tblGrid>
                <a:gridCol w="4571798">
                  <a:extLst>
                    <a:ext uri="{9D8B030D-6E8A-4147-A177-3AD203B41FA5}">
                      <a16:colId xmlns:a16="http://schemas.microsoft.com/office/drawing/2014/main" val="1657506255"/>
                    </a:ext>
                  </a:extLst>
                </a:gridCol>
                <a:gridCol w="4571798">
                  <a:extLst>
                    <a:ext uri="{9D8B030D-6E8A-4147-A177-3AD203B41FA5}">
                      <a16:colId xmlns:a16="http://schemas.microsoft.com/office/drawing/2014/main" val="238978931"/>
                    </a:ext>
                  </a:extLst>
                </a:gridCol>
              </a:tblGrid>
              <a:tr h="476169">
                <a:tc>
                  <a:txBody>
                    <a:bodyPr/>
                    <a:lstStyle/>
                    <a:p>
                      <a:r>
                        <a:rPr lang="en-US" sz="3200" dirty="0"/>
                        <a:t>                   </a:t>
                      </a:r>
                      <a:r>
                        <a:rPr lang="en-US" sz="3200" b="1" kern="1200" dirty="0">
                          <a:solidFill>
                            <a:schemeClr val="dk1"/>
                          </a:solidFill>
                          <a:latin typeface="Antic Didone"/>
                        </a:rPr>
                        <a:t>TRAIN</a:t>
                      </a:r>
                    </a:p>
                  </a:txBody>
                  <a:tcPr/>
                </a:tc>
                <a:tc>
                  <a:txBody>
                    <a:bodyPr/>
                    <a:lstStyle/>
                    <a:p>
                      <a:pPr marL="0" lvl="0" indent="0" algn="ctr" defTabSz="914400" rtl="0" eaLnBrk="1" latinLnBrk="0" hangingPunct="1">
                        <a:spcBef>
                          <a:spcPts val="0"/>
                        </a:spcBef>
                        <a:spcAft>
                          <a:spcPts val="0"/>
                        </a:spcAft>
                        <a:buNone/>
                      </a:pPr>
                      <a:r>
                        <a:rPr lang="en-US" sz="3200" b="1" kern="1200" dirty="0">
                          <a:solidFill>
                            <a:schemeClr val="dk1"/>
                          </a:solidFill>
                          <a:latin typeface="Antic Didone"/>
                          <a:ea typeface="+mn-ea"/>
                          <a:cs typeface="+mn-cs"/>
                        </a:rPr>
                        <a:t>     TEST</a:t>
                      </a:r>
                    </a:p>
                  </a:txBody>
                  <a:tcPr/>
                </a:tc>
                <a:extLst>
                  <a:ext uri="{0D108BD9-81ED-4DB2-BD59-A6C34878D82A}">
                    <a16:rowId xmlns:a16="http://schemas.microsoft.com/office/drawing/2014/main" val="1242218872"/>
                  </a:ext>
                </a:extLst>
              </a:tr>
              <a:tr h="705390">
                <a:tc>
                  <a:txBody>
                    <a:bodyPr/>
                    <a:lstStyle/>
                    <a:p>
                      <a:pPr marL="0" lvl="0" indent="0" algn="ctr" rtl="0">
                        <a:spcBef>
                          <a:spcPts val="0"/>
                        </a:spcBef>
                        <a:spcAft>
                          <a:spcPts val="0"/>
                        </a:spcAft>
                        <a:buNone/>
                      </a:pPr>
                      <a:r>
                        <a:rPr lang="en" sz="2400" b="0" dirty="0">
                          <a:solidFill>
                            <a:schemeClr val="dk1"/>
                          </a:solidFill>
                          <a:latin typeface="Times New Roman" panose="02020603050405020304" pitchFamily="18" charset="0"/>
                          <a:ea typeface="Inter"/>
                          <a:cs typeface="Times New Roman" panose="02020603050405020304" pitchFamily="18" charset="0"/>
                          <a:sym typeface="Inter"/>
                        </a:rPr>
                        <a:t>Accuracy = 63%</a:t>
                      </a:r>
                      <a:endParaRPr sz="2400"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365733" marR="121900" marT="121900" marB="121900" anchor="ctr"/>
                </a:tc>
                <a:tc>
                  <a:txBody>
                    <a:bodyPr/>
                    <a:lstStyle/>
                    <a:p>
                      <a:pPr marL="0" lvl="0" indent="0" algn="ctr" rtl="0">
                        <a:spcBef>
                          <a:spcPts val="0"/>
                        </a:spcBef>
                        <a:spcAft>
                          <a:spcPts val="0"/>
                        </a:spcAft>
                        <a:buNone/>
                      </a:pPr>
                      <a:r>
                        <a:rPr lang="en" sz="2400" b="0" dirty="0">
                          <a:solidFill>
                            <a:schemeClr val="dk1"/>
                          </a:solidFill>
                          <a:latin typeface="Times New Roman" panose="02020603050405020304" pitchFamily="18" charset="0"/>
                          <a:ea typeface="Inter"/>
                          <a:cs typeface="Times New Roman" panose="02020603050405020304" pitchFamily="18" charset="0"/>
                          <a:sym typeface="Inter"/>
                        </a:rPr>
                        <a:t>Accuracy = 62%</a:t>
                      </a:r>
                      <a:endParaRPr sz="2400"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365733" marR="121900" marT="121900" marB="121900" anchor="ctr"/>
                </a:tc>
                <a:extLst>
                  <a:ext uri="{0D108BD9-81ED-4DB2-BD59-A6C34878D82A}">
                    <a16:rowId xmlns:a16="http://schemas.microsoft.com/office/drawing/2014/main" val="1324742793"/>
                  </a:ext>
                </a:extLst>
              </a:tr>
              <a:tr h="705390">
                <a:tc>
                  <a:txBody>
                    <a:bodyPr/>
                    <a:lstStyle/>
                    <a:p>
                      <a:pPr marL="0" lvl="0" indent="0" algn="ctr" rtl="0">
                        <a:spcBef>
                          <a:spcPts val="0"/>
                        </a:spcBef>
                        <a:spcAft>
                          <a:spcPts val="0"/>
                        </a:spcAft>
                        <a:buNone/>
                      </a:pPr>
                      <a:r>
                        <a:rPr lang="en-US" sz="2400" b="0" dirty="0">
                          <a:solidFill>
                            <a:schemeClr val="dk1"/>
                          </a:solidFill>
                          <a:latin typeface="Times New Roman" panose="02020603050405020304" pitchFamily="18" charset="0"/>
                          <a:ea typeface="Inter"/>
                          <a:cs typeface="Times New Roman" panose="02020603050405020304" pitchFamily="18" charset="0"/>
                          <a:sym typeface="Inter"/>
                        </a:rPr>
                        <a:t>Precision = 67%</a:t>
                      </a:r>
                    </a:p>
                  </a:txBody>
                  <a:tcPr marL="365733" marR="121900" marT="121900" marB="121900" anchor="ctr"/>
                </a:tc>
                <a:tc>
                  <a:txBody>
                    <a:bodyPr/>
                    <a:lstStyle/>
                    <a:p>
                      <a:pPr marL="0" lvl="0" indent="0" algn="ctr" rtl="0">
                        <a:spcBef>
                          <a:spcPts val="0"/>
                        </a:spcBef>
                        <a:spcAft>
                          <a:spcPts val="0"/>
                        </a:spcAft>
                        <a:buNone/>
                      </a:pPr>
                      <a:r>
                        <a:rPr lang="en-US" sz="2400" b="0" dirty="0">
                          <a:solidFill>
                            <a:schemeClr val="dk1"/>
                          </a:solidFill>
                          <a:latin typeface="Times New Roman" panose="02020603050405020304" pitchFamily="18" charset="0"/>
                          <a:ea typeface="Inter"/>
                          <a:cs typeface="Times New Roman" panose="02020603050405020304" pitchFamily="18" charset="0"/>
                          <a:sym typeface="Inter"/>
                        </a:rPr>
                        <a:t>Precision = 66%</a:t>
                      </a:r>
                    </a:p>
                  </a:txBody>
                  <a:tcPr marL="365733" marR="121900" marT="121900" marB="121900" anchor="ctr"/>
                </a:tc>
                <a:extLst>
                  <a:ext uri="{0D108BD9-81ED-4DB2-BD59-A6C34878D82A}">
                    <a16:rowId xmlns:a16="http://schemas.microsoft.com/office/drawing/2014/main" val="1927113283"/>
                  </a:ext>
                </a:extLst>
              </a:tr>
              <a:tr h="705390">
                <a:tc>
                  <a:txBody>
                    <a:bodyPr/>
                    <a:lstStyle/>
                    <a:p>
                      <a:pPr marL="0" lvl="0" indent="0" algn="ctr" rtl="0">
                        <a:spcBef>
                          <a:spcPts val="0"/>
                        </a:spcBef>
                        <a:spcAft>
                          <a:spcPts val="0"/>
                        </a:spcAft>
                        <a:buNone/>
                      </a:pPr>
                      <a:r>
                        <a:rPr lang="en" sz="2400" b="1" i="1" dirty="0">
                          <a:solidFill>
                            <a:schemeClr val="dk1"/>
                          </a:solidFill>
                          <a:latin typeface="Times New Roman" panose="02020603050405020304" pitchFamily="18" charset="0"/>
                          <a:ea typeface="Inter"/>
                          <a:cs typeface="Times New Roman" panose="02020603050405020304" pitchFamily="18" charset="0"/>
                          <a:sym typeface="Inter"/>
                        </a:rPr>
                        <a:t>Recall = 64%</a:t>
                      </a:r>
                      <a:endParaRPr sz="2400"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365733" marR="121900" marT="121900" marB="121900" anchor="ctr"/>
                </a:tc>
                <a:tc>
                  <a:txBody>
                    <a:bodyPr/>
                    <a:lstStyle/>
                    <a:p>
                      <a:pPr marL="0" lvl="0" indent="0" algn="ctr" rtl="0">
                        <a:spcBef>
                          <a:spcPts val="0"/>
                        </a:spcBef>
                        <a:spcAft>
                          <a:spcPts val="0"/>
                        </a:spcAft>
                        <a:buNone/>
                      </a:pPr>
                      <a:r>
                        <a:rPr lang="en" sz="2400" b="1" i="1" dirty="0">
                          <a:solidFill>
                            <a:schemeClr val="dk1"/>
                          </a:solidFill>
                          <a:latin typeface="Times New Roman" panose="02020603050405020304" pitchFamily="18" charset="0"/>
                          <a:ea typeface="Inter"/>
                          <a:cs typeface="Times New Roman" panose="02020603050405020304" pitchFamily="18" charset="0"/>
                          <a:sym typeface="Inter"/>
                        </a:rPr>
                        <a:t>Recall = 63%</a:t>
                      </a:r>
                      <a:endParaRPr sz="2400" b="1" i="1" dirty="0">
                        <a:solidFill>
                          <a:schemeClr val="dk1"/>
                        </a:solidFill>
                        <a:latin typeface="Times New Roman" panose="02020603050405020304" pitchFamily="18" charset="0"/>
                        <a:ea typeface="Inter"/>
                        <a:cs typeface="Times New Roman" panose="02020603050405020304" pitchFamily="18" charset="0"/>
                        <a:sym typeface="Inter"/>
                      </a:endParaRPr>
                    </a:p>
                  </a:txBody>
                  <a:tcPr marL="365733" marR="121900" marT="121900" marB="121900" anchor="ctr"/>
                </a:tc>
                <a:extLst>
                  <a:ext uri="{0D108BD9-81ED-4DB2-BD59-A6C34878D82A}">
                    <a16:rowId xmlns:a16="http://schemas.microsoft.com/office/drawing/2014/main" val="876832276"/>
                  </a:ext>
                </a:extLst>
              </a:tr>
              <a:tr h="705390">
                <a:tc>
                  <a:txBody>
                    <a:bodyPr/>
                    <a:lstStyle/>
                    <a:p>
                      <a:pPr marL="0" lvl="0" indent="0" algn="ctr" rtl="0">
                        <a:spcBef>
                          <a:spcPts val="0"/>
                        </a:spcBef>
                        <a:spcAft>
                          <a:spcPts val="0"/>
                        </a:spcAft>
                        <a:buNone/>
                      </a:pPr>
                      <a:r>
                        <a:rPr lang="en" sz="2400" b="0" dirty="0">
                          <a:solidFill>
                            <a:schemeClr val="dk1"/>
                          </a:solidFill>
                          <a:latin typeface="Times New Roman" panose="02020603050405020304" pitchFamily="18" charset="0"/>
                          <a:ea typeface="Inter"/>
                          <a:cs typeface="Times New Roman" panose="02020603050405020304" pitchFamily="18" charset="0"/>
                          <a:sym typeface="Inter"/>
                        </a:rPr>
                        <a:t>F1_Score = 0.66</a:t>
                      </a:r>
                      <a:endParaRPr sz="2400"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365733" marR="121900" marT="121900" marB="121900" anchor="ctr"/>
                </a:tc>
                <a:tc>
                  <a:txBody>
                    <a:bodyPr/>
                    <a:lstStyle/>
                    <a:p>
                      <a:pPr marL="0" lvl="0" indent="0" algn="ctr" rtl="0">
                        <a:spcBef>
                          <a:spcPts val="0"/>
                        </a:spcBef>
                        <a:spcAft>
                          <a:spcPts val="0"/>
                        </a:spcAft>
                        <a:buNone/>
                      </a:pPr>
                      <a:r>
                        <a:rPr lang="en" sz="2400" b="0" dirty="0">
                          <a:solidFill>
                            <a:schemeClr val="dk1"/>
                          </a:solidFill>
                          <a:latin typeface="Times New Roman" panose="02020603050405020304" pitchFamily="18" charset="0"/>
                          <a:ea typeface="Inter"/>
                          <a:cs typeface="Times New Roman" panose="02020603050405020304" pitchFamily="18" charset="0"/>
                          <a:sym typeface="Inter"/>
                        </a:rPr>
                        <a:t>F1_Score = 0.64</a:t>
                      </a:r>
                      <a:endParaRPr sz="2400" b="0" dirty="0">
                        <a:solidFill>
                          <a:schemeClr val="dk1"/>
                        </a:solidFill>
                        <a:latin typeface="Times New Roman" panose="02020603050405020304" pitchFamily="18" charset="0"/>
                        <a:ea typeface="Inter"/>
                        <a:cs typeface="Times New Roman" panose="02020603050405020304" pitchFamily="18" charset="0"/>
                        <a:sym typeface="Inter"/>
                      </a:endParaRPr>
                    </a:p>
                  </a:txBody>
                  <a:tcPr marL="365733" marR="121900" marT="121900" marB="121900" anchor="ctr"/>
                </a:tc>
                <a:extLst>
                  <a:ext uri="{0D108BD9-81ED-4DB2-BD59-A6C34878D82A}">
                    <a16:rowId xmlns:a16="http://schemas.microsoft.com/office/drawing/2014/main" val="3685900548"/>
                  </a:ext>
                </a:extLst>
              </a:tr>
            </a:tbl>
          </a:graphicData>
        </a:graphic>
      </p:graphicFrame>
      <p:sp>
        <p:nvSpPr>
          <p:cNvPr id="3" name="Google Shape;812;p59">
            <a:extLst>
              <a:ext uri="{FF2B5EF4-FFF2-40B4-BE49-F238E27FC236}">
                <a16:creationId xmlns:a16="http://schemas.microsoft.com/office/drawing/2014/main" id="{19AF0E87-43E8-A767-B797-7528CA8C7547}"/>
              </a:ext>
            </a:extLst>
          </p:cNvPr>
          <p:cNvSpPr txBox="1">
            <a:spLocks/>
          </p:cNvSpPr>
          <p:nvPr/>
        </p:nvSpPr>
        <p:spPr>
          <a:xfrm>
            <a:off x="1205090" y="631168"/>
            <a:ext cx="9112870" cy="7492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667" b="1" dirty="0"/>
              <a:t>Inferences from 1</a:t>
            </a:r>
            <a:r>
              <a:rPr lang="en" sz="2667" b="1" baseline="30000" dirty="0"/>
              <a:t>st</a:t>
            </a:r>
            <a:r>
              <a:rPr lang="en" sz="2667" b="1" dirty="0"/>
              <a:t> model</a:t>
            </a:r>
          </a:p>
        </p:txBody>
      </p:sp>
    </p:spTree>
    <p:extLst>
      <p:ext uri="{BB962C8B-B14F-4D97-AF65-F5344CB8AC3E}">
        <p14:creationId xmlns:p14="http://schemas.microsoft.com/office/powerpoint/2010/main" val="32931823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721167" y="2525572"/>
            <a:ext cx="10295176" cy="1520528"/>
          </a:xfrm>
          <a:prstGeom prst="rect">
            <a:avLst/>
          </a:prstGeom>
        </p:spPr>
        <p:txBody>
          <a:bodyPr spcFirstLastPara="1" vert="horz" wrap="square" lIns="121900" tIns="121900" rIns="121900" bIns="121900" rtlCol="0" anchor="t" anchorCtr="0">
            <a:noAutofit/>
          </a:bodyPr>
          <a:lstStyle/>
          <a:p>
            <a:pPr algn="l">
              <a:spcBef>
                <a:spcPts val="0"/>
              </a:spcBef>
            </a:pPr>
            <a:r>
              <a:rPr lang="en" sz="8800" dirty="0"/>
              <a:t>Phase -2</a:t>
            </a:r>
            <a:br>
              <a:rPr lang="en" sz="8800" dirty="0"/>
            </a:br>
            <a:r>
              <a:rPr lang="en" sz="4267" dirty="0"/>
              <a:t>Feature Engineering &amp; Model Building</a:t>
            </a:r>
            <a:endParaRPr sz="6933" dirty="0"/>
          </a:p>
        </p:txBody>
      </p:sp>
      <p:cxnSp>
        <p:nvCxnSpPr>
          <p:cNvPr id="604" name="Google Shape;604;p49"/>
          <p:cNvCxnSpPr/>
          <p:nvPr/>
        </p:nvCxnSpPr>
        <p:spPr>
          <a:xfrm>
            <a:off x="8861500" y="5872167"/>
            <a:ext cx="25748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8855767" y="5973767"/>
            <a:ext cx="2574800" cy="419200"/>
          </a:xfrm>
          <a:prstGeom prst="rect">
            <a:avLst/>
          </a:prstGeom>
          <a:noFill/>
          <a:ln>
            <a:noFill/>
          </a:ln>
        </p:spPr>
        <p:txBody>
          <a:bodyPr spcFirstLastPara="1" wrap="square" lIns="121900" tIns="121900" rIns="121900" bIns="121900" anchor="ctr" anchorCtr="0">
            <a:noAutofit/>
          </a:bodyPr>
          <a:lstStyle/>
          <a:p>
            <a:pPr algn="ctr"/>
            <a:r>
              <a:rPr lang="en" sz="1333" dirty="0">
                <a:latin typeface="Inter"/>
                <a:ea typeface="Inter"/>
                <a:cs typeface="Inter"/>
                <a:sym typeface="Inter"/>
              </a:rPr>
              <a:t>Presented By</a:t>
            </a:r>
          </a:p>
        </p:txBody>
      </p:sp>
      <p:sp>
        <p:nvSpPr>
          <p:cNvPr id="608" name="Google Shape;608;p49"/>
          <p:cNvSpPr txBox="1"/>
          <p:nvPr/>
        </p:nvSpPr>
        <p:spPr>
          <a:xfrm>
            <a:off x="8861500" y="5205600"/>
            <a:ext cx="2574800" cy="564800"/>
          </a:xfrm>
          <a:prstGeom prst="rect">
            <a:avLst/>
          </a:prstGeom>
          <a:noFill/>
          <a:ln>
            <a:noFill/>
          </a:ln>
        </p:spPr>
        <p:txBody>
          <a:bodyPr spcFirstLastPara="1" wrap="square" lIns="121900" tIns="121900" rIns="121900" bIns="121900" anchor="ctr" anchorCtr="0">
            <a:noAutofit/>
          </a:bodyPr>
          <a:lstStyle/>
          <a:p>
            <a:pPr algn="ctr"/>
            <a:r>
              <a:rPr lang="en" sz="4000" dirty="0">
                <a:latin typeface="Alex Brush"/>
                <a:ea typeface="Alex Brush"/>
                <a:cs typeface="Alex Brush"/>
                <a:sym typeface="Alex Brush"/>
              </a:rPr>
              <a:t>Group 2</a:t>
            </a:r>
            <a:endParaRPr sz="4000" dirty="0">
              <a:latin typeface="Alex Brush"/>
              <a:ea typeface="Alex Brush"/>
              <a:cs typeface="Alex Brush"/>
              <a:sym typeface="Alex Brush"/>
            </a:endParaRPr>
          </a:p>
        </p:txBody>
      </p:sp>
    </p:spTree>
    <p:extLst>
      <p:ext uri="{BB962C8B-B14F-4D97-AF65-F5344CB8AC3E}">
        <p14:creationId xmlns:p14="http://schemas.microsoft.com/office/powerpoint/2010/main" val="246396804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2394628" y="558698"/>
            <a:ext cx="7957283" cy="1132477"/>
          </a:xfrm>
          <a:prstGeom prst="rect">
            <a:avLst/>
          </a:prstGeom>
        </p:spPr>
        <p:txBody>
          <a:bodyPr spcFirstLastPara="1" vert="horz" wrap="square" lIns="121900" tIns="121900" rIns="121900" bIns="121900" rtlCol="0" anchor="ctr" anchorCtr="0">
            <a:noAutofit/>
          </a:bodyPr>
          <a:lstStyle/>
          <a:p>
            <a:r>
              <a:rPr lang="en-US" sz="4800" dirty="0"/>
              <a:t>Feature Engineering</a:t>
            </a:r>
            <a:br>
              <a:rPr lang="en-US" sz="4800" dirty="0"/>
            </a:br>
            <a:r>
              <a:rPr lang="en-US" sz="2400" dirty="0"/>
              <a:t>Extracting new features from existing features </a:t>
            </a:r>
            <a:endParaRPr sz="4800" dirty="0"/>
          </a:p>
        </p:txBody>
      </p:sp>
      <p:sp>
        <p:nvSpPr>
          <p:cNvPr id="683" name="Google Shape;683;p53"/>
          <p:cNvSpPr txBox="1">
            <a:spLocks noGrp="1"/>
          </p:cNvSpPr>
          <p:nvPr>
            <p:ph type="title" idx="2"/>
          </p:nvPr>
        </p:nvSpPr>
        <p:spPr>
          <a:xfrm>
            <a:off x="493092" y="558698"/>
            <a:ext cx="1652256" cy="1132477"/>
          </a:xfrm>
          <a:prstGeom prst="rect">
            <a:avLst/>
          </a:prstGeom>
        </p:spPr>
        <p:txBody>
          <a:bodyPr spcFirstLastPara="1" vert="horz" wrap="square" lIns="121900" tIns="121900" rIns="121900" bIns="121900" rtlCol="0" anchor="ctr" anchorCtr="0">
            <a:noAutofit/>
          </a:bodyPr>
          <a:lstStyle/>
          <a:p>
            <a:r>
              <a:rPr lang="en" sz="6400" dirty="0"/>
              <a:t>04</a:t>
            </a:r>
            <a:endParaRPr sz="6400" dirty="0"/>
          </a:p>
        </p:txBody>
      </p:sp>
      <p:graphicFrame>
        <p:nvGraphicFramePr>
          <p:cNvPr id="3" name="Table 2">
            <a:extLst>
              <a:ext uri="{FF2B5EF4-FFF2-40B4-BE49-F238E27FC236}">
                <a16:creationId xmlns:a16="http://schemas.microsoft.com/office/drawing/2014/main" id="{AEF68BCE-3BFE-353F-2CA3-5898A19A6A5B}"/>
              </a:ext>
            </a:extLst>
          </p:cNvPr>
          <p:cNvGraphicFramePr>
            <a:graphicFrameLocks noGrp="1"/>
          </p:cNvGraphicFramePr>
          <p:nvPr>
            <p:extLst>
              <p:ext uri="{D42A27DB-BD31-4B8C-83A1-F6EECF244321}">
                <p14:modId xmlns:p14="http://schemas.microsoft.com/office/powerpoint/2010/main" val="1331049172"/>
              </p:ext>
            </p:extLst>
          </p:nvPr>
        </p:nvGraphicFramePr>
        <p:xfrm>
          <a:off x="493092" y="1992188"/>
          <a:ext cx="10886109" cy="3840480"/>
        </p:xfrm>
        <a:graphic>
          <a:graphicData uri="http://schemas.openxmlformats.org/drawingml/2006/table">
            <a:tbl>
              <a:tblPr firstRow="1" bandRow="1">
                <a:tableStyleId>{21E4AEA4-8DFA-4A89-87EB-49C32662AFE0}</a:tableStyleId>
              </a:tblPr>
              <a:tblGrid>
                <a:gridCol w="3628703">
                  <a:extLst>
                    <a:ext uri="{9D8B030D-6E8A-4147-A177-3AD203B41FA5}">
                      <a16:colId xmlns:a16="http://schemas.microsoft.com/office/drawing/2014/main" val="819325550"/>
                    </a:ext>
                  </a:extLst>
                </a:gridCol>
                <a:gridCol w="2424148">
                  <a:extLst>
                    <a:ext uri="{9D8B030D-6E8A-4147-A177-3AD203B41FA5}">
                      <a16:colId xmlns:a16="http://schemas.microsoft.com/office/drawing/2014/main" val="1931823782"/>
                    </a:ext>
                  </a:extLst>
                </a:gridCol>
                <a:gridCol w="4833258">
                  <a:extLst>
                    <a:ext uri="{9D8B030D-6E8A-4147-A177-3AD203B41FA5}">
                      <a16:colId xmlns:a16="http://schemas.microsoft.com/office/drawing/2014/main" val="2175249859"/>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Name of Features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Data Dictionary of new features</a:t>
                      </a:r>
                    </a:p>
                    <a:p>
                      <a:endParaRPr lang="en-US" dirty="0"/>
                    </a:p>
                  </a:txBody>
                  <a:tcPr/>
                </a:tc>
                <a:extLst>
                  <a:ext uri="{0D108BD9-81ED-4DB2-BD59-A6C34878D82A}">
                    <a16:rowId xmlns:a16="http://schemas.microsoft.com/office/drawing/2014/main" val="18279235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1</a:t>
                      </a:r>
                    </a:p>
                    <a:p>
                      <a:endParaRPr lang="en-US" dirty="0"/>
                    </a:p>
                  </a:txBody>
                  <a:tcPr/>
                </a:tc>
                <a:tc>
                  <a:txBody>
                    <a:bodyPr/>
                    <a:lstStyle/>
                    <a:p>
                      <a:r>
                        <a:rPr lang="en-US" dirty="0"/>
                        <a:t>Year</a:t>
                      </a:r>
                    </a:p>
                  </a:txBody>
                  <a:tcPr/>
                </a:tc>
                <a:tc>
                  <a:txBody>
                    <a:bodyPr/>
                    <a:lstStyle/>
                    <a:p>
                      <a:pPr algn="l"/>
                      <a:r>
                        <a:rPr lang="en-US" dirty="0"/>
                        <a:t>Extracting year from the independent name              order date (</a:t>
                      </a:r>
                      <a:r>
                        <a:rPr lang="en-US" dirty="0" err="1"/>
                        <a:t>DateOrders</a:t>
                      </a:r>
                      <a:r>
                        <a:rPr lang="en-US" dirty="0"/>
                        <a:t>)</a:t>
                      </a:r>
                    </a:p>
                  </a:txBody>
                  <a:tcPr/>
                </a:tc>
                <a:extLst>
                  <a:ext uri="{0D108BD9-81ED-4DB2-BD59-A6C34878D82A}">
                    <a16:rowId xmlns:a16="http://schemas.microsoft.com/office/drawing/2014/main" val="14961428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2</a:t>
                      </a:r>
                    </a:p>
                    <a:p>
                      <a:endParaRPr lang="en-US" dirty="0"/>
                    </a:p>
                  </a:txBody>
                  <a:tcPr/>
                </a:tc>
                <a:tc>
                  <a:txBody>
                    <a:bodyPr/>
                    <a:lstStyle/>
                    <a:p>
                      <a:r>
                        <a:rPr lang="en-US" dirty="0"/>
                        <a:t>Month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Extracting Month from the independent name              order date (</a:t>
                      </a:r>
                      <a:r>
                        <a:rPr lang="en-US" dirty="0" err="1"/>
                        <a:t>DateOrders</a:t>
                      </a:r>
                      <a:r>
                        <a:rPr lang="en-US" dirty="0"/>
                        <a:t>)</a:t>
                      </a:r>
                    </a:p>
                  </a:txBody>
                  <a:tcPr/>
                </a:tc>
                <a:extLst>
                  <a:ext uri="{0D108BD9-81ED-4DB2-BD59-A6C34878D82A}">
                    <a16:rowId xmlns:a16="http://schemas.microsoft.com/office/drawing/2014/main" val="23516071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3</a:t>
                      </a:r>
                    </a:p>
                    <a:p>
                      <a:endParaRPr lang="en-US" dirty="0"/>
                    </a:p>
                  </a:txBody>
                  <a:tcPr/>
                </a:tc>
                <a:tc>
                  <a:txBody>
                    <a:bodyPr/>
                    <a:lstStyle/>
                    <a:p>
                      <a:r>
                        <a:rPr lang="en-US" dirty="0"/>
                        <a:t>Day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Extracting Day from the independent name              order date (</a:t>
                      </a:r>
                      <a:r>
                        <a:rPr lang="en-US" dirty="0" err="1"/>
                        <a:t>DateOrders</a:t>
                      </a:r>
                      <a:r>
                        <a:rPr lang="en-US" dirty="0"/>
                        <a:t>)</a:t>
                      </a:r>
                    </a:p>
                  </a:txBody>
                  <a:tcPr/>
                </a:tc>
                <a:extLst>
                  <a:ext uri="{0D108BD9-81ED-4DB2-BD59-A6C34878D82A}">
                    <a16:rowId xmlns:a16="http://schemas.microsoft.com/office/drawing/2014/main" val="29726339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4</a:t>
                      </a:r>
                    </a:p>
                    <a:p>
                      <a:endParaRPr lang="en-US" dirty="0"/>
                    </a:p>
                  </a:txBody>
                  <a:tcPr/>
                </a:tc>
                <a:tc>
                  <a:txBody>
                    <a:bodyPr/>
                    <a:lstStyle/>
                    <a:p>
                      <a:r>
                        <a:rPr lang="en-US" dirty="0"/>
                        <a:t>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Extracting Time from the independent name              order date (</a:t>
                      </a:r>
                      <a:r>
                        <a:rPr lang="en-US" dirty="0" err="1"/>
                        <a:t>DateOrders</a:t>
                      </a:r>
                      <a:r>
                        <a:rPr lang="en-US" dirty="0"/>
                        <a:t>)</a:t>
                      </a:r>
                    </a:p>
                  </a:txBody>
                  <a:tcPr/>
                </a:tc>
                <a:extLst>
                  <a:ext uri="{0D108BD9-81ED-4DB2-BD59-A6C34878D82A}">
                    <a16:rowId xmlns:a16="http://schemas.microsoft.com/office/drawing/2014/main" val="2064808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u="none" strike="noStrike" cap="none" dirty="0">
                          <a:solidFill>
                            <a:srgbClr val="000000"/>
                          </a:solidFill>
                          <a:effectLst/>
                          <a:latin typeface="Times New Roman" panose="02020603050405020304" pitchFamily="18" charset="0"/>
                          <a:ea typeface="Arial"/>
                          <a:cs typeface="Times New Roman" panose="02020603050405020304" pitchFamily="18" charset="0"/>
                          <a:sym typeface="Arial"/>
                        </a:rPr>
                        <a:t>Feature 5</a:t>
                      </a:r>
                    </a:p>
                    <a:p>
                      <a:endParaRPr lang="en-US" dirty="0"/>
                    </a:p>
                  </a:txBody>
                  <a:tcPr/>
                </a:tc>
                <a:tc>
                  <a:txBody>
                    <a:bodyPr/>
                    <a:lstStyle/>
                    <a:p>
                      <a:r>
                        <a:rPr lang="en-US" dirty="0" err="1"/>
                        <a:t>Customer_ID_STR</a:t>
                      </a:r>
                      <a:endParaRPr lang="en-US" dirty="0"/>
                    </a:p>
                  </a:txBody>
                  <a:tcPr/>
                </a:tc>
                <a:tc>
                  <a:txBody>
                    <a:bodyPr/>
                    <a:lstStyle/>
                    <a:p>
                      <a:r>
                        <a:rPr lang="en-US" dirty="0"/>
                        <a:t>Created by separating out the special character from column </a:t>
                      </a:r>
                      <a:r>
                        <a:rPr lang="en-US" dirty="0" err="1"/>
                        <a:t>customer_ID</a:t>
                      </a:r>
                      <a:endParaRPr lang="en-US" dirty="0"/>
                    </a:p>
                  </a:txBody>
                  <a:tcPr/>
                </a:tc>
                <a:extLst>
                  <a:ext uri="{0D108BD9-81ED-4DB2-BD59-A6C34878D82A}">
                    <a16:rowId xmlns:a16="http://schemas.microsoft.com/office/drawing/2014/main" val="2628131120"/>
                  </a:ext>
                </a:extLst>
              </a:tr>
            </a:tbl>
          </a:graphicData>
        </a:graphic>
      </p:graphicFrame>
    </p:spTree>
    <p:extLst>
      <p:ext uri="{BB962C8B-B14F-4D97-AF65-F5344CB8AC3E}">
        <p14:creationId xmlns:p14="http://schemas.microsoft.com/office/powerpoint/2010/main" val="724433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3"/>
                                        </p:tgtEl>
                                        <p:attrNameLst>
                                          <p:attrName>style.visibility</p:attrName>
                                        </p:attrNameLst>
                                      </p:cBhvr>
                                      <p:to>
                                        <p:strVal val="visible"/>
                                      </p:to>
                                    </p:set>
                                    <p:animEffect transition="in" filter="blinds(horizontal)">
                                      <p:cBhvr>
                                        <p:cTn id="7" dur="500"/>
                                        <p:tgtEl>
                                          <p:spTgt spid="6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82"/>
                                        </p:tgtEl>
                                        <p:attrNameLst>
                                          <p:attrName>style.visibility</p:attrName>
                                        </p:attrNameLst>
                                      </p:cBhvr>
                                      <p:to>
                                        <p:strVal val="visible"/>
                                      </p:to>
                                    </p:set>
                                    <p:animEffect transition="in" filter="blinds(horizontal)">
                                      <p:cBhvr>
                                        <p:cTn id="10" dur="500"/>
                                        <p:tgtEl>
                                          <p:spTgt spid="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5" name="Google Shape;825;p60"/>
          <p:cNvSpPr txBox="1">
            <a:spLocks noGrp="1"/>
          </p:cNvSpPr>
          <p:nvPr>
            <p:ph type="title"/>
          </p:nvPr>
        </p:nvSpPr>
        <p:spPr>
          <a:xfrm>
            <a:off x="1595984" y="474855"/>
            <a:ext cx="10290000" cy="749200"/>
          </a:xfrm>
          <a:prstGeom prst="rect">
            <a:avLst/>
          </a:prstGeom>
        </p:spPr>
        <p:txBody>
          <a:bodyPr spcFirstLastPara="1" vert="horz" wrap="square" lIns="121900" tIns="121900" rIns="121900" bIns="121900" rtlCol="0" anchor="ctr" anchorCtr="0">
            <a:noAutofit/>
          </a:bodyPr>
          <a:lstStyle/>
          <a:p>
            <a:r>
              <a:rPr lang="en" sz="3733" b="1" dirty="0"/>
              <a:t>Scaling &amp; Encoding</a:t>
            </a:r>
            <a:endParaRPr sz="3733" b="1" dirty="0"/>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1909863" y="2733904"/>
            <a:ext cx="5712849"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57804" y="1714580"/>
            <a:ext cx="943629" cy="342884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667" dirty="0"/>
              <a:t>P</a:t>
            </a:r>
          </a:p>
          <a:p>
            <a:r>
              <a:rPr lang="en-US" sz="2667" dirty="0"/>
              <a:t>R</a:t>
            </a:r>
          </a:p>
          <a:p>
            <a:r>
              <a:rPr lang="en-US" sz="2667" dirty="0"/>
              <a:t>E</a:t>
            </a:r>
          </a:p>
          <a:p>
            <a:endParaRPr lang="en-US" sz="1333" dirty="0"/>
          </a:p>
          <a:p>
            <a:r>
              <a:rPr lang="en-US" sz="2667" dirty="0"/>
              <a:t>P</a:t>
            </a:r>
          </a:p>
          <a:p>
            <a:r>
              <a:rPr lang="en-US" sz="2667" dirty="0"/>
              <a:t>R</a:t>
            </a:r>
          </a:p>
          <a:p>
            <a:r>
              <a:rPr lang="en-US" sz="2667" dirty="0"/>
              <a:t>O</a:t>
            </a:r>
          </a:p>
          <a:p>
            <a:r>
              <a:rPr lang="en-US" sz="2667" dirty="0"/>
              <a:t>C</a:t>
            </a:r>
          </a:p>
          <a:p>
            <a:r>
              <a:rPr lang="en-US" sz="2667" dirty="0"/>
              <a:t>E</a:t>
            </a:r>
          </a:p>
          <a:p>
            <a:r>
              <a:rPr lang="en-US" sz="2667" dirty="0"/>
              <a:t>S</a:t>
            </a:r>
          </a:p>
          <a:p>
            <a:r>
              <a:rPr lang="en-US" sz="2667" dirty="0"/>
              <a:t>S</a:t>
            </a:r>
          </a:p>
          <a:p>
            <a:r>
              <a:rPr lang="en-US" sz="2667" dirty="0"/>
              <a:t>I</a:t>
            </a:r>
          </a:p>
          <a:p>
            <a:r>
              <a:rPr lang="en-US" sz="2667" dirty="0"/>
              <a:t>N</a:t>
            </a:r>
          </a:p>
          <a:p>
            <a:r>
              <a:rPr lang="en-US" sz="2667" dirty="0"/>
              <a:t>G</a:t>
            </a:r>
          </a:p>
          <a:p>
            <a:endParaRPr lang="en" sz="2667" dirty="0"/>
          </a:p>
        </p:txBody>
      </p:sp>
      <p:sp>
        <p:nvSpPr>
          <p:cNvPr id="7" name="Google Shape;786;p58">
            <a:extLst>
              <a:ext uri="{FF2B5EF4-FFF2-40B4-BE49-F238E27FC236}">
                <a16:creationId xmlns:a16="http://schemas.microsoft.com/office/drawing/2014/main" id="{E48DD121-56F1-DBAD-4A85-AFB5F5346F6A}"/>
              </a:ext>
            </a:extLst>
          </p:cNvPr>
          <p:cNvSpPr/>
          <p:nvPr/>
        </p:nvSpPr>
        <p:spPr>
          <a:xfrm>
            <a:off x="1740690" y="1458592"/>
            <a:ext cx="9710308" cy="2228037"/>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pPr marL="380990" indent="-380990">
              <a:lnSpc>
                <a:spcPct val="150000"/>
              </a:lnSpc>
              <a:buClr>
                <a:schemeClr val="tx1"/>
              </a:buClr>
              <a:buFont typeface="Wingdings" pitchFamily="2" charset="2"/>
              <a:buChar char="§"/>
            </a:pPr>
            <a:r>
              <a:rPr lang="en-IN" sz="2133" i="1" dirty="0">
                <a:latin typeface="Times New Roman" panose="02020603050405020304" pitchFamily="18" charset="0"/>
                <a:cs typeface="Times New Roman" panose="02020603050405020304" pitchFamily="18" charset="0"/>
              </a:rPr>
              <a:t>By applying </a:t>
            </a:r>
            <a:r>
              <a:rPr lang="en-IN" sz="2133" b="1" i="1" dirty="0">
                <a:latin typeface="Times New Roman" panose="02020603050405020304" pitchFamily="18" charset="0"/>
                <a:cs typeface="Times New Roman" panose="02020603050405020304" pitchFamily="18" charset="0"/>
              </a:rPr>
              <a:t>standard scaling</a:t>
            </a:r>
            <a:r>
              <a:rPr lang="en-IN" sz="2133" i="1" dirty="0">
                <a:latin typeface="Times New Roman" panose="02020603050405020304" pitchFamily="18" charset="0"/>
                <a:cs typeface="Times New Roman" panose="02020603050405020304" pitchFamily="18" charset="0"/>
              </a:rPr>
              <a:t>, we can transform the features to a similar scale and range. This can help the model to learn from all the features equally, and prevent the larger-scale features from dominating the model. This can lead to better model performance and generalization.</a:t>
            </a:r>
            <a:br>
              <a:rPr lang="en-IN" sz="2133" i="1" dirty="0">
                <a:latin typeface="Times New Roman" panose="02020603050405020304" pitchFamily="18" charset="0"/>
                <a:cs typeface="Times New Roman" panose="02020603050405020304" pitchFamily="18" charset="0"/>
              </a:rPr>
            </a:br>
            <a:endParaRPr lang="en-IN" sz="2133" i="1" dirty="0">
              <a:latin typeface="Times New Roman" panose="02020603050405020304" pitchFamily="18" charset="0"/>
              <a:cs typeface="Times New Roman" panose="02020603050405020304" pitchFamily="18" charset="0"/>
            </a:endParaRPr>
          </a:p>
        </p:txBody>
      </p:sp>
      <p:sp>
        <p:nvSpPr>
          <p:cNvPr id="9" name="Google Shape;786;p58">
            <a:extLst>
              <a:ext uri="{FF2B5EF4-FFF2-40B4-BE49-F238E27FC236}">
                <a16:creationId xmlns:a16="http://schemas.microsoft.com/office/drawing/2014/main" id="{63B70ACB-7B8D-3067-0031-D4C47C039246}"/>
              </a:ext>
            </a:extLst>
          </p:cNvPr>
          <p:cNvSpPr/>
          <p:nvPr/>
        </p:nvSpPr>
        <p:spPr>
          <a:xfrm>
            <a:off x="1740690" y="4136295"/>
            <a:ext cx="9710308" cy="1365084"/>
          </a:xfrm>
          <a:prstGeom prst="rect">
            <a:avLst/>
          </a:prstGeom>
          <a:solidFill>
            <a:schemeClr val="bg1">
              <a:lumMod val="40000"/>
              <a:lumOff val="6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marL="380990" indent="-380990" algn="just">
              <a:lnSpc>
                <a:spcPct val="150000"/>
              </a:lnSpc>
              <a:buFont typeface="Wingdings" pitchFamily="2" charset="2"/>
              <a:buChar char="§"/>
            </a:pPr>
            <a:r>
              <a:rPr lang="en-IN" sz="2133" i="1" dirty="0">
                <a:latin typeface="Times New Roman" panose="02020603050405020304" pitchFamily="18" charset="0"/>
                <a:cs typeface="Times New Roman" panose="02020603050405020304" pitchFamily="18" charset="0"/>
              </a:rPr>
              <a:t>Encoding the categorical features: Label and Frequency encoding can be useful because many of the features are categorical variables that have no inherent order or numerical meaning.</a:t>
            </a:r>
            <a:endParaRPr lang="en-US" sz="2133" dirty="0"/>
          </a:p>
        </p:txBody>
      </p:sp>
    </p:spTree>
    <p:extLst>
      <p:ext uri="{BB962C8B-B14F-4D97-AF65-F5344CB8AC3E}">
        <p14:creationId xmlns:p14="http://schemas.microsoft.com/office/powerpoint/2010/main" val="3186540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 grpId="0"/>
      <p:bldP spid="2" grpId="0" animBg="1"/>
      <p:bldP spid="3" grpId="0"/>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2033346" y="2982209"/>
            <a:ext cx="5925947"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57804" y="2046514"/>
            <a:ext cx="943629" cy="3143206"/>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667" dirty="0"/>
              <a:t>M</a:t>
            </a:r>
          </a:p>
          <a:p>
            <a:r>
              <a:rPr lang="en-US" sz="2667" dirty="0"/>
              <a:t>O</a:t>
            </a:r>
          </a:p>
          <a:p>
            <a:r>
              <a:rPr lang="en-US" sz="2667" dirty="0"/>
              <a:t>D</a:t>
            </a:r>
          </a:p>
          <a:p>
            <a:r>
              <a:rPr lang="en-US" sz="2667" dirty="0"/>
              <a:t>E</a:t>
            </a:r>
          </a:p>
          <a:p>
            <a:r>
              <a:rPr lang="en-US" sz="2667" dirty="0"/>
              <a:t>L</a:t>
            </a:r>
          </a:p>
          <a:p>
            <a:endParaRPr lang="en-US" sz="1200" dirty="0"/>
          </a:p>
          <a:p>
            <a:r>
              <a:rPr lang="en-US" sz="2667" dirty="0"/>
              <a:t>S</a:t>
            </a:r>
          </a:p>
          <a:p>
            <a:r>
              <a:rPr lang="en-US" sz="2667" dirty="0"/>
              <a:t>E</a:t>
            </a:r>
          </a:p>
          <a:p>
            <a:r>
              <a:rPr lang="en-US" sz="2667" dirty="0"/>
              <a:t>L</a:t>
            </a:r>
          </a:p>
          <a:p>
            <a:r>
              <a:rPr lang="en-US" sz="2667" dirty="0"/>
              <a:t>E</a:t>
            </a:r>
          </a:p>
          <a:p>
            <a:r>
              <a:rPr lang="en-US" sz="2667" dirty="0"/>
              <a:t>C</a:t>
            </a:r>
          </a:p>
          <a:p>
            <a:r>
              <a:rPr lang="en-US" sz="2667" dirty="0"/>
              <a:t>T</a:t>
            </a:r>
          </a:p>
          <a:p>
            <a:r>
              <a:rPr lang="en-US" sz="2667" dirty="0"/>
              <a:t>I</a:t>
            </a:r>
          </a:p>
          <a:p>
            <a:r>
              <a:rPr lang="en-US" sz="2667" dirty="0"/>
              <a:t>O</a:t>
            </a:r>
          </a:p>
          <a:p>
            <a:r>
              <a:rPr lang="en-US" sz="2667" dirty="0"/>
              <a:t>N</a:t>
            </a:r>
          </a:p>
          <a:p>
            <a:endParaRPr lang="en" sz="2667" dirty="0"/>
          </a:p>
        </p:txBody>
      </p:sp>
      <p:sp>
        <p:nvSpPr>
          <p:cNvPr id="10" name="TextBox 9">
            <a:extLst>
              <a:ext uri="{FF2B5EF4-FFF2-40B4-BE49-F238E27FC236}">
                <a16:creationId xmlns:a16="http://schemas.microsoft.com/office/drawing/2014/main" id="{2F2D0AA5-0C10-479E-D344-5DC6DA4010A2}"/>
              </a:ext>
            </a:extLst>
          </p:cNvPr>
          <p:cNvSpPr txBox="1"/>
          <p:nvPr/>
        </p:nvSpPr>
        <p:spPr>
          <a:xfrm>
            <a:off x="1609260" y="491041"/>
            <a:ext cx="10107985" cy="908326"/>
          </a:xfrm>
          <a:prstGeom prst="rect">
            <a:avLst/>
          </a:prstGeom>
          <a:solidFill>
            <a:schemeClr val="tx2">
              <a:lumMod val="20000"/>
              <a:lumOff val="80000"/>
            </a:schemeClr>
          </a:solidFill>
        </p:spPr>
        <p:txBody>
          <a:bodyPr wrap="square" anchor="ctr">
            <a:spAutoFit/>
          </a:bodyPr>
          <a:lstStyle/>
          <a:p>
            <a:pPr>
              <a:lnSpc>
                <a:spcPct val="150000"/>
              </a:lnSpc>
            </a:pPr>
            <a:r>
              <a:rPr lang="en-IN" sz="1867" b="1" dirty="0">
                <a:latin typeface="Times New Roman" panose="02020603050405020304" pitchFamily="18" charset="0"/>
                <a:cs typeface="Times New Roman" panose="02020603050405020304" pitchFamily="18" charset="0"/>
              </a:rPr>
              <a:t>Logistic regression </a:t>
            </a:r>
            <a:r>
              <a:rPr lang="en-IN" sz="1867" dirty="0">
                <a:latin typeface="Times New Roman" panose="02020603050405020304" pitchFamily="18" charset="0"/>
                <a:cs typeface="Times New Roman" panose="02020603050405020304" pitchFamily="18" charset="0"/>
              </a:rPr>
              <a:t>is a binary classification method that uses a logistic function to estimate the probability of a binary outcome variable based on one or more predictor variables</a:t>
            </a:r>
            <a:endParaRPr lang="en-US" sz="2400" dirty="0"/>
          </a:p>
        </p:txBody>
      </p:sp>
      <p:sp>
        <p:nvSpPr>
          <p:cNvPr id="14" name="TextBox 13">
            <a:extLst>
              <a:ext uri="{FF2B5EF4-FFF2-40B4-BE49-F238E27FC236}">
                <a16:creationId xmlns:a16="http://schemas.microsoft.com/office/drawing/2014/main" id="{1B136FE5-A0BC-E054-B646-9A3A7DDA6A6A}"/>
              </a:ext>
            </a:extLst>
          </p:cNvPr>
          <p:cNvSpPr txBox="1"/>
          <p:nvPr/>
        </p:nvSpPr>
        <p:spPr>
          <a:xfrm>
            <a:off x="1609260" y="3746960"/>
            <a:ext cx="10107985" cy="1333827"/>
          </a:xfrm>
          <a:prstGeom prst="rect">
            <a:avLst/>
          </a:prstGeom>
          <a:solidFill>
            <a:schemeClr val="tx2">
              <a:lumMod val="20000"/>
              <a:lumOff val="80000"/>
            </a:schemeClr>
          </a:solidFill>
        </p:spPr>
        <p:txBody>
          <a:bodyPr wrap="square" anchor="ctr">
            <a:spAutoFit/>
          </a:bodyPr>
          <a:lstStyle/>
          <a:p>
            <a:pPr>
              <a:lnSpc>
                <a:spcPct val="150000"/>
              </a:lnSpc>
            </a:pPr>
            <a:r>
              <a:rPr lang="en-IN" sz="1867" b="1" dirty="0">
                <a:latin typeface="Times New Roman" panose="02020603050405020304" pitchFamily="18" charset="0"/>
                <a:cs typeface="Times New Roman" panose="02020603050405020304" pitchFamily="18" charset="0"/>
              </a:rPr>
              <a:t>Decision tree classifier </a:t>
            </a:r>
            <a:r>
              <a:rPr lang="en-IN" sz="1867" dirty="0">
                <a:latin typeface="Times New Roman" panose="02020603050405020304" pitchFamily="18" charset="0"/>
                <a:cs typeface="Times New Roman" panose="02020603050405020304" pitchFamily="18" charset="0"/>
              </a:rPr>
              <a:t>is a type of supervised machine learning algorithm that performs classification by recursively splitting the dataset into smaller and smaller subsets based on the feature values. The algorithm creates a tree-like model of decisions and their possible consequences.</a:t>
            </a:r>
          </a:p>
        </p:txBody>
      </p:sp>
      <p:sp>
        <p:nvSpPr>
          <p:cNvPr id="16" name="TextBox 15">
            <a:extLst>
              <a:ext uri="{FF2B5EF4-FFF2-40B4-BE49-F238E27FC236}">
                <a16:creationId xmlns:a16="http://schemas.microsoft.com/office/drawing/2014/main" id="{46FA3B6C-8746-6874-219E-D2AAC88A58C3}"/>
              </a:ext>
            </a:extLst>
          </p:cNvPr>
          <p:cNvSpPr txBox="1"/>
          <p:nvPr/>
        </p:nvSpPr>
        <p:spPr>
          <a:xfrm>
            <a:off x="1609260" y="1659009"/>
            <a:ext cx="10107985" cy="1764842"/>
          </a:xfrm>
          <a:prstGeom prst="rect">
            <a:avLst/>
          </a:prstGeom>
          <a:solidFill>
            <a:schemeClr val="bg2">
              <a:lumMod val="20000"/>
              <a:lumOff val="80000"/>
            </a:schemeClr>
          </a:solidFill>
        </p:spPr>
        <p:txBody>
          <a:bodyPr wrap="square" anchor="ctr">
            <a:spAutoFit/>
          </a:bodyPr>
          <a:lstStyle/>
          <a:p>
            <a:pPr algn="just">
              <a:lnSpc>
                <a:spcPct val="150000"/>
              </a:lnSpc>
            </a:pPr>
            <a:r>
              <a:rPr lang="en-IN" sz="1867" b="1" dirty="0">
                <a:latin typeface="Times New Roman" panose="02020603050405020304" pitchFamily="18" charset="0"/>
                <a:cs typeface="Times New Roman" panose="02020603050405020304" pitchFamily="18" charset="0"/>
              </a:rPr>
              <a:t>Random Forest Classifier </a:t>
            </a:r>
            <a:r>
              <a:rPr lang="en-IN" sz="1867" dirty="0">
                <a:latin typeface="Times New Roman" panose="02020603050405020304" pitchFamily="18" charset="0"/>
                <a:cs typeface="Times New Roman" panose="02020603050405020304" pitchFamily="18" charset="0"/>
              </a:rPr>
              <a:t>is a type of ensemble learning method in which multiple decision trees are constructed and combined to improve the accuracy and robustness of the classification model. Each tree in the random forest is trained on a randomly selected subset of features and a randomly sampled subset of the training data.</a:t>
            </a:r>
          </a:p>
        </p:txBody>
      </p:sp>
      <p:sp>
        <p:nvSpPr>
          <p:cNvPr id="17" name="TextBox 16">
            <a:extLst>
              <a:ext uri="{FF2B5EF4-FFF2-40B4-BE49-F238E27FC236}">
                <a16:creationId xmlns:a16="http://schemas.microsoft.com/office/drawing/2014/main" id="{12D43DA8-C0FF-A95D-A614-8A84F08D7B90}"/>
              </a:ext>
            </a:extLst>
          </p:cNvPr>
          <p:cNvSpPr txBox="1"/>
          <p:nvPr/>
        </p:nvSpPr>
        <p:spPr>
          <a:xfrm>
            <a:off x="1609261" y="5466227"/>
            <a:ext cx="10107984" cy="902811"/>
          </a:xfrm>
          <a:prstGeom prst="rect">
            <a:avLst/>
          </a:prstGeom>
          <a:solidFill>
            <a:schemeClr val="tx2">
              <a:lumMod val="40000"/>
              <a:lumOff val="60000"/>
            </a:schemeClr>
          </a:solidFill>
        </p:spPr>
        <p:txBody>
          <a:bodyPr wrap="square">
            <a:spAutoFit/>
          </a:bodyPr>
          <a:lstStyle/>
          <a:p>
            <a:pPr>
              <a:lnSpc>
                <a:spcPct val="150000"/>
              </a:lnSpc>
            </a:pPr>
            <a:r>
              <a:rPr lang="en-IN" sz="1867" b="1" dirty="0">
                <a:latin typeface="Times New Roman" panose="02020603050405020304" pitchFamily="18" charset="0"/>
                <a:cs typeface="Times New Roman" panose="02020603050405020304" pitchFamily="18" charset="0"/>
              </a:rPr>
              <a:t>Bagging Classifier </a:t>
            </a:r>
            <a:r>
              <a:rPr lang="en-IN" sz="1867" dirty="0">
                <a:latin typeface="Times New Roman" panose="02020603050405020304" pitchFamily="18" charset="0"/>
                <a:cs typeface="Times New Roman" panose="02020603050405020304" pitchFamily="18" charset="0"/>
              </a:rPr>
              <a:t>is an </a:t>
            </a:r>
            <a:r>
              <a:rPr lang="en-US" sz="1867" dirty="0">
                <a:latin typeface="Times New Roman" panose="02020603050405020304" pitchFamily="18" charset="0"/>
                <a:cs typeface="Times New Roman" panose="02020603050405020304" pitchFamily="18" charset="0"/>
              </a:rPr>
              <a:t>ensemble machine learning algorithm that combines the predictions of multiple base classifiers to improve overall performance and robustness.</a:t>
            </a:r>
            <a:endParaRPr lang="en-IN" sz="1867"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50387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2036173" y="2957194"/>
            <a:ext cx="5925947"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54994" y="1896900"/>
            <a:ext cx="943629" cy="342884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667" dirty="0"/>
              <a:t>M</a:t>
            </a:r>
          </a:p>
          <a:p>
            <a:r>
              <a:rPr lang="en-US" sz="2667" dirty="0"/>
              <a:t>O</a:t>
            </a:r>
          </a:p>
          <a:p>
            <a:r>
              <a:rPr lang="en-US" sz="2667" dirty="0"/>
              <a:t>D</a:t>
            </a:r>
          </a:p>
          <a:p>
            <a:r>
              <a:rPr lang="en-US" sz="2667" dirty="0"/>
              <a:t>E</a:t>
            </a:r>
          </a:p>
          <a:p>
            <a:r>
              <a:rPr lang="en-US" sz="2667" dirty="0"/>
              <a:t>L</a:t>
            </a:r>
          </a:p>
          <a:p>
            <a:endParaRPr lang="en-US" sz="1200" dirty="0"/>
          </a:p>
          <a:p>
            <a:r>
              <a:rPr lang="en-US" sz="2667" dirty="0"/>
              <a:t>S</a:t>
            </a:r>
          </a:p>
          <a:p>
            <a:r>
              <a:rPr lang="en-US" sz="2667" dirty="0"/>
              <a:t>E</a:t>
            </a:r>
          </a:p>
          <a:p>
            <a:r>
              <a:rPr lang="en-US" sz="2667" dirty="0"/>
              <a:t>L</a:t>
            </a:r>
          </a:p>
          <a:p>
            <a:r>
              <a:rPr lang="en-US" sz="2667" dirty="0"/>
              <a:t>E</a:t>
            </a:r>
          </a:p>
          <a:p>
            <a:r>
              <a:rPr lang="en-US" sz="2667" dirty="0"/>
              <a:t>C</a:t>
            </a:r>
          </a:p>
          <a:p>
            <a:r>
              <a:rPr lang="en-US" sz="2667" dirty="0"/>
              <a:t>T</a:t>
            </a:r>
          </a:p>
          <a:p>
            <a:r>
              <a:rPr lang="en-US" sz="2667" dirty="0"/>
              <a:t>I</a:t>
            </a:r>
          </a:p>
          <a:p>
            <a:r>
              <a:rPr lang="en-US" sz="2667" dirty="0"/>
              <a:t>O</a:t>
            </a:r>
          </a:p>
          <a:p>
            <a:r>
              <a:rPr lang="en-US" sz="2667" dirty="0"/>
              <a:t>N</a:t>
            </a:r>
          </a:p>
          <a:p>
            <a:endParaRPr lang="en" sz="2667" dirty="0"/>
          </a:p>
        </p:txBody>
      </p:sp>
      <p:sp>
        <p:nvSpPr>
          <p:cNvPr id="5" name="TextBox 4">
            <a:extLst>
              <a:ext uri="{FF2B5EF4-FFF2-40B4-BE49-F238E27FC236}">
                <a16:creationId xmlns:a16="http://schemas.microsoft.com/office/drawing/2014/main" id="{8A267F45-C13C-0CA2-9678-EE2538310799}"/>
              </a:ext>
            </a:extLst>
          </p:cNvPr>
          <p:cNvSpPr txBox="1"/>
          <p:nvPr/>
        </p:nvSpPr>
        <p:spPr>
          <a:xfrm>
            <a:off x="1575780" y="466026"/>
            <a:ext cx="10141464" cy="1333827"/>
          </a:xfrm>
          <a:prstGeom prst="rect">
            <a:avLst/>
          </a:prstGeom>
          <a:solidFill>
            <a:schemeClr val="tx2">
              <a:lumMod val="40000"/>
              <a:lumOff val="60000"/>
            </a:schemeClr>
          </a:solidFill>
        </p:spPr>
        <p:txBody>
          <a:bodyPr wrap="square">
            <a:spAutoFit/>
          </a:bodyPr>
          <a:lstStyle/>
          <a:p>
            <a:pPr algn="just">
              <a:lnSpc>
                <a:spcPct val="150000"/>
              </a:lnSpc>
            </a:pPr>
            <a:r>
              <a:rPr lang="en-IN" sz="1867" b="1" dirty="0">
                <a:latin typeface="Times New Roman" panose="02020603050405020304" pitchFamily="18" charset="0"/>
                <a:cs typeface="Times New Roman" panose="02020603050405020304" pitchFamily="18" charset="0"/>
              </a:rPr>
              <a:t>Naive Bayes </a:t>
            </a:r>
            <a:r>
              <a:rPr lang="en-IN" sz="1867" dirty="0">
                <a:latin typeface="Times New Roman" panose="02020603050405020304" pitchFamily="18" charset="0"/>
                <a:cs typeface="Times New Roman" panose="02020603050405020304" pitchFamily="18" charset="0"/>
              </a:rPr>
              <a:t>is a type of probabilistic machine learning algorithm that is commonly used for classification tasks. It is based on Bayes' theorem, which describes the probability of an event based on prior knowledge of related events.</a:t>
            </a:r>
          </a:p>
        </p:txBody>
      </p:sp>
      <p:sp>
        <p:nvSpPr>
          <p:cNvPr id="8" name="TextBox 7">
            <a:extLst>
              <a:ext uri="{FF2B5EF4-FFF2-40B4-BE49-F238E27FC236}">
                <a16:creationId xmlns:a16="http://schemas.microsoft.com/office/drawing/2014/main" id="{F92BD7D1-39BA-8121-750D-060510DA299D}"/>
              </a:ext>
            </a:extLst>
          </p:cNvPr>
          <p:cNvSpPr txBox="1"/>
          <p:nvPr/>
        </p:nvSpPr>
        <p:spPr>
          <a:xfrm>
            <a:off x="1575780" y="2277493"/>
            <a:ext cx="10141463" cy="1333827"/>
          </a:xfrm>
          <a:prstGeom prst="rect">
            <a:avLst/>
          </a:prstGeom>
          <a:solidFill>
            <a:schemeClr val="tx2">
              <a:lumMod val="20000"/>
              <a:lumOff val="80000"/>
            </a:schemeClr>
          </a:solidFill>
        </p:spPr>
        <p:txBody>
          <a:bodyPr wrap="square">
            <a:spAutoFit/>
          </a:bodyPr>
          <a:lstStyle/>
          <a:p>
            <a:pPr>
              <a:lnSpc>
                <a:spcPct val="150000"/>
              </a:lnSpc>
            </a:pPr>
            <a:r>
              <a:rPr lang="en-IN" sz="1867" b="1" dirty="0">
                <a:latin typeface="Times New Roman" panose="02020603050405020304" pitchFamily="18" charset="0"/>
                <a:cs typeface="Times New Roman" panose="02020603050405020304" pitchFamily="18" charset="0"/>
              </a:rPr>
              <a:t>Gradient Boosting</a:t>
            </a:r>
            <a:r>
              <a:rPr lang="en-IN" sz="1867" dirty="0">
                <a:latin typeface="Times New Roman" panose="02020603050405020304" pitchFamily="18" charset="0"/>
                <a:cs typeface="Times New Roman" panose="02020603050405020304" pitchFamily="18" charset="0"/>
              </a:rPr>
              <a:t> is a machine learning algorithm that is commonly used for regression and classification tasks. It is an ensemble learning method that combines several weak learners (e.g., decision trees, linear models) to create a strong model.</a:t>
            </a:r>
          </a:p>
        </p:txBody>
      </p:sp>
    </p:spTree>
    <p:extLst>
      <p:ext uri="{BB962C8B-B14F-4D97-AF65-F5344CB8AC3E}">
        <p14:creationId xmlns:p14="http://schemas.microsoft.com/office/powerpoint/2010/main" val="33625645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2016411" y="3019964"/>
            <a:ext cx="5925947"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74739" y="1986242"/>
            <a:ext cx="943629" cy="342884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400" dirty="0"/>
              <a:t>M</a:t>
            </a:r>
          </a:p>
          <a:p>
            <a:r>
              <a:rPr lang="en-US" sz="2400" dirty="0"/>
              <a:t>O</a:t>
            </a:r>
          </a:p>
          <a:p>
            <a:r>
              <a:rPr lang="en-US" sz="2400" dirty="0"/>
              <a:t>D</a:t>
            </a:r>
          </a:p>
          <a:p>
            <a:r>
              <a:rPr lang="en-US" sz="2400" dirty="0"/>
              <a:t>E</a:t>
            </a:r>
          </a:p>
          <a:p>
            <a:r>
              <a:rPr lang="en-US" sz="2400" dirty="0"/>
              <a:t>L</a:t>
            </a:r>
          </a:p>
          <a:p>
            <a:endParaRPr lang="en-US" sz="1067" dirty="0"/>
          </a:p>
          <a:p>
            <a:r>
              <a:rPr lang="en-US" sz="2400" dirty="0"/>
              <a:t>E</a:t>
            </a:r>
          </a:p>
          <a:p>
            <a:r>
              <a:rPr lang="en-US" sz="2400" dirty="0"/>
              <a:t>V</a:t>
            </a:r>
          </a:p>
          <a:p>
            <a:r>
              <a:rPr lang="en-US" sz="2400" dirty="0"/>
              <a:t>A</a:t>
            </a:r>
          </a:p>
          <a:p>
            <a:r>
              <a:rPr lang="en-US" sz="2400" dirty="0"/>
              <a:t>L</a:t>
            </a:r>
          </a:p>
          <a:p>
            <a:r>
              <a:rPr lang="en-US" sz="2400" dirty="0"/>
              <a:t>U</a:t>
            </a:r>
          </a:p>
          <a:p>
            <a:r>
              <a:rPr lang="en-US" sz="2400" dirty="0"/>
              <a:t>A</a:t>
            </a:r>
          </a:p>
          <a:p>
            <a:r>
              <a:rPr lang="en-US" sz="2400" dirty="0"/>
              <a:t>T</a:t>
            </a:r>
          </a:p>
          <a:p>
            <a:r>
              <a:rPr lang="en-US" sz="2400" dirty="0"/>
              <a:t>I</a:t>
            </a:r>
          </a:p>
          <a:p>
            <a:r>
              <a:rPr lang="en-US" sz="2400" dirty="0"/>
              <a:t>O</a:t>
            </a:r>
          </a:p>
          <a:p>
            <a:r>
              <a:rPr lang="en-US" sz="2400" dirty="0"/>
              <a:t>N</a:t>
            </a:r>
          </a:p>
          <a:p>
            <a:endParaRPr lang="en" sz="2400" dirty="0"/>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595984" y="474855"/>
            <a:ext cx="10290000" cy="749200"/>
          </a:xfrm>
          <a:prstGeom prst="rect">
            <a:avLst/>
          </a:prstGeom>
        </p:spPr>
        <p:txBody>
          <a:bodyPr spcFirstLastPara="1" vert="horz" wrap="square" lIns="121900" tIns="121900" rIns="121900" bIns="121900" rtlCol="0" anchor="ctr" anchorCtr="0">
            <a:noAutofit/>
          </a:bodyPr>
          <a:lstStyle/>
          <a:p>
            <a:r>
              <a:rPr lang="en" sz="3733" b="1" dirty="0"/>
              <a:t>Model Performance Matrix</a:t>
            </a:r>
            <a:endParaRPr sz="3733" b="1" dirty="0"/>
          </a:p>
        </p:txBody>
      </p:sp>
      <p:pic>
        <p:nvPicPr>
          <p:cNvPr id="11" name="Picture 10">
            <a:extLst>
              <a:ext uri="{FF2B5EF4-FFF2-40B4-BE49-F238E27FC236}">
                <a16:creationId xmlns:a16="http://schemas.microsoft.com/office/drawing/2014/main" id="{C35523A3-6202-7AB4-6DA2-677C09CCC6FF}"/>
              </a:ext>
            </a:extLst>
          </p:cNvPr>
          <p:cNvPicPr>
            <a:picLocks noChangeAspect="1"/>
          </p:cNvPicPr>
          <p:nvPr/>
        </p:nvPicPr>
        <p:blipFill>
          <a:blip r:embed="rId3"/>
          <a:stretch>
            <a:fillRect/>
          </a:stretch>
        </p:blipFill>
        <p:spPr>
          <a:xfrm>
            <a:off x="7765143" y="849455"/>
            <a:ext cx="3805690" cy="3410426"/>
          </a:xfrm>
          <a:prstGeom prst="rect">
            <a:avLst/>
          </a:prstGeom>
          <a:ln>
            <a:noFill/>
          </a:ln>
          <a:effectLst>
            <a:softEdge rad="112500"/>
          </a:effectLst>
        </p:spPr>
      </p:pic>
      <p:pic>
        <p:nvPicPr>
          <p:cNvPr id="13" name="Picture 12">
            <a:extLst>
              <a:ext uri="{FF2B5EF4-FFF2-40B4-BE49-F238E27FC236}">
                <a16:creationId xmlns:a16="http://schemas.microsoft.com/office/drawing/2014/main" id="{D002992D-8DB8-C2A6-3CB4-5AC7EC382CB3}"/>
              </a:ext>
            </a:extLst>
          </p:cNvPr>
          <p:cNvPicPr>
            <a:picLocks noChangeAspect="1"/>
          </p:cNvPicPr>
          <p:nvPr/>
        </p:nvPicPr>
        <p:blipFill>
          <a:blip r:embed="rId4"/>
          <a:stretch>
            <a:fillRect/>
          </a:stretch>
        </p:blipFill>
        <p:spPr>
          <a:xfrm>
            <a:off x="2075889" y="1423524"/>
            <a:ext cx="4774854" cy="4396705"/>
          </a:xfrm>
          <a:prstGeom prst="rect">
            <a:avLst/>
          </a:prstGeom>
        </p:spPr>
      </p:pic>
    </p:spTree>
    <p:extLst>
      <p:ext uri="{BB962C8B-B14F-4D97-AF65-F5344CB8AC3E}">
        <p14:creationId xmlns:p14="http://schemas.microsoft.com/office/powerpoint/2010/main" val="1290487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D9FC226-7E5E-E5D1-262B-37F1C0707D0E}"/>
              </a:ext>
            </a:extLst>
          </p:cNvPr>
          <p:cNvSpPr>
            <a:spLocks noGrp="1"/>
          </p:cNvSpPr>
          <p:nvPr>
            <p:ph type="subTitle" idx="1"/>
          </p:nvPr>
        </p:nvSpPr>
        <p:spPr/>
        <p:txBody>
          <a:bodyPr/>
          <a:lstStyle/>
          <a:p>
            <a:endParaRPr lang="en-US"/>
          </a:p>
        </p:txBody>
      </p:sp>
      <p:sp>
        <p:nvSpPr>
          <p:cNvPr id="3" name="Subtitle 2">
            <a:extLst>
              <a:ext uri="{FF2B5EF4-FFF2-40B4-BE49-F238E27FC236}">
                <a16:creationId xmlns:a16="http://schemas.microsoft.com/office/drawing/2014/main" id="{EB6072FC-A41D-4CBC-A2BD-9D8267991083}"/>
              </a:ext>
            </a:extLst>
          </p:cNvPr>
          <p:cNvSpPr>
            <a:spLocks noGrp="1"/>
          </p:cNvSpPr>
          <p:nvPr>
            <p:ph type="subTitle" idx="2"/>
          </p:nvPr>
        </p:nvSpPr>
        <p:spPr/>
        <p:txBody>
          <a:bodyPr/>
          <a:lstStyle/>
          <a:p>
            <a:endParaRPr lang="en-US"/>
          </a:p>
        </p:txBody>
      </p:sp>
      <p:sp>
        <p:nvSpPr>
          <p:cNvPr id="4" name="Subtitle 3">
            <a:extLst>
              <a:ext uri="{FF2B5EF4-FFF2-40B4-BE49-F238E27FC236}">
                <a16:creationId xmlns:a16="http://schemas.microsoft.com/office/drawing/2014/main" id="{2B294A49-1716-0F93-2C39-CED0C8A9A8CC}"/>
              </a:ext>
            </a:extLst>
          </p:cNvPr>
          <p:cNvSpPr>
            <a:spLocks noGrp="1"/>
          </p:cNvSpPr>
          <p:nvPr>
            <p:ph type="subTitle" idx="3"/>
          </p:nvPr>
        </p:nvSpPr>
        <p:spPr/>
        <p:txBody>
          <a:bodyPr/>
          <a:lstStyle/>
          <a:p>
            <a:endParaRPr lang="en-US"/>
          </a:p>
        </p:txBody>
      </p:sp>
      <p:sp>
        <p:nvSpPr>
          <p:cNvPr id="5" name="Subtitle 4">
            <a:extLst>
              <a:ext uri="{FF2B5EF4-FFF2-40B4-BE49-F238E27FC236}">
                <a16:creationId xmlns:a16="http://schemas.microsoft.com/office/drawing/2014/main" id="{3684CF1C-C099-8C78-690B-664DD865E6E8}"/>
              </a:ext>
            </a:extLst>
          </p:cNvPr>
          <p:cNvSpPr>
            <a:spLocks noGrp="1"/>
          </p:cNvSpPr>
          <p:nvPr>
            <p:ph type="subTitle" idx="4"/>
          </p:nvPr>
        </p:nvSpPr>
        <p:spPr/>
        <p:txBody>
          <a:bodyPr/>
          <a:lstStyle/>
          <a:p>
            <a:endParaRPr lang="en-US"/>
          </a:p>
        </p:txBody>
      </p:sp>
      <p:sp>
        <p:nvSpPr>
          <p:cNvPr id="6" name="Subtitle 5">
            <a:extLst>
              <a:ext uri="{FF2B5EF4-FFF2-40B4-BE49-F238E27FC236}">
                <a16:creationId xmlns:a16="http://schemas.microsoft.com/office/drawing/2014/main" id="{1AE872B9-768E-116A-C61B-E447A3EEA44C}"/>
              </a:ext>
            </a:extLst>
          </p:cNvPr>
          <p:cNvSpPr>
            <a:spLocks noGrp="1"/>
          </p:cNvSpPr>
          <p:nvPr>
            <p:ph type="subTitle" idx="5"/>
          </p:nvPr>
        </p:nvSpPr>
        <p:spPr/>
        <p:txBody>
          <a:bodyPr/>
          <a:lstStyle/>
          <a:p>
            <a:endParaRPr lang="en-US"/>
          </a:p>
        </p:txBody>
      </p:sp>
      <p:sp>
        <p:nvSpPr>
          <p:cNvPr id="7" name="Subtitle 6">
            <a:extLst>
              <a:ext uri="{FF2B5EF4-FFF2-40B4-BE49-F238E27FC236}">
                <a16:creationId xmlns:a16="http://schemas.microsoft.com/office/drawing/2014/main" id="{3E58E738-2130-9912-204C-B4A389B72C79}"/>
              </a:ext>
            </a:extLst>
          </p:cNvPr>
          <p:cNvSpPr>
            <a:spLocks noGrp="1"/>
          </p:cNvSpPr>
          <p:nvPr>
            <p:ph type="subTitle" idx="6"/>
          </p:nvPr>
        </p:nvSpPr>
        <p:spPr/>
        <p:txBody>
          <a:bodyPr/>
          <a:lstStyle/>
          <a:p>
            <a:endParaRPr lang="en-US"/>
          </a:p>
        </p:txBody>
      </p:sp>
      <p:pic>
        <p:nvPicPr>
          <p:cNvPr id="10" name="Picture 9">
            <a:extLst>
              <a:ext uri="{FF2B5EF4-FFF2-40B4-BE49-F238E27FC236}">
                <a16:creationId xmlns:a16="http://schemas.microsoft.com/office/drawing/2014/main" id="{150DD5BA-1104-71B0-C718-5206650AE537}"/>
              </a:ext>
            </a:extLst>
          </p:cNvPr>
          <p:cNvPicPr>
            <a:picLocks noChangeAspect="1"/>
          </p:cNvPicPr>
          <p:nvPr/>
        </p:nvPicPr>
        <p:blipFill>
          <a:blip r:embed="rId2"/>
          <a:stretch>
            <a:fillRect/>
          </a:stretch>
        </p:blipFill>
        <p:spPr>
          <a:xfrm>
            <a:off x="1640338" y="601353"/>
            <a:ext cx="9433881" cy="53687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9400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2016412" y="2966023"/>
            <a:ext cx="5925947"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74739" y="1597837"/>
            <a:ext cx="943629" cy="342884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400" dirty="0"/>
              <a:t>M</a:t>
            </a:r>
          </a:p>
          <a:p>
            <a:r>
              <a:rPr lang="en-US" sz="2400" dirty="0"/>
              <a:t>O</a:t>
            </a:r>
          </a:p>
          <a:p>
            <a:r>
              <a:rPr lang="en-US" sz="2400" dirty="0"/>
              <a:t>D</a:t>
            </a:r>
          </a:p>
          <a:p>
            <a:r>
              <a:rPr lang="en-US" sz="2400" dirty="0"/>
              <a:t>E</a:t>
            </a:r>
          </a:p>
          <a:p>
            <a:r>
              <a:rPr lang="en-US" sz="2400" dirty="0"/>
              <a:t>L</a:t>
            </a:r>
          </a:p>
          <a:p>
            <a:endParaRPr lang="en" sz="1200" dirty="0"/>
          </a:p>
          <a:p>
            <a:r>
              <a:rPr lang="en" sz="2400" dirty="0"/>
              <a:t>D</a:t>
            </a:r>
          </a:p>
          <a:p>
            <a:r>
              <a:rPr lang="en" sz="2400" dirty="0"/>
              <a:t>E</a:t>
            </a:r>
          </a:p>
          <a:p>
            <a:r>
              <a:rPr lang="en" sz="2400" dirty="0"/>
              <a:t>P</a:t>
            </a:r>
          </a:p>
          <a:p>
            <a:r>
              <a:rPr lang="en" sz="2400" dirty="0"/>
              <a:t>L</a:t>
            </a:r>
          </a:p>
          <a:p>
            <a:r>
              <a:rPr lang="en" sz="2400" dirty="0"/>
              <a:t>O</a:t>
            </a:r>
          </a:p>
          <a:p>
            <a:r>
              <a:rPr lang="en" sz="2400" dirty="0"/>
              <a:t>Y</a:t>
            </a:r>
          </a:p>
          <a:p>
            <a:r>
              <a:rPr lang="en" sz="2400" dirty="0"/>
              <a:t>M</a:t>
            </a:r>
          </a:p>
          <a:p>
            <a:r>
              <a:rPr lang="en" sz="2400" dirty="0"/>
              <a:t>E</a:t>
            </a:r>
          </a:p>
          <a:p>
            <a:r>
              <a:rPr lang="en" sz="2400" dirty="0"/>
              <a:t>N</a:t>
            </a:r>
          </a:p>
          <a:p>
            <a:r>
              <a:rPr lang="en" sz="2400" dirty="0"/>
              <a:t>T</a:t>
            </a:r>
          </a:p>
        </p:txBody>
      </p:sp>
      <p:sp>
        <p:nvSpPr>
          <p:cNvPr id="4" name="Google Shape;825;p60">
            <a:extLst>
              <a:ext uri="{FF2B5EF4-FFF2-40B4-BE49-F238E27FC236}">
                <a16:creationId xmlns:a16="http://schemas.microsoft.com/office/drawing/2014/main" id="{E8FD9BEB-74B6-B155-7BC0-F2912B4F0CDF}"/>
              </a:ext>
            </a:extLst>
          </p:cNvPr>
          <p:cNvSpPr txBox="1">
            <a:spLocks noGrp="1"/>
          </p:cNvSpPr>
          <p:nvPr>
            <p:ph type="title"/>
          </p:nvPr>
        </p:nvSpPr>
        <p:spPr>
          <a:xfrm>
            <a:off x="1595984" y="474855"/>
            <a:ext cx="10290000" cy="749200"/>
          </a:xfrm>
          <a:prstGeom prst="rect">
            <a:avLst/>
          </a:prstGeom>
        </p:spPr>
        <p:txBody>
          <a:bodyPr spcFirstLastPara="1" vert="horz" wrap="square" lIns="121900" tIns="121900" rIns="121900" bIns="121900" rtlCol="0" anchor="ctr" anchorCtr="0">
            <a:noAutofit/>
          </a:bodyPr>
          <a:lstStyle/>
          <a:p>
            <a:r>
              <a:rPr lang="en" sz="3733" b="1" dirty="0"/>
              <a:t>Final Model Metrics</a:t>
            </a:r>
            <a:endParaRPr sz="3733" b="1" dirty="0"/>
          </a:p>
        </p:txBody>
      </p:sp>
      <p:graphicFrame>
        <p:nvGraphicFramePr>
          <p:cNvPr id="5" name="Table 5">
            <a:extLst>
              <a:ext uri="{FF2B5EF4-FFF2-40B4-BE49-F238E27FC236}">
                <a16:creationId xmlns:a16="http://schemas.microsoft.com/office/drawing/2014/main" id="{AF2D93E2-C45E-E025-2205-F7241F780B68}"/>
              </a:ext>
            </a:extLst>
          </p:cNvPr>
          <p:cNvGraphicFramePr>
            <a:graphicFrameLocks noGrp="1"/>
          </p:cNvGraphicFramePr>
          <p:nvPr>
            <p:extLst>
              <p:ext uri="{D42A27DB-BD31-4B8C-83A1-F6EECF244321}">
                <p14:modId xmlns:p14="http://schemas.microsoft.com/office/powerpoint/2010/main" val="274078370"/>
              </p:ext>
            </p:extLst>
          </p:nvPr>
        </p:nvGraphicFramePr>
        <p:xfrm>
          <a:off x="1595986" y="1543646"/>
          <a:ext cx="4664508" cy="4307835"/>
        </p:xfrm>
        <a:graphic>
          <a:graphicData uri="http://schemas.openxmlformats.org/drawingml/2006/table">
            <a:tbl>
              <a:tblPr firstRow="1" bandRow="1"/>
              <a:tblGrid>
                <a:gridCol w="1554836">
                  <a:extLst>
                    <a:ext uri="{9D8B030D-6E8A-4147-A177-3AD203B41FA5}">
                      <a16:colId xmlns:a16="http://schemas.microsoft.com/office/drawing/2014/main" val="255620543"/>
                    </a:ext>
                  </a:extLst>
                </a:gridCol>
                <a:gridCol w="1554836">
                  <a:extLst>
                    <a:ext uri="{9D8B030D-6E8A-4147-A177-3AD203B41FA5}">
                      <a16:colId xmlns:a16="http://schemas.microsoft.com/office/drawing/2014/main" val="3017731447"/>
                    </a:ext>
                  </a:extLst>
                </a:gridCol>
                <a:gridCol w="1554836">
                  <a:extLst>
                    <a:ext uri="{9D8B030D-6E8A-4147-A177-3AD203B41FA5}">
                      <a16:colId xmlns:a16="http://schemas.microsoft.com/office/drawing/2014/main" val="46652000"/>
                    </a:ext>
                  </a:extLst>
                </a:gridCol>
              </a:tblGrid>
              <a:tr h="706203">
                <a:tc gridSpan="3">
                  <a:txBody>
                    <a:bodyPr/>
                    <a:lstStyle/>
                    <a:p>
                      <a:pPr algn="ctr"/>
                      <a:r>
                        <a:rPr lang="en-US" sz="1600" b="1" dirty="0">
                          <a:latin typeface="Times New Roman" panose="02020603050405020304" pitchFamily="18" charset="0"/>
                          <a:cs typeface="Times New Roman" panose="02020603050405020304" pitchFamily="18" charset="0"/>
                        </a:rPr>
                        <a:t>RANDOM FOREST MODEL</a:t>
                      </a:r>
                    </a:p>
                    <a:p>
                      <a:pPr algn="ctr"/>
                      <a:endParaRPr lang="en-US" sz="1600" b="1" dirty="0">
                        <a:latin typeface="Times New Roman" panose="02020603050405020304" pitchFamily="18" charset="0"/>
                        <a:cs typeface="Times New Roman" panose="02020603050405020304" pitchFamily="18" charset="0"/>
                      </a:endParaRPr>
                    </a:p>
                  </a:txBody>
                  <a:tcPr marL="121920" marR="121920" marT="60960" marB="60960">
                    <a:solidFill>
                      <a:schemeClr val="bg2"/>
                    </a:solidFill>
                  </a:tcPr>
                </a:tc>
                <a:tc hMerge="1">
                  <a:txBody>
                    <a:bodyPr/>
                    <a:lstStyle/>
                    <a:p>
                      <a:r>
                        <a:rPr lang="en-IN" sz="1400" b="1" dirty="0">
                          <a:latin typeface="Times New Roman" panose="02020603050405020304" pitchFamily="18" charset="0"/>
                          <a:cs typeface="Times New Roman" panose="02020603050405020304" pitchFamily="18" charset="0"/>
                        </a:rPr>
                        <a:t>MODEL DEPLOYMENT OF YEAR- 2013</a:t>
                      </a:r>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tc hMerge="1">
                  <a:txBody>
                    <a:bodyPr/>
                    <a:lstStyle/>
                    <a:p>
                      <a:endParaRPr lang="en-US" sz="1400" b="1" dirty="0">
                        <a:latin typeface="Times New Roman" panose="02020603050405020304" pitchFamily="18" charset="0"/>
                        <a:cs typeface="Times New Roman" panose="02020603050405020304" pitchFamily="18" charset="0"/>
                      </a:endParaRPr>
                    </a:p>
                  </a:txBody>
                  <a:tcPr>
                    <a:solidFill>
                      <a:schemeClr val="accent6"/>
                    </a:solidFill>
                  </a:tcPr>
                </a:tc>
                <a:extLst>
                  <a:ext uri="{0D108BD9-81ED-4DB2-BD59-A6C34878D82A}">
                    <a16:rowId xmlns:a16="http://schemas.microsoft.com/office/drawing/2014/main" val="1161326827"/>
                  </a:ext>
                </a:extLst>
              </a:tr>
              <a:tr h="423721">
                <a:tc>
                  <a:txBody>
                    <a:bodyPr/>
                    <a:lstStyle/>
                    <a:p>
                      <a:endParaRPr lang="en-US" sz="1600" b="1" dirty="0">
                        <a:latin typeface="Times New Roman" panose="02020603050405020304" pitchFamily="18" charset="0"/>
                        <a:cs typeface="Times New Roman" panose="02020603050405020304" pitchFamily="18" charset="0"/>
                      </a:endParaRPr>
                    </a:p>
                  </a:txBody>
                  <a:tcPr marL="121920" marR="121920" marT="60960" marB="60960">
                    <a:solidFill>
                      <a:schemeClr val="accent6"/>
                    </a:solidFill>
                  </a:tcPr>
                </a:tc>
                <a:tc>
                  <a:txBody>
                    <a:bodyPr/>
                    <a:lstStyle/>
                    <a:p>
                      <a:r>
                        <a:rPr lang="en-US" sz="1600" b="1" dirty="0">
                          <a:latin typeface="Times New Roman" panose="02020603050405020304" pitchFamily="18" charset="0"/>
                          <a:cs typeface="Times New Roman" panose="02020603050405020304" pitchFamily="18" charset="0"/>
                        </a:rPr>
                        <a:t>Train Metrics</a:t>
                      </a:r>
                    </a:p>
                  </a:txBody>
                  <a:tcPr marL="121920" marR="121920" marT="60960" marB="60960">
                    <a:solidFill>
                      <a:schemeClr val="accent6"/>
                    </a:solidFill>
                  </a:tcPr>
                </a:tc>
                <a:tc>
                  <a:txBody>
                    <a:bodyPr/>
                    <a:lstStyle/>
                    <a:p>
                      <a:r>
                        <a:rPr lang="en-US" sz="1600" b="1" dirty="0">
                          <a:latin typeface="Times New Roman" panose="02020603050405020304" pitchFamily="18" charset="0"/>
                          <a:cs typeface="Times New Roman" panose="02020603050405020304" pitchFamily="18" charset="0"/>
                        </a:rPr>
                        <a:t>Test Metrics</a:t>
                      </a:r>
                    </a:p>
                  </a:txBody>
                  <a:tcPr marL="121920" marR="121920" marT="60960" marB="60960">
                    <a:solidFill>
                      <a:schemeClr val="accent6"/>
                    </a:solidFill>
                  </a:tcPr>
                </a:tc>
                <a:extLst>
                  <a:ext uri="{0D108BD9-81ED-4DB2-BD59-A6C34878D82A}">
                    <a16:rowId xmlns:a16="http://schemas.microsoft.com/office/drawing/2014/main" val="1466540522"/>
                  </a:ext>
                </a:extLst>
              </a:tr>
              <a:tr h="918064">
                <a:tc>
                  <a:txBody>
                    <a:bodyPr/>
                    <a:lstStyle/>
                    <a:p>
                      <a:pPr marL="0" marR="0" lvl="0" indent="0" algn="l" defTabSz="755934" rtl="0" eaLnBrk="1" fontAlgn="auto" latinLnBrk="0" hangingPunct="1">
                        <a:lnSpc>
                          <a:spcPct val="100000"/>
                        </a:lnSpc>
                        <a:spcBef>
                          <a:spcPts val="0"/>
                        </a:spcBef>
                        <a:spcAft>
                          <a:spcPts val="0"/>
                        </a:spcAft>
                        <a:buClrTx/>
                        <a:buSzTx/>
                        <a:buFontTx/>
                        <a:buNone/>
                        <a:tabLst/>
                        <a:defRPr/>
                      </a:pPr>
                      <a:r>
                        <a:rPr lang="en-US" sz="1500" b="1" dirty="0">
                          <a:latin typeface="Times New Roman" panose="02020603050405020304" pitchFamily="18" charset="0"/>
                          <a:cs typeface="Times New Roman" panose="02020603050405020304" pitchFamily="18" charset="0"/>
                        </a:rPr>
                        <a:t>Confusion Matrix</a:t>
                      </a:r>
                    </a:p>
                  </a:txBody>
                  <a:tcPr marL="121920" marR="121920" marT="60960" marB="60960">
                    <a:solidFill>
                      <a:schemeClr val="accent2"/>
                    </a:solidFill>
                  </a:tcPr>
                </a:tc>
                <a:tc>
                  <a:txBody>
                    <a:bodyPr/>
                    <a:lstStyle/>
                    <a:p>
                      <a:r>
                        <a:rPr lang="en-US" sz="1500" dirty="0">
                          <a:latin typeface="Times New Roman" panose="02020603050405020304" pitchFamily="18" charset="0"/>
                          <a:cs typeface="Times New Roman" panose="02020603050405020304" pitchFamily="18" charset="0"/>
                        </a:rPr>
                        <a:t>[[10432   673</a:t>
                      </a:r>
                    </a:p>
                    <a:p>
                      <a:r>
                        <a:rPr lang="en-US" sz="1500" dirty="0">
                          <a:latin typeface="Times New Roman" panose="02020603050405020304" pitchFamily="18" charset="0"/>
                          <a:cs typeface="Times New Roman" panose="02020603050405020304" pitchFamily="18" charset="0"/>
                        </a:rPr>
                        <a:t> [969   12815]]</a:t>
                      </a:r>
                    </a:p>
                  </a:txBody>
                  <a:tcPr marL="121920" marR="121920" marT="60960" marB="60960">
                    <a:solidFill>
                      <a:schemeClr val="tx2">
                        <a:lumMod val="20000"/>
                        <a:lumOff val="80000"/>
                      </a:schemeClr>
                    </a:solidFill>
                  </a:tcPr>
                </a:tc>
                <a:tc>
                  <a:txBody>
                    <a:bodyPr/>
                    <a:lstStyle/>
                    <a:p>
                      <a:r>
                        <a:rPr lang="en-US" sz="1500" dirty="0">
                          <a:latin typeface="Times New Roman" panose="02020603050405020304" pitchFamily="18" charset="0"/>
                          <a:cs typeface="Times New Roman" panose="02020603050405020304" pitchFamily="18" charset="0"/>
                        </a:rPr>
                        <a:t>[[2287  490</a:t>
                      </a:r>
                    </a:p>
                    <a:p>
                      <a:r>
                        <a:rPr lang="en-US" sz="1500" dirty="0">
                          <a:latin typeface="Times New Roman" panose="02020603050405020304" pitchFamily="18" charset="0"/>
                          <a:cs typeface="Times New Roman" panose="02020603050405020304" pitchFamily="18" charset="0"/>
                        </a:rPr>
                        <a:t> [748     2698]]</a:t>
                      </a:r>
                    </a:p>
                  </a:txBody>
                  <a:tcPr marL="121920" marR="121920" marT="60960" marB="60960">
                    <a:solidFill>
                      <a:schemeClr val="tx2">
                        <a:lumMod val="20000"/>
                        <a:lumOff val="80000"/>
                      </a:schemeClr>
                    </a:solidFill>
                  </a:tcPr>
                </a:tc>
                <a:extLst>
                  <a:ext uri="{0D108BD9-81ED-4DB2-BD59-A6C34878D82A}">
                    <a16:rowId xmlns:a16="http://schemas.microsoft.com/office/drawing/2014/main" val="1240549098"/>
                  </a:ext>
                </a:extLst>
              </a:tr>
              <a:tr h="400181">
                <a:tc>
                  <a:txBody>
                    <a:bodyPr/>
                    <a:lstStyle/>
                    <a:p>
                      <a:r>
                        <a:rPr lang="en-US" sz="1500" b="1" dirty="0">
                          <a:latin typeface="Times New Roman" panose="02020603050405020304" pitchFamily="18" charset="0"/>
                          <a:cs typeface="Times New Roman" panose="02020603050405020304" pitchFamily="18" charset="0"/>
                        </a:rPr>
                        <a:t>Accuracy</a:t>
                      </a:r>
                    </a:p>
                  </a:txBody>
                  <a:tcPr marL="121920" marR="121920" marT="60960" marB="60960">
                    <a:solidFill>
                      <a:schemeClr val="accent2"/>
                    </a:solidFill>
                  </a:tcPr>
                </a:tc>
                <a:tc>
                  <a:txBody>
                    <a:bodyPr/>
                    <a:lstStyle/>
                    <a:p>
                      <a:r>
                        <a:rPr lang="en-US" sz="1500" dirty="0">
                          <a:latin typeface="Times New Roman" panose="02020603050405020304" pitchFamily="18" charset="0"/>
                          <a:cs typeface="Times New Roman" panose="02020603050405020304" pitchFamily="18" charset="0"/>
                        </a:rPr>
                        <a:t>0.934</a:t>
                      </a:r>
                    </a:p>
                  </a:txBody>
                  <a:tcPr marL="121920" marR="121920" marT="60960" marB="60960">
                    <a:solidFill>
                      <a:schemeClr val="tx2">
                        <a:lumMod val="20000"/>
                        <a:lumOff val="80000"/>
                      </a:schemeClr>
                    </a:solidFill>
                  </a:tcPr>
                </a:tc>
                <a:tc>
                  <a:txBody>
                    <a:bodyPr/>
                    <a:lstStyle/>
                    <a:p>
                      <a:r>
                        <a:rPr lang="en-US" sz="1500" dirty="0">
                          <a:latin typeface="Times New Roman" panose="02020603050405020304" pitchFamily="18" charset="0"/>
                          <a:cs typeface="Times New Roman" panose="02020603050405020304" pitchFamily="18" charset="0"/>
                        </a:rPr>
                        <a:t>0.801</a:t>
                      </a:r>
                    </a:p>
                  </a:txBody>
                  <a:tcPr marL="121920" marR="121920" marT="60960" marB="60960">
                    <a:solidFill>
                      <a:schemeClr val="tx2">
                        <a:lumMod val="20000"/>
                        <a:lumOff val="80000"/>
                      </a:schemeClr>
                    </a:solidFill>
                  </a:tcPr>
                </a:tc>
                <a:extLst>
                  <a:ext uri="{0D108BD9-81ED-4DB2-BD59-A6C34878D82A}">
                    <a16:rowId xmlns:a16="http://schemas.microsoft.com/office/drawing/2014/main" val="2393296277"/>
                  </a:ext>
                </a:extLst>
              </a:tr>
              <a:tr h="400181">
                <a:tc>
                  <a:txBody>
                    <a:bodyPr/>
                    <a:lstStyle/>
                    <a:p>
                      <a:r>
                        <a:rPr lang="en-US" sz="1500" b="1" dirty="0">
                          <a:latin typeface="Times New Roman" panose="02020603050405020304" pitchFamily="18" charset="0"/>
                          <a:cs typeface="Times New Roman" panose="02020603050405020304" pitchFamily="18" charset="0"/>
                        </a:rPr>
                        <a:t>Precision</a:t>
                      </a:r>
                    </a:p>
                  </a:txBody>
                  <a:tcPr marL="121920" marR="121920" marT="60960" marB="60960">
                    <a:solidFill>
                      <a:schemeClr val="accent2"/>
                    </a:solidFill>
                  </a:tcPr>
                </a:tc>
                <a:tc>
                  <a:txBody>
                    <a:bodyPr/>
                    <a:lstStyle/>
                    <a:p>
                      <a:r>
                        <a:rPr lang="en-US" sz="1500" dirty="0">
                          <a:latin typeface="Times New Roman" panose="02020603050405020304" pitchFamily="18" charset="0"/>
                          <a:cs typeface="Times New Roman" panose="02020603050405020304" pitchFamily="18" charset="0"/>
                        </a:rPr>
                        <a:t>0.950</a:t>
                      </a:r>
                    </a:p>
                  </a:txBody>
                  <a:tcPr marL="121920" marR="121920" marT="60960" marB="60960">
                    <a:solidFill>
                      <a:schemeClr val="tx2">
                        <a:lumMod val="20000"/>
                        <a:lumOff val="80000"/>
                      </a:schemeClr>
                    </a:solidFill>
                  </a:tcPr>
                </a:tc>
                <a:tc>
                  <a:txBody>
                    <a:bodyPr/>
                    <a:lstStyle/>
                    <a:p>
                      <a:r>
                        <a:rPr lang="en-US" sz="1500" dirty="0">
                          <a:latin typeface="Times New Roman" panose="02020603050405020304" pitchFamily="18" charset="0"/>
                          <a:cs typeface="Times New Roman" panose="02020603050405020304" pitchFamily="18" charset="0"/>
                        </a:rPr>
                        <a:t>0.846</a:t>
                      </a:r>
                    </a:p>
                  </a:txBody>
                  <a:tcPr marL="121920" marR="121920" marT="60960" marB="60960">
                    <a:solidFill>
                      <a:schemeClr val="tx2">
                        <a:lumMod val="20000"/>
                        <a:lumOff val="80000"/>
                      </a:schemeClr>
                    </a:solidFill>
                  </a:tcPr>
                </a:tc>
                <a:extLst>
                  <a:ext uri="{0D108BD9-81ED-4DB2-BD59-A6C34878D82A}">
                    <a16:rowId xmlns:a16="http://schemas.microsoft.com/office/drawing/2014/main" val="1025026027"/>
                  </a:ext>
                </a:extLst>
              </a:tr>
              <a:tr h="400181">
                <a:tc>
                  <a:txBody>
                    <a:bodyPr/>
                    <a:lstStyle/>
                    <a:p>
                      <a:r>
                        <a:rPr lang="en-US" sz="1500" b="1" dirty="0">
                          <a:latin typeface="Times New Roman" panose="02020603050405020304" pitchFamily="18" charset="0"/>
                          <a:cs typeface="Times New Roman" panose="02020603050405020304" pitchFamily="18" charset="0"/>
                        </a:rPr>
                        <a:t>Recall </a:t>
                      </a:r>
                    </a:p>
                  </a:txBody>
                  <a:tcPr marL="121920" marR="121920" marT="60960" marB="60960">
                    <a:solidFill>
                      <a:schemeClr val="accent2"/>
                    </a:solidFill>
                  </a:tcPr>
                </a:tc>
                <a:tc>
                  <a:txBody>
                    <a:bodyPr/>
                    <a:lstStyle/>
                    <a:p>
                      <a:r>
                        <a:rPr lang="en-US" sz="1500" dirty="0">
                          <a:latin typeface="Times New Roman" panose="02020603050405020304" pitchFamily="18" charset="0"/>
                          <a:cs typeface="Times New Roman" panose="02020603050405020304" pitchFamily="18" charset="0"/>
                        </a:rPr>
                        <a:t>0.929</a:t>
                      </a:r>
                    </a:p>
                  </a:txBody>
                  <a:tcPr marL="121920" marR="121920" marT="60960" marB="60960">
                    <a:solidFill>
                      <a:schemeClr val="tx2">
                        <a:lumMod val="20000"/>
                        <a:lumOff val="80000"/>
                      </a:schemeClr>
                    </a:solidFill>
                  </a:tcPr>
                </a:tc>
                <a:tc>
                  <a:txBody>
                    <a:bodyPr/>
                    <a:lstStyle/>
                    <a:p>
                      <a:r>
                        <a:rPr lang="en-US" sz="1500" dirty="0">
                          <a:latin typeface="Times New Roman" panose="02020603050405020304" pitchFamily="18" charset="0"/>
                          <a:cs typeface="Times New Roman" panose="02020603050405020304" pitchFamily="18" charset="0"/>
                        </a:rPr>
                        <a:t>0.782</a:t>
                      </a:r>
                    </a:p>
                  </a:txBody>
                  <a:tcPr marL="121920" marR="121920" marT="60960" marB="60960">
                    <a:solidFill>
                      <a:schemeClr val="tx2">
                        <a:lumMod val="20000"/>
                        <a:lumOff val="80000"/>
                      </a:schemeClr>
                    </a:solidFill>
                  </a:tcPr>
                </a:tc>
                <a:extLst>
                  <a:ext uri="{0D108BD9-81ED-4DB2-BD59-A6C34878D82A}">
                    <a16:rowId xmlns:a16="http://schemas.microsoft.com/office/drawing/2014/main" val="4015717792"/>
                  </a:ext>
                </a:extLst>
              </a:tr>
              <a:tr h="400181">
                <a:tc>
                  <a:txBody>
                    <a:bodyPr/>
                    <a:lstStyle/>
                    <a:p>
                      <a:r>
                        <a:rPr lang="en-US" sz="1500" b="1" dirty="0">
                          <a:latin typeface="Times New Roman" panose="02020603050405020304" pitchFamily="18" charset="0"/>
                          <a:cs typeface="Times New Roman" panose="02020603050405020304" pitchFamily="18" charset="0"/>
                        </a:rPr>
                        <a:t>F1 Score</a:t>
                      </a:r>
                    </a:p>
                  </a:txBody>
                  <a:tcPr marL="121920" marR="121920" marT="60960" marB="60960">
                    <a:solidFill>
                      <a:schemeClr val="accent2"/>
                    </a:solidFill>
                  </a:tcPr>
                </a:tc>
                <a:tc>
                  <a:txBody>
                    <a:bodyPr/>
                    <a:lstStyle/>
                    <a:p>
                      <a:r>
                        <a:rPr lang="en-US" sz="1500" dirty="0">
                          <a:latin typeface="Times New Roman" panose="02020603050405020304" pitchFamily="18" charset="0"/>
                          <a:cs typeface="Times New Roman" panose="02020603050405020304" pitchFamily="18" charset="0"/>
                        </a:rPr>
                        <a:t>0.939</a:t>
                      </a:r>
                    </a:p>
                  </a:txBody>
                  <a:tcPr marL="121920" marR="121920" marT="60960" marB="60960">
                    <a:solidFill>
                      <a:schemeClr val="tx2">
                        <a:lumMod val="20000"/>
                        <a:lumOff val="80000"/>
                      </a:schemeClr>
                    </a:solidFill>
                  </a:tcPr>
                </a:tc>
                <a:tc>
                  <a:txBody>
                    <a:bodyPr/>
                    <a:lstStyle/>
                    <a:p>
                      <a:r>
                        <a:rPr lang="en-US" sz="1500" dirty="0">
                          <a:latin typeface="Times New Roman" panose="02020603050405020304" pitchFamily="18" charset="0"/>
                          <a:cs typeface="Times New Roman" panose="02020603050405020304" pitchFamily="18" charset="0"/>
                        </a:rPr>
                        <a:t>0.813</a:t>
                      </a:r>
                    </a:p>
                  </a:txBody>
                  <a:tcPr marL="121920" marR="121920" marT="60960" marB="60960">
                    <a:solidFill>
                      <a:schemeClr val="tx2">
                        <a:lumMod val="20000"/>
                        <a:lumOff val="80000"/>
                      </a:schemeClr>
                    </a:solidFill>
                  </a:tcPr>
                </a:tc>
                <a:extLst>
                  <a:ext uri="{0D108BD9-81ED-4DB2-BD59-A6C34878D82A}">
                    <a16:rowId xmlns:a16="http://schemas.microsoft.com/office/drawing/2014/main" val="3590744410"/>
                  </a:ext>
                </a:extLst>
              </a:tr>
              <a:tr h="659123">
                <a:tc>
                  <a:txBody>
                    <a:bodyPr/>
                    <a:lstStyle/>
                    <a:p>
                      <a:r>
                        <a:rPr lang="en-US" sz="1500" b="1" dirty="0">
                          <a:latin typeface="Times New Roman" panose="02020603050405020304" pitchFamily="18" charset="0"/>
                          <a:cs typeface="Times New Roman" panose="02020603050405020304" pitchFamily="18" charset="0"/>
                        </a:rPr>
                        <a:t>ROC-AUC Curve</a:t>
                      </a:r>
                    </a:p>
                  </a:txBody>
                  <a:tcPr marL="121920" marR="121920" marT="60960" marB="60960">
                    <a:solidFill>
                      <a:schemeClr val="accent2"/>
                    </a:solidFill>
                  </a:tcPr>
                </a:tc>
                <a:tc>
                  <a:txBody>
                    <a:bodyPr/>
                    <a:lstStyle/>
                    <a:p>
                      <a:r>
                        <a:rPr lang="en-US" sz="1500" dirty="0">
                          <a:latin typeface="Times New Roman" panose="02020603050405020304" pitchFamily="18" charset="0"/>
                          <a:cs typeface="Times New Roman" panose="02020603050405020304" pitchFamily="18" charset="0"/>
                        </a:rPr>
                        <a:t>0.931</a:t>
                      </a:r>
                    </a:p>
                  </a:txBody>
                  <a:tcPr marL="121920" marR="121920" marT="60960" marB="60960">
                    <a:solidFill>
                      <a:schemeClr val="tx2">
                        <a:lumMod val="20000"/>
                        <a:lumOff val="80000"/>
                      </a:schemeClr>
                    </a:solidFill>
                  </a:tcPr>
                </a:tc>
                <a:tc>
                  <a:txBody>
                    <a:bodyPr/>
                    <a:lstStyle/>
                    <a:p>
                      <a:r>
                        <a:rPr lang="en-US" sz="1500" dirty="0">
                          <a:latin typeface="Times New Roman" panose="02020603050405020304" pitchFamily="18" charset="0"/>
                          <a:cs typeface="Times New Roman" panose="02020603050405020304" pitchFamily="18" charset="0"/>
                        </a:rPr>
                        <a:t>0.886</a:t>
                      </a:r>
                    </a:p>
                  </a:txBody>
                  <a:tcPr marL="121920" marR="121920" marT="60960" marB="60960">
                    <a:solidFill>
                      <a:schemeClr val="tx2">
                        <a:lumMod val="20000"/>
                        <a:lumOff val="80000"/>
                      </a:schemeClr>
                    </a:solidFill>
                  </a:tcPr>
                </a:tc>
                <a:extLst>
                  <a:ext uri="{0D108BD9-81ED-4DB2-BD59-A6C34878D82A}">
                    <a16:rowId xmlns:a16="http://schemas.microsoft.com/office/drawing/2014/main" val="2100907224"/>
                  </a:ext>
                </a:extLst>
              </a:tr>
            </a:tbl>
          </a:graphicData>
        </a:graphic>
      </p:graphicFrame>
      <p:pic>
        <p:nvPicPr>
          <p:cNvPr id="8" name="Picture 7">
            <a:extLst>
              <a:ext uri="{FF2B5EF4-FFF2-40B4-BE49-F238E27FC236}">
                <a16:creationId xmlns:a16="http://schemas.microsoft.com/office/drawing/2014/main" id="{10900FF5-2A4D-1A9C-5A59-C9059B278F25}"/>
              </a:ext>
            </a:extLst>
          </p:cNvPr>
          <p:cNvPicPr>
            <a:picLocks noChangeAspect="1"/>
          </p:cNvPicPr>
          <p:nvPr/>
        </p:nvPicPr>
        <p:blipFill>
          <a:blip r:embed="rId3"/>
          <a:stretch>
            <a:fillRect/>
          </a:stretch>
        </p:blipFill>
        <p:spPr>
          <a:xfrm>
            <a:off x="6438111" y="1543646"/>
            <a:ext cx="5322693" cy="4307836"/>
          </a:xfrm>
          <a:prstGeom prst="rect">
            <a:avLst/>
          </a:prstGeom>
        </p:spPr>
      </p:pic>
      <p:pic>
        <p:nvPicPr>
          <p:cNvPr id="7" name="Picture 6">
            <a:extLst>
              <a:ext uri="{FF2B5EF4-FFF2-40B4-BE49-F238E27FC236}">
                <a16:creationId xmlns:a16="http://schemas.microsoft.com/office/drawing/2014/main" id="{FFCF230A-1D8C-E39A-B8F6-EC7B2AA135BE}"/>
              </a:ext>
            </a:extLst>
          </p:cNvPr>
          <p:cNvPicPr>
            <a:picLocks noChangeAspect="1"/>
          </p:cNvPicPr>
          <p:nvPr/>
        </p:nvPicPr>
        <p:blipFill>
          <a:blip r:embed="rId4"/>
          <a:stretch>
            <a:fillRect/>
          </a:stretch>
        </p:blipFill>
        <p:spPr>
          <a:xfrm>
            <a:off x="6438111" y="1597837"/>
            <a:ext cx="5322693" cy="425364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7440342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strips(down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2" name="Google Shape;1436;p89">
            <a:extLst>
              <a:ext uri="{FF2B5EF4-FFF2-40B4-BE49-F238E27FC236}">
                <a16:creationId xmlns:a16="http://schemas.microsoft.com/office/drawing/2014/main" id="{BDA6E37B-B388-8816-2815-1B90558A5579}"/>
              </a:ext>
            </a:extLst>
          </p:cNvPr>
          <p:cNvSpPr/>
          <p:nvPr/>
        </p:nvSpPr>
        <p:spPr>
          <a:xfrm rot="16200000">
            <a:off x="-1492011" y="2557472"/>
            <a:ext cx="4877112"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74739" y="1314857"/>
            <a:ext cx="943629" cy="366994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667" dirty="0"/>
              <a:t>M</a:t>
            </a:r>
          </a:p>
          <a:p>
            <a:r>
              <a:rPr lang="en-US" sz="2667" dirty="0"/>
              <a:t>O</a:t>
            </a:r>
          </a:p>
          <a:p>
            <a:r>
              <a:rPr lang="en-US" sz="2667" dirty="0"/>
              <a:t>D</a:t>
            </a:r>
          </a:p>
          <a:p>
            <a:r>
              <a:rPr lang="en-US" sz="2667" dirty="0"/>
              <a:t>E</a:t>
            </a:r>
          </a:p>
          <a:p>
            <a:r>
              <a:rPr lang="en-US" sz="2667" dirty="0"/>
              <a:t>L</a:t>
            </a:r>
          </a:p>
          <a:p>
            <a:endParaRPr lang="en-US" sz="1200" dirty="0"/>
          </a:p>
          <a:p>
            <a:r>
              <a:rPr lang="en-US" sz="2667" dirty="0"/>
              <a:t>T</a:t>
            </a:r>
          </a:p>
          <a:p>
            <a:r>
              <a:rPr lang="en-US" sz="2667" dirty="0"/>
              <a:t>U</a:t>
            </a:r>
          </a:p>
          <a:p>
            <a:r>
              <a:rPr lang="en-US" sz="2667" dirty="0"/>
              <a:t>N</a:t>
            </a:r>
          </a:p>
          <a:p>
            <a:r>
              <a:rPr lang="en-US" sz="2667" dirty="0"/>
              <a:t>I</a:t>
            </a:r>
          </a:p>
          <a:p>
            <a:r>
              <a:rPr lang="en-US" sz="2667" dirty="0"/>
              <a:t>N</a:t>
            </a:r>
          </a:p>
          <a:p>
            <a:r>
              <a:rPr lang="en-US" sz="2667" dirty="0"/>
              <a:t>G</a:t>
            </a:r>
          </a:p>
          <a:p>
            <a:endParaRPr lang="en" sz="2667" dirty="0"/>
          </a:p>
        </p:txBody>
      </p:sp>
      <p:sp>
        <p:nvSpPr>
          <p:cNvPr id="6" name="TextBox 5">
            <a:extLst>
              <a:ext uri="{FF2B5EF4-FFF2-40B4-BE49-F238E27FC236}">
                <a16:creationId xmlns:a16="http://schemas.microsoft.com/office/drawing/2014/main" id="{D96C538C-751C-C9FE-6472-19AC96E3E016}"/>
              </a:ext>
            </a:extLst>
          </p:cNvPr>
          <p:cNvSpPr txBox="1"/>
          <p:nvPr/>
        </p:nvSpPr>
        <p:spPr>
          <a:xfrm>
            <a:off x="1707489" y="760203"/>
            <a:ext cx="8777028" cy="471796"/>
          </a:xfrm>
          <a:prstGeom prst="rect">
            <a:avLst/>
          </a:prstGeom>
          <a:solidFill>
            <a:schemeClr val="tx2">
              <a:lumMod val="60000"/>
              <a:lumOff val="40000"/>
            </a:schemeClr>
          </a:solidFill>
        </p:spPr>
        <p:txBody>
          <a:bodyPr wrap="square">
            <a:spAutoFit/>
          </a:bodyPr>
          <a:lstStyle/>
          <a:p>
            <a:pPr algn="just">
              <a:lnSpc>
                <a:spcPct val="150000"/>
              </a:lnSpc>
            </a:pPr>
            <a:r>
              <a:rPr lang="en-IN" sz="1867" dirty="0">
                <a:latin typeface="Times New Roman" panose="02020603050405020304" pitchFamily="18" charset="0"/>
                <a:cs typeface="Times New Roman" panose="02020603050405020304" pitchFamily="18" charset="0"/>
              </a:rPr>
              <a:t>We have applied </a:t>
            </a:r>
            <a:r>
              <a:rPr lang="en-IN" sz="1867" b="1" dirty="0">
                <a:latin typeface="Times New Roman" panose="02020603050405020304" pitchFamily="18" charset="0"/>
                <a:cs typeface="Times New Roman" panose="02020603050405020304" pitchFamily="18" charset="0"/>
              </a:rPr>
              <a:t>Hyper-parameter tunning for DT, RF Classifier</a:t>
            </a:r>
            <a:r>
              <a:rPr lang="en-IN" sz="1867"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C20450C0-F0EA-75B9-B93D-F254AC2BD283}"/>
              </a:ext>
            </a:extLst>
          </p:cNvPr>
          <p:cNvSpPr txBox="1"/>
          <p:nvPr/>
        </p:nvSpPr>
        <p:spPr>
          <a:xfrm>
            <a:off x="1707488" y="1443089"/>
            <a:ext cx="8777027" cy="1156086"/>
          </a:xfrm>
          <a:prstGeom prst="rect">
            <a:avLst/>
          </a:prstGeom>
          <a:solidFill>
            <a:schemeClr val="bg2">
              <a:lumMod val="40000"/>
              <a:lumOff val="60000"/>
            </a:schemeClr>
          </a:solidFill>
        </p:spPr>
        <p:txBody>
          <a:bodyPr wrap="square">
            <a:spAutoFit/>
          </a:bodyPr>
          <a:lstStyle/>
          <a:p>
            <a:pPr marL="838179" lvl="1" indent="-228594"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Decision Tree:</a:t>
            </a:r>
          </a:p>
          <a:p>
            <a:pPr marL="1447764" lvl="2" indent="-228594"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Max Depth : [5,10]</a:t>
            </a:r>
          </a:p>
          <a:p>
            <a:pPr marL="1447764" lvl="2" indent="-228594"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Criterion: ['Gini', 'Entropy]</a:t>
            </a:r>
          </a:p>
        </p:txBody>
      </p:sp>
      <p:sp>
        <p:nvSpPr>
          <p:cNvPr id="13" name="TextBox 12">
            <a:extLst>
              <a:ext uri="{FF2B5EF4-FFF2-40B4-BE49-F238E27FC236}">
                <a16:creationId xmlns:a16="http://schemas.microsoft.com/office/drawing/2014/main" id="{5AB0698D-4F9E-B138-DE7C-A5274DE3D109}"/>
              </a:ext>
            </a:extLst>
          </p:cNvPr>
          <p:cNvSpPr txBox="1"/>
          <p:nvPr/>
        </p:nvSpPr>
        <p:spPr>
          <a:xfrm>
            <a:off x="1707488" y="3029277"/>
            <a:ext cx="8777027" cy="1525418"/>
          </a:xfrm>
          <a:prstGeom prst="rect">
            <a:avLst/>
          </a:prstGeom>
          <a:solidFill>
            <a:schemeClr val="bg2">
              <a:lumMod val="40000"/>
              <a:lumOff val="60000"/>
            </a:schemeClr>
          </a:solidFill>
        </p:spPr>
        <p:txBody>
          <a:bodyPr wrap="square">
            <a:spAutoFit/>
          </a:bodyPr>
          <a:lstStyle/>
          <a:p>
            <a:pPr marL="838179" lvl="1" indent="-228594"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For Random Forest:</a:t>
            </a:r>
          </a:p>
          <a:p>
            <a:pPr marL="1447764" lvl="2" indent="-228594"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Max Depth : [10,15]</a:t>
            </a:r>
          </a:p>
          <a:p>
            <a:pPr marL="1447764" lvl="2" indent="-228594"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Criterion: ['Gini', 'Entropy]</a:t>
            </a:r>
          </a:p>
          <a:p>
            <a:pPr marL="1447764" lvl="2" indent="-228594" algn="just">
              <a:lnSpc>
                <a:spcPct val="150000"/>
              </a:lnSpc>
              <a:buFont typeface="Arial" panose="020B0604020202020204" pitchFamily="34" charset="0"/>
              <a:buChar char="•"/>
            </a:pPr>
            <a:r>
              <a:rPr lang="en-IN" sz="1600" dirty="0" err="1">
                <a:latin typeface="Times New Roman" panose="02020603050405020304" pitchFamily="18" charset="0"/>
                <a:cs typeface="Times New Roman" panose="02020603050405020304" pitchFamily="18" charset="0"/>
              </a:rPr>
              <a:t>N_Estimators</a:t>
            </a:r>
            <a:r>
              <a:rPr lang="en-IN" sz="1600" dirty="0">
                <a:latin typeface="Times New Roman" panose="02020603050405020304" pitchFamily="18" charset="0"/>
                <a:cs typeface="Times New Roman" panose="02020603050405020304" pitchFamily="18" charset="0"/>
              </a:rPr>
              <a:t> : [50,100,200]</a:t>
            </a:r>
          </a:p>
        </p:txBody>
      </p:sp>
      <p:sp>
        <p:nvSpPr>
          <p:cNvPr id="15" name="TextBox 14">
            <a:extLst>
              <a:ext uri="{FF2B5EF4-FFF2-40B4-BE49-F238E27FC236}">
                <a16:creationId xmlns:a16="http://schemas.microsoft.com/office/drawing/2014/main" id="{8C35B9FF-60DD-9731-EAB0-D1410DB5A6C5}"/>
              </a:ext>
            </a:extLst>
          </p:cNvPr>
          <p:cNvSpPr txBox="1"/>
          <p:nvPr/>
        </p:nvSpPr>
        <p:spPr>
          <a:xfrm>
            <a:off x="1707487" y="4984797"/>
            <a:ext cx="8777025" cy="579967"/>
          </a:xfrm>
          <a:prstGeom prst="rect">
            <a:avLst/>
          </a:prstGeom>
          <a:solidFill>
            <a:schemeClr val="tx2"/>
          </a:solidFill>
        </p:spPr>
        <p:txBody>
          <a:bodyPr wrap="square">
            <a:spAutoFit/>
          </a:bodyPr>
          <a:lstStyle/>
          <a:p>
            <a:pPr algn="just">
              <a:lnSpc>
                <a:spcPct val="150000"/>
              </a:lnSpc>
            </a:pPr>
            <a:r>
              <a:rPr lang="en-IN" sz="1867" b="1" dirty="0">
                <a:latin typeface="Times New Roman" panose="02020603050405020304" pitchFamily="18" charset="0"/>
                <a:cs typeface="Times New Roman" panose="02020603050405020304" pitchFamily="18" charset="0"/>
              </a:rPr>
              <a:t>Out of all the models, </a:t>
            </a:r>
            <a:r>
              <a:rPr lang="en-IN" sz="2400" b="1" dirty="0">
                <a:latin typeface="Times New Roman" panose="02020603050405020304" pitchFamily="18" charset="0"/>
                <a:cs typeface="Times New Roman" panose="02020603050405020304" pitchFamily="18" charset="0"/>
              </a:rPr>
              <a:t>Random-Forest</a:t>
            </a:r>
            <a:r>
              <a:rPr lang="en-IN" sz="1867" b="1" dirty="0">
                <a:latin typeface="Times New Roman" panose="02020603050405020304" pitchFamily="18" charset="0"/>
                <a:cs typeface="Times New Roman" panose="02020603050405020304" pitchFamily="18" charset="0"/>
              </a:rPr>
              <a:t> gives the best results for </a:t>
            </a:r>
            <a:r>
              <a:rPr lang="en-IN" sz="2400" b="1" dirty="0">
                <a:latin typeface="Times New Roman" panose="02020603050405020304" pitchFamily="18" charset="0"/>
                <a:cs typeface="Times New Roman" panose="02020603050405020304" pitchFamily="18" charset="0"/>
              </a:rPr>
              <a:t>our data.</a:t>
            </a:r>
            <a:r>
              <a:rPr lang="en-IN" sz="1867" b="1" dirty="0">
                <a:latin typeface="Times New Roman" panose="02020603050405020304" pitchFamily="18" charset="0"/>
                <a:cs typeface="Times New Roman" panose="02020603050405020304" pitchFamily="18" charset="0"/>
              </a:rPr>
              <a:t> </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63225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53"/>
          <p:cNvSpPr/>
          <p:nvPr/>
        </p:nvSpPr>
        <p:spPr>
          <a:xfrm>
            <a:off x="897833" y="3429000"/>
            <a:ext cx="7224060" cy="2548238"/>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t" anchorCtr="0">
            <a:noAutofit/>
          </a:bodyPr>
          <a:lstStyle/>
          <a:p>
            <a:endParaRPr sz="2400"/>
          </a:p>
        </p:txBody>
      </p:sp>
      <p:sp>
        <p:nvSpPr>
          <p:cNvPr id="681" name="Google Shape;681;p53"/>
          <p:cNvSpPr txBox="1">
            <a:spLocks noGrp="1"/>
          </p:cNvSpPr>
          <p:nvPr>
            <p:ph type="subTitle" idx="1"/>
          </p:nvPr>
        </p:nvSpPr>
        <p:spPr>
          <a:xfrm>
            <a:off x="760973" y="4601029"/>
            <a:ext cx="7360921" cy="1517131"/>
          </a:xfrm>
          <a:prstGeom prst="rect">
            <a:avLst/>
          </a:prstGeom>
        </p:spPr>
        <p:txBody>
          <a:bodyPr spcFirstLastPara="1" vert="horz" wrap="square" lIns="121900" tIns="121900" rIns="121900" bIns="121900" rtlCol="0" anchor="b" anchorCtr="0">
            <a:noAutofit/>
          </a:bodyPr>
          <a:lstStyle/>
          <a:p>
            <a:endParaRPr lang="en-US" dirty="0"/>
          </a:p>
          <a:p>
            <a:r>
              <a:rPr lang="en-US" dirty="0"/>
              <a:t> </a:t>
            </a:r>
          </a:p>
          <a:p>
            <a:r>
              <a:rPr lang="en-US" sz="2400" dirty="0"/>
              <a:t>   Develop a machine learning classification model that predicts whether a given order or shipment is at risk of being delivered late or on time. </a:t>
            </a:r>
          </a:p>
          <a:p>
            <a:pPr marL="186262" indent="0">
              <a:lnSpc>
                <a:spcPct val="150000"/>
              </a:lnSpc>
              <a:spcAft>
                <a:spcPts val="1067"/>
              </a:spcAft>
            </a:pPr>
            <a:r>
              <a:rPr lang="en-GB" sz="2000" dirty="0">
                <a:latin typeface="Times New Roman" panose="02020603050405020304" pitchFamily="18" charset="0"/>
                <a:ea typeface="Times New Roman" panose="02020603050405020304" pitchFamily="18" charset="0"/>
              </a:rPr>
              <a:t>Late Delivery</a:t>
            </a:r>
          </a:p>
          <a:p>
            <a:pPr marL="186262" indent="0">
              <a:lnSpc>
                <a:spcPct val="150000"/>
              </a:lnSpc>
              <a:spcAft>
                <a:spcPts val="1067"/>
              </a:spcAft>
            </a:pPr>
            <a:r>
              <a:rPr lang="en-GB" sz="2000" dirty="0">
                <a:latin typeface="Times New Roman" panose="02020603050405020304" pitchFamily="18" charset="0"/>
                <a:ea typeface="Times New Roman" panose="02020603050405020304" pitchFamily="18" charset="0"/>
              </a:rPr>
              <a:t>On-Time Delivery</a:t>
            </a:r>
            <a:endParaRPr lang="en-IN" sz="2000" dirty="0">
              <a:latin typeface="Times New Roman" panose="02020603050405020304" pitchFamily="18" charset="0"/>
              <a:ea typeface="Times New Roman" panose="02020603050405020304" pitchFamily="18" charset="0"/>
            </a:endParaRPr>
          </a:p>
        </p:txBody>
      </p:sp>
      <p:sp>
        <p:nvSpPr>
          <p:cNvPr id="682" name="Google Shape;682;p53"/>
          <p:cNvSpPr txBox="1">
            <a:spLocks noGrp="1"/>
          </p:cNvSpPr>
          <p:nvPr>
            <p:ph type="title"/>
          </p:nvPr>
        </p:nvSpPr>
        <p:spPr>
          <a:xfrm>
            <a:off x="897833" y="2608547"/>
            <a:ext cx="7854281" cy="616399"/>
          </a:xfrm>
          <a:prstGeom prst="rect">
            <a:avLst/>
          </a:prstGeom>
        </p:spPr>
        <p:txBody>
          <a:bodyPr spcFirstLastPara="1" vert="horz" wrap="square" lIns="121900" tIns="121900" rIns="121900" bIns="121900" rtlCol="0" anchor="t" anchorCtr="0">
            <a:noAutofit/>
          </a:bodyPr>
          <a:lstStyle/>
          <a:p>
            <a:r>
              <a:rPr lang="en" sz="4800" dirty="0"/>
              <a:t>Problem Statement</a:t>
            </a:r>
            <a:endParaRPr sz="4800" dirty="0"/>
          </a:p>
        </p:txBody>
      </p:sp>
      <p:sp>
        <p:nvSpPr>
          <p:cNvPr id="683" name="Google Shape;683;p53"/>
          <p:cNvSpPr txBox="1">
            <a:spLocks noGrp="1"/>
          </p:cNvSpPr>
          <p:nvPr>
            <p:ph type="title" idx="2"/>
          </p:nvPr>
        </p:nvSpPr>
        <p:spPr>
          <a:xfrm>
            <a:off x="901585" y="890210"/>
            <a:ext cx="1834468" cy="1209260"/>
          </a:xfrm>
          <a:prstGeom prst="rect">
            <a:avLst/>
          </a:prstGeom>
        </p:spPr>
        <p:txBody>
          <a:bodyPr spcFirstLastPara="1" vert="horz" wrap="square" lIns="121900" tIns="121900" rIns="121900" bIns="121900" rtlCol="0" anchor="ctr" anchorCtr="0">
            <a:noAutofit/>
          </a:bodyPr>
          <a:lstStyle/>
          <a:p>
            <a:r>
              <a:rPr lang="en" sz="6400" dirty="0"/>
              <a:t>01</a:t>
            </a:r>
            <a:endParaRPr sz="6400" dirty="0"/>
          </a:p>
        </p:txBody>
      </p:sp>
      <p:sp>
        <p:nvSpPr>
          <p:cNvPr id="4" name="Google Shape;897;p64">
            <a:extLst>
              <a:ext uri="{FF2B5EF4-FFF2-40B4-BE49-F238E27FC236}">
                <a16:creationId xmlns:a16="http://schemas.microsoft.com/office/drawing/2014/main" id="{E5CB3438-D97A-6437-6AAB-98E38D4FDF5A}"/>
              </a:ext>
            </a:extLst>
          </p:cNvPr>
          <p:cNvSpPr txBox="1"/>
          <p:nvPr/>
        </p:nvSpPr>
        <p:spPr>
          <a:xfrm>
            <a:off x="9198967" y="1555867"/>
            <a:ext cx="614000" cy="862400"/>
          </a:xfrm>
          <a:prstGeom prst="rect">
            <a:avLst/>
          </a:prstGeom>
          <a:noFill/>
          <a:ln>
            <a:noFill/>
          </a:ln>
        </p:spPr>
        <p:txBody>
          <a:bodyPr spcFirstLastPara="1" wrap="square" lIns="121900" tIns="121900" rIns="121900" bIns="121900" anchor="ctr" anchorCtr="0">
            <a:noAutofit/>
          </a:bodyPr>
          <a:lstStyle/>
          <a:p>
            <a:endParaRPr sz="5600" dirty="0">
              <a:latin typeface="Antic Didone"/>
              <a:ea typeface="Antic Didone"/>
              <a:cs typeface="Antic Didone"/>
              <a:sym typeface="Antic Didone"/>
            </a:endParaRPr>
          </a:p>
        </p:txBody>
      </p:sp>
      <p:sp>
        <p:nvSpPr>
          <p:cNvPr id="8" name="Right Arrow 7">
            <a:extLst>
              <a:ext uri="{FF2B5EF4-FFF2-40B4-BE49-F238E27FC236}">
                <a16:creationId xmlns:a16="http://schemas.microsoft.com/office/drawing/2014/main" id="{6EB7A243-57DB-B4C5-FEA5-2EF9AFA0C697}"/>
              </a:ext>
            </a:extLst>
          </p:cNvPr>
          <p:cNvSpPr/>
          <p:nvPr/>
        </p:nvSpPr>
        <p:spPr>
          <a:xfrm>
            <a:off x="2728906" y="4975525"/>
            <a:ext cx="305428" cy="163766"/>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Right Arrow 8">
            <a:extLst>
              <a:ext uri="{FF2B5EF4-FFF2-40B4-BE49-F238E27FC236}">
                <a16:creationId xmlns:a16="http://schemas.microsoft.com/office/drawing/2014/main" id="{A7253069-9785-272A-7649-6301836CBC95}"/>
              </a:ext>
            </a:extLst>
          </p:cNvPr>
          <p:cNvSpPr/>
          <p:nvPr/>
        </p:nvSpPr>
        <p:spPr>
          <a:xfrm>
            <a:off x="3114062" y="5584446"/>
            <a:ext cx="305427" cy="150948"/>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Google Shape;681;p53">
            <a:extLst>
              <a:ext uri="{FF2B5EF4-FFF2-40B4-BE49-F238E27FC236}">
                <a16:creationId xmlns:a16="http://schemas.microsoft.com/office/drawing/2014/main" id="{6A2F5311-C7F3-0049-925C-CE38E0C96714}"/>
              </a:ext>
            </a:extLst>
          </p:cNvPr>
          <p:cNvSpPr txBox="1">
            <a:spLocks/>
          </p:cNvSpPr>
          <p:nvPr/>
        </p:nvSpPr>
        <p:spPr>
          <a:xfrm>
            <a:off x="3034334" y="5013430"/>
            <a:ext cx="730103" cy="482201"/>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86262" indent="0">
              <a:lnSpc>
                <a:spcPct val="150000"/>
              </a:lnSpc>
              <a:spcAft>
                <a:spcPts val="1067"/>
              </a:spcAft>
            </a:pPr>
            <a:r>
              <a:rPr lang="en-GB" sz="1867" dirty="0">
                <a:latin typeface="Times New Roman" panose="02020603050405020304" pitchFamily="18" charset="0"/>
                <a:ea typeface="Times New Roman" panose="02020603050405020304" pitchFamily="18" charset="0"/>
              </a:rPr>
              <a:t>1    </a:t>
            </a:r>
            <a:endParaRPr lang="en-IN" sz="1867" dirty="0">
              <a:latin typeface="Arial" panose="020B0604020202020204" pitchFamily="34" charset="0"/>
              <a:ea typeface="Arial" panose="020B0604020202020204" pitchFamily="34" charset="0"/>
            </a:endParaRPr>
          </a:p>
        </p:txBody>
      </p:sp>
      <p:sp>
        <p:nvSpPr>
          <p:cNvPr id="11" name="Google Shape;681;p53">
            <a:extLst>
              <a:ext uri="{FF2B5EF4-FFF2-40B4-BE49-F238E27FC236}">
                <a16:creationId xmlns:a16="http://schemas.microsoft.com/office/drawing/2014/main" id="{F32AD933-D884-A448-7801-31B3B2FC6C15}"/>
              </a:ext>
            </a:extLst>
          </p:cNvPr>
          <p:cNvSpPr txBox="1">
            <a:spLocks/>
          </p:cNvSpPr>
          <p:nvPr/>
        </p:nvSpPr>
        <p:spPr>
          <a:xfrm>
            <a:off x="3266775" y="5635959"/>
            <a:ext cx="730103" cy="482201"/>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186262" indent="0">
              <a:lnSpc>
                <a:spcPct val="150000"/>
              </a:lnSpc>
              <a:spcAft>
                <a:spcPts val="1067"/>
              </a:spcAft>
            </a:pPr>
            <a:r>
              <a:rPr lang="en-GB" sz="1867" dirty="0">
                <a:latin typeface="Times New Roman" panose="02020603050405020304" pitchFamily="18" charset="0"/>
                <a:ea typeface="Times New Roman" panose="02020603050405020304" pitchFamily="18" charset="0"/>
              </a:rPr>
              <a:t>0   </a:t>
            </a:r>
            <a:endParaRPr lang="en-IN" sz="1867" dirty="0">
              <a:latin typeface="Arial" panose="020B0604020202020204" pitchFamily="34" charset="0"/>
              <a:ea typeface="Arial" panose="020B0604020202020204" pitchFamily="34" charset="0"/>
            </a:endParaRPr>
          </a:p>
        </p:txBody>
      </p:sp>
      <p:pic>
        <p:nvPicPr>
          <p:cNvPr id="13" name="Picture 12">
            <a:extLst>
              <a:ext uri="{FF2B5EF4-FFF2-40B4-BE49-F238E27FC236}">
                <a16:creationId xmlns:a16="http://schemas.microsoft.com/office/drawing/2014/main" id="{E8E988E6-6C0A-E21B-297A-00C4D34881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9657" y="558280"/>
            <a:ext cx="3614281" cy="228652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slow" p14:dur="2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682"/>
                                        </p:tgtEl>
                                        <p:attrNameLst>
                                          <p:attrName>style.visibility</p:attrName>
                                        </p:attrNameLst>
                                      </p:cBhvr>
                                      <p:to>
                                        <p:strVal val="visible"/>
                                      </p:to>
                                    </p:set>
                                    <p:animEffect transition="in" filter="checkerboard(across)">
                                      <p:cBhvr>
                                        <p:cTn id="7" dur="500"/>
                                        <p:tgtEl>
                                          <p:spTgt spid="68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81">
                                            <p:txEl>
                                              <p:pRg st="1" end="1"/>
                                            </p:txEl>
                                          </p:spTgt>
                                        </p:tgtEl>
                                        <p:attrNameLst>
                                          <p:attrName>style.visibility</p:attrName>
                                        </p:attrNameLst>
                                      </p:cBhvr>
                                      <p:to>
                                        <p:strVal val="visible"/>
                                      </p:to>
                                    </p:set>
                                    <p:animEffect transition="in" filter="checkerboard(across)">
                                      <p:cBhvr>
                                        <p:cTn id="10" dur="500"/>
                                        <p:tgtEl>
                                          <p:spTgt spid="681">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81">
                                            <p:txEl>
                                              <p:pRg st="2" end="2"/>
                                            </p:txEl>
                                          </p:spTgt>
                                        </p:tgtEl>
                                        <p:attrNameLst>
                                          <p:attrName>style.visibility</p:attrName>
                                        </p:attrNameLst>
                                      </p:cBhvr>
                                      <p:to>
                                        <p:strVal val="visible"/>
                                      </p:to>
                                    </p:set>
                                    <p:animEffect transition="in" filter="checkerboard(across)">
                                      <p:cBhvr>
                                        <p:cTn id="13" dur="500"/>
                                        <p:tgtEl>
                                          <p:spTgt spid="68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81">
                                            <p:txEl>
                                              <p:pRg st="3" end="3"/>
                                            </p:txEl>
                                          </p:spTgt>
                                        </p:tgtEl>
                                        <p:attrNameLst>
                                          <p:attrName>style.visibility</p:attrName>
                                        </p:attrNameLst>
                                      </p:cBhvr>
                                      <p:to>
                                        <p:strVal val="visible"/>
                                      </p:to>
                                    </p:set>
                                    <p:animEffect transition="in" filter="checkerboard(across)">
                                      <p:cBhvr>
                                        <p:cTn id="18" dur="500"/>
                                        <p:tgtEl>
                                          <p:spTgt spid="68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681">
                                            <p:txEl>
                                              <p:pRg st="4" end="4"/>
                                            </p:txEl>
                                          </p:spTgt>
                                        </p:tgtEl>
                                        <p:attrNameLst>
                                          <p:attrName>style.visibility</p:attrName>
                                        </p:attrNameLst>
                                      </p:cBhvr>
                                      <p:to>
                                        <p:strVal val="visible"/>
                                      </p:to>
                                    </p:set>
                                    <p:animEffect transition="in" filter="checkerboard(across)">
                                      <p:cBhvr>
                                        <p:cTn id="23" dur="500"/>
                                        <p:tgtEl>
                                          <p:spTgt spid="681">
                                            <p:txEl>
                                              <p:pRg st="4" end="4"/>
                                            </p:txEl>
                                          </p:spTgt>
                                        </p:tgtEl>
                                      </p:cBhvr>
                                    </p:animEffect>
                                  </p:childTnLst>
                                </p:cTn>
                              </p:par>
                            </p:childTnLst>
                          </p:cTn>
                        </p:par>
                        <p:par>
                          <p:cTn id="24" fill="hold">
                            <p:stCondLst>
                              <p:cond delay="500"/>
                            </p:stCondLst>
                            <p:childTnLst>
                              <p:par>
                                <p:cTn id="25" presetID="5" presetClass="entr" presetSubtype="1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checkerboard(across)">
                                      <p:cBhvr>
                                        <p:cTn id="27" dur="500"/>
                                        <p:tgtEl>
                                          <p:spTgt spid="8"/>
                                        </p:tgtEl>
                                      </p:cBhvr>
                                    </p:animEffect>
                                  </p:childTnLst>
                                </p:cTn>
                              </p:par>
                            </p:childTnLst>
                          </p:cTn>
                        </p:par>
                        <p:par>
                          <p:cTn id="28" fill="hold">
                            <p:stCondLst>
                              <p:cond delay="1000"/>
                            </p:stCondLst>
                            <p:childTnLst>
                              <p:par>
                                <p:cTn id="29" presetID="5" presetClass="entr" presetSubtype="10" fill="hold" grpId="0" nodeType="afterEffect">
                                  <p:stCondLst>
                                    <p:cond delay="0"/>
                                  </p:stCondLst>
                                  <p:childTnLst>
                                    <p:set>
                                      <p:cBhvr>
                                        <p:cTn id="30" dur="1" fill="hold">
                                          <p:stCondLst>
                                            <p:cond delay="0"/>
                                          </p:stCondLst>
                                        </p:cTn>
                                        <p:tgtEl>
                                          <p:spTgt spid="10">
                                            <p:txEl>
                                              <p:pRg st="0" end="0"/>
                                            </p:txEl>
                                          </p:spTgt>
                                        </p:tgtEl>
                                        <p:attrNameLst>
                                          <p:attrName>style.visibility</p:attrName>
                                        </p:attrNameLst>
                                      </p:cBhvr>
                                      <p:to>
                                        <p:strVal val="visible"/>
                                      </p:to>
                                    </p:set>
                                    <p:animEffect transition="in" filter="checkerboard(across)">
                                      <p:cBhvr>
                                        <p:cTn id="31" dur="500"/>
                                        <p:tgtEl>
                                          <p:spTgt spid="10">
                                            <p:txEl>
                                              <p:pRg st="0" end="0"/>
                                            </p:txEl>
                                          </p:spTgt>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checkerboard(across)">
                                      <p:cBhvr>
                                        <p:cTn id="34" dur="500"/>
                                        <p:tgtEl>
                                          <p:spTgt spid="9"/>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1">
                                            <p:txEl>
                                              <p:pRg st="0" end="0"/>
                                            </p:txEl>
                                          </p:spTgt>
                                        </p:tgtEl>
                                        <p:attrNameLst>
                                          <p:attrName>style.visibility</p:attrName>
                                        </p:attrNameLst>
                                      </p:cBhvr>
                                      <p:to>
                                        <p:strVal val="visible"/>
                                      </p:to>
                                    </p:set>
                                    <p:animEffect transition="in" filter="checkerboard(across)">
                                      <p:cBhvr>
                                        <p:cTn id="3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1" grpId="0" uiExpand="1" build="p"/>
      <p:bldP spid="682" grpId="0"/>
      <p:bldP spid="8" grpId="0" animBg="1"/>
      <p:bldP spid="9" grpId="0" animBg="1"/>
      <p:bldP spid="10" grpId="0" build="allAtOnce"/>
      <p:bldP spid="11" grpId="0" build="allAtOnce"/>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91A5-6554-B091-A58E-CA0890BA2319}"/>
              </a:ext>
            </a:extLst>
          </p:cNvPr>
          <p:cNvSpPr>
            <a:spLocks noGrp="1"/>
          </p:cNvSpPr>
          <p:nvPr>
            <p:ph type="title"/>
          </p:nvPr>
        </p:nvSpPr>
        <p:spPr>
          <a:xfrm>
            <a:off x="1605777" y="592582"/>
            <a:ext cx="10006360" cy="5672837"/>
          </a:xfrm>
          <a:solidFill>
            <a:schemeClr val="tx2">
              <a:lumMod val="20000"/>
              <a:lumOff val="80000"/>
            </a:schemeClr>
          </a:solidFill>
        </p:spPr>
        <p:txBody>
          <a:bodyPr anchor="t"/>
          <a:lstStyle/>
          <a:p>
            <a:pPr marL="186262" algn="l">
              <a:lnSpc>
                <a:spcPct val="150000"/>
              </a:lnSpc>
            </a:pPr>
            <a:r>
              <a:rPr lang="en-IN" sz="2133" dirty="0">
                <a:latin typeface="Times New Roman" panose="02020603050405020304" pitchFamily="18" charset="0"/>
                <a:cs typeface="Times New Roman" panose="02020603050405020304" pitchFamily="18" charset="0"/>
              </a:rPr>
              <a:t>Based on the performance metrics you provided, </a:t>
            </a:r>
            <a:r>
              <a:rPr lang="en-IN" sz="2133" b="1" dirty="0">
                <a:latin typeface="Times New Roman" panose="02020603050405020304" pitchFamily="18" charset="0"/>
                <a:cs typeface="Times New Roman" panose="02020603050405020304" pitchFamily="18" charset="0"/>
              </a:rPr>
              <a:t>it appears that the Random Forest Classifier is performing very well</a:t>
            </a:r>
            <a:r>
              <a:rPr lang="en-IN" sz="2133" dirty="0">
                <a:latin typeface="Times New Roman" panose="02020603050405020304" pitchFamily="18" charset="0"/>
                <a:cs typeface="Times New Roman" panose="02020603050405020304" pitchFamily="18" charset="0"/>
              </a:rPr>
              <a:t> on both the training and test data. The high precision, recall, and F1 scores on the training data suggest that the model is able to accurately identify both positive and negative cases with high confidence. The similarly high precision, recall, and F1 scores on the test data suggest that the model is also able to generalize well to new data.</a:t>
            </a:r>
            <a:br>
              <a:rPr lang="en-IN" sz="2133" dirty="0">
                <a:latin typeface="Times New Roman" panose="02020603050405020304" pitchFamily="18" charset="0"/>
                <a:cs typeface="Times New Roman" panose="02020603050405020304" pitchFamily="18" charset="0"/>
              </a:rPr>
            </a:br>
            <a:br>
              <a:rPr lang="en-IN" sz="2133" dirty="0">
                <a:latin typeface="Times New Roman" panose="02020603050405020304" pitchFamily="18" charset="0"/>
                <a:cs typeface="Times New Roman" panose="02020603050405020304" pitchFamily="18" charset="0"/>
              </a:rPr>
            </a:br>
            <a:r>
              <a:rPr lang="en-IN" sz="2133" dirty="0">
                <a:latin typeface="Times New Roman" panose="02020603050405020304" pitchFamily="18" charset="0"/>
                <a:cs typeface="Times New Roman" panose="02020603050405020304" pitchFamily="18" charset="0"/>
              </a:rPr>
              <a:t>The F1 score, which is a harmonic mean of precision and recall, is a good measure of the overall performance of the model. The </a:t>
            </a:r>
            <a:r>
              <a:rPr lang="en-IN" sz="2133" b="1" dirty="0">
                <a:latin typeface="Times New Roman" panose="02020603050405020304" pitchFamily="18" charset="0"/>
                <a:cs typeface="Times New Roman" panose="02020603050405020304" pitchFamily="18" charset="0"/>
              </a:rPr>
              <a:t>F1 score of 93% for the training data and 81% for the test data </a:t>
            </a:r>
            <a:r>
              <a:rPr lang="en-IN" sz="2133" dirty="0">
                <a:latin typeface="Times New Roman" panose="02020603050405020304" pitchFamily="18" charset="0"/>
                <a:cs typeface="Times New Roman" panose="02020603050405020304" pitchFamily="18" charset="0"/>
              </a:rPr>
              <a:t>indicates that the model is performing very well overall, with high accuracy and relatively low error rates.</a:t>
            </a:r>
          </a:p>
        </p:txBody>
      </p:sp>
      <p:sp>
        <p:nvSpPr>
          <p:cNvPr id="5" name="Google Shape;1436;p89">
            <a:extLst>
              <a:ext uri="{FF2B5EF4-FFF2-40B4-BE49-F238E27FC236}">
                <a16:creationId xmlns:a16="http://schemas.microsoft.com/office/drawing/2014/main" id="{F731DB46-6EAD-54A0-0C9D-82D3F5F78492}"/>
              </a:ext>
            </a:extLst>
          </p:cNvPr>
          <p:cNvSpPr/>
          <p:nvPr/>
        </p:nvSpPr>
        <p:spPr>
          <a:xfrm rot="16200000">
            <a:off x="-1175945" y="1895909"/>
            <a:ext cx="4007125"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6" name="Google Shape;683;p53">
            <a:extLst>
              <a:ext uri="{FF2B5EF4-FFF2-40B4-BE49-F238E27FC236}">
                <a16:creationId xmlns:a16="http://schemas.microsoft.com/office/drawing/2014/main" id="{B7FBEFC8-2064-54A6-F18C-091D6ED36905}"/>
              </a:ext>
            </a:extLst>
          </p:cNvPr>
          <p:cNvSpPr txBox="1">
            <a:spLocks/>
          </p:cNvSpPr>
          <p:nvPr/>
        </p:nvSpPr>
        <p:spPr>
          <a:xfrm>
            <a:off x="311919" y="597637"/>
            <a:ext cx="943629" cy="3428840"/>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US" sz="2400" dirty="0"/>
              <a:t>C</a:t>
            </a:r>
          </a:p>
          <a:p>
            <a:r>
              <a:rPr lang="en-US" sz="2400" dirty="0"/>
              <a:t>O</a:t>
            </a:r>
          </a:p>
          <a:p>
            <a:r>
              <a:rPr lang="en-US" sz="2400" dirty="0"/>
              <a:t>N</a:t>
            </a:r>
          </a:p>
          <a:p>
            <a:r>
              <a:rPr lang="en-US" sz="2400" dirty="0"/>
              <a:t>C</a:t>
            </a:r>
          </a:p>
          <a:p>
            <a:r>
              <a:rPr lang="en-US" sz="2400" dirty="0"/>
              <a:t>L</a:t>
            </a:r>
          </a:p>
          <a:p>
            <a:r>
              <a:rPr lang="en-US" sz="2400" dirty="0"/>
              <a:t>U</a:t>
            </a:r>
          </a:p>
          <a:p>
            <a:r>
              <a:rPr lang="en-US" sz="2400" dirty="0"/>
              <a:t>S</a:t>
            </a:r>
          </a:p>
          <a:p>
            <a:r>
              <a:rPr lang="en-US" sz="2400" dirty="0"/>
              <a:t>I</a:t>
            </a:r>
          </a:p>
          <a:p>
            <a:r>
              <a:rPr lang="en-US" sz="2400" dirty="0"/>
              <a:t>O</a:t>
            </a:r>
          </a:p>
          <a:p>
            <a:r>
              <a:rPr lang="en-US" sz="2400" dirty="0"/>
              <a:t>N</a:t>
            </a:r>
            <a:endParaRPr lang="en" sz="2400" dirty="0"/>
          </a:p>
        </p:txBody>
      </p:sp>
    </p:spTree>
    <p:extLst>
      <p:ext uri="{BB962C8B-B14F-4D97-AF65-F5344CB8AC3E}">
        <p14:creationId xmlns:p14="http://schemas.microsoft.com/office/powerpoint/2010/main" val="32813597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8"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strips(downLeft)">
                                      <p:cBhvr>
                                        <p:cTn id="23" dur="500"/>
                                        <p:tgtEl>
                                          <p:spTgt spid="6"/>
                                        </p:tgtEl>
                                      </p:cBhvr>
                                    </p:animEffect>
                                  </p:childTnLst>
                                </p:cTn>
                              </p:par>
                              <p:par>
                                <p:cTn id="24" presetID="18" presetClass="entr" presetSubtype="12"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strips(downLeft)">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1"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5" grpId="1" animBg="1"/>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2380114" y="1151524"/>
            <a:ext cx="7957283" cy="1132477"/>
          </a:xfrm>
          <a:prstGeom prst="rect">
            <a:avLst/>
          </a:prstGeom>
        </p:spPr>
        <p:txBody>
          <a:bodyPr spcFirstLastPara="1" vert="horz" wrap="square" lIns="121900" tIns="121900" rIns="121900" bIns="121900" rtlCol="0" anchor="t" anchorCtr="0">
            <a:noAutofit/>
          </a:bodyPr>
          <a:lstStyle/>
          <a:p>
            <a:r>
              <a:rPr lang="en-US" sz="4800" dirty="0"/>
              <a:t>References </a:t>
            </a:r>
            <a:endParaRPr sz="4800" dirty="0"/>
          </a:p>
        </p:txBody>
      </p:sp>
      <p:sp>
        <p:nvSpPr>
          <p:cNvPr id="683" name="Google Shape;683;p53"/>
          <p:cNvSpPr txBox="1">
            <a:spLocks noGrp="1"/>
          </p:cNvSpPr>
          <p:nvPr>
            <p:ph type="title" idx="2"/>
          </p:nvPr>
        </p:nvSpPr>
        <p:spPr>
          <a:xfrm>
            <a:off x="493091" y="1151524"/>
            <a:ext cx="1652256" cy="1132477"/>
          </a:xfrm>
          <a:prstGeom prst="rect">
            <a:avLst/>
          </a:prstGeom>
        </p:spPr>
        <p:txBody>
          <a:bodyPr spcFirstLastPara="1" vert="horz" wrap="square" lIns="121900" tIns="121900" rIns="121900" bIns="121900" rtlCol="0" anchor="ctr" anchorCtr="0">
            <a:noAutofit/>
          </a:bodyPr>
          <a:lstStyle/>
          <a:p>
            <a:r>
              <a:rPr lang="en" sz="6400" dirty="0"/>
              <a:t>05</a:t>
            </a:r>
            <a:endParaRPr sz="6400" dirty="0"/>
          </a:p>
        </p:txBody>
      </p:sp>
      <p:sp>
        <p:nvSpPr>
          <p:cNvPr id="5" name="Google Shape;802;p59">
            <a:extLst>
              <a:ext uri="{FF2B5EF4-FFF2-40B4-BE49-F238E27FC236}">
                <a16:creationId xmlns:a16="http://schemas.microsoft.com/office/drawing/2014/main" id="{ED8BBCCE-F87E-1961-8B17-57F9738D4D0A}"/>
              </a:ext>
            </a:extLst>
          </p:cNvPr>
          <p:cNvSpPr/>
          <p:nvPr/>
        </p:nvSpPr>
        <p:spPr>
          <a:xfrm>
            <a:off x="490324" y="3476513"/>
            <a:ext cx="6225515" cy="1705804"/>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9" name="Google Shape;805;p59">
            <a:extLst>
              <a:ext uri="{FF2B5EF4-FFF2-40B4-BE49-F238E27FC236}">
                <a16:creationId xmlns:a16="http://schemas.microsoft.com/office/drawing/2014/main" id="{0C7E2C6C-67BD-6DE1-CE63-298443B27A14}"/>
              </a:ext>
            </a:extLst>
          </p:cNvPr>
          <p:cNvSpPr txBox="1">
            <a:spLocks/>
          </p:cNvSpPr>
          <p:nvPr/>
        </p:nvSpPr>
        <p:spPr>
          <a:xfrm>
            <a:off x="490323" y="3515744"/>
            <a:ext cx="6225515" cy="137399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r>
              <a:rPr lang="en-IN" sz="1867" dirty="0">
                <a:solidFill>
                  <a:schemeClr val="tx1"/>
                </a:solidFill>
                <a:latin typeface="Times New Roman" panose="02020603050405020304" pitchFamily="18" charset="0"/>
                <a:cs typeface="Times New Roman" panose="02020603050405020304" pitchFamily="18" charset="0"/>
                <a:hlinkClick r:id="rId3"/>
              </a:rPr>
              <a:t>https://www.kaggle.com/datasets/dadsrichboyvlogs/supply-chain-management-asia</a:t>
            </a:r>
            <a:r>
              <a:rPr lang="en-IN" sz="1867" dirty="0">
                <a:solidFill>
                  <a:schemeClr val="tx1"/>
                </a:solidFill>
                <a:latin typeface="Times New Roman" panose="02020603050405020304" pitchFamily="18" charset="0"/>
                <a:cs typeface="Times New Roman" panose="02020603050405020304" pitchFamily="18" charset="0"/>
              </a:rPr>
              <a:t>.</a:t>
            </a:r>
          </a:p>
          <a:p>
            <a:r>
              <a:rPr lang="en-IN" sz="1867" dirty="0">
                <a:solidFill>
                  <a:schemeClr val="tx1"/>
                </a:solidFill>
                <a:latin typeface="Times New Roman" panose="02020603050405020304" pitchFamily="18" charset="0"/>
                <a:cs typeface="Times New Roman" panose="02020603050405020304" pitchFamily="18" charset="0"/>
              </a:rPr>
              <a:t>https://olympus.mygreatlearning.com/courses/89611/files/7373481</a:t>
            </a:r>
          </a:p>
        </p:txBody>
      </p:sp>
      <p:sp>
        <p:nvSpPr>
          <p:cNvPr id="10" name="Google Shape;812;p59">
            <a:extLst>
              <a:ext uri="{FF2B5EF4-FFF2-40B4-BE49-F238E27FC236}">
                <a16:creationId xmlns:a16="http://schemas.microsoft.com/office/drawing/2014/main" id="{E9EA0B91-3BAF-B967-32B5-0EC97C621405}"/>
              </a:ext>
            </a:extLst>
          </p:cNvPr>
          <p:cNvSpPr txBox="1">
            <a:spLocks/>
          </p:cNvSpPr>
          <p:nvPr/>
        </p:nvSpPr>
        <p:spPr>
          <a:xfrm>
            <a:off x="490323" y="2599257"/>
            <a:ext cx="6225516" cy="562000"/>
          </a:xfrm>
          <a:prstGeom prst="rect">
            <a:avLst/>
          </a:prstGeom>
          <a:solidFill>
            <a:schemeClr val="bg1">
              <a:lumMod val="40000"/>
              <a:lumOff val="60000"/>
            </a:schemeClr>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3100"/>
              <a:buFont typeface="Antic Didone"/>
              <a:buNone/>
              <a:defRPr sz="3100" b="0" i="0" u="none" strike="noStrike" cap="none">
                <a:solidFill>
                  <a:schemeClr val="dk1"/>
                </a:solidFill>
                <a:latin typeface="Antic Didone"/>
                <a:ea typeface="Antic Didone"/>
                <a:cs typeface="Antic Didone"/>
                <a:sym typeface="Antic Didone"/>
              </a:defRPr>
            </a:lvl9pPr>
          </a:lstStyle>
          <a:p>
            <a:r>
              <a:rPr lang="en" sz="2667" b="1" dirty="0"/>
              <a:t>LINKS AND REFERENCES</a:t>
            </a:r>
          </a:p>
        </p:txBody>
      </p:sp>
    </p:spTree>
    <p:extLst>
      <p:ext uri="{BB962C8B-B14F-4D97-AF65-F5344CB8AC3E}">
        <p14:creationId xmlns:p14="http://schemas.microsoft.com/office/powerpoint/2010/main" val="1140414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p:bldP spid="1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721167" y="2814140"/>
            <a:ext cx="9422000" cy="1520528"/>
          </a:xfrm>
          <a:prstGeom prst="rect">
            <a:avLst/>
          </a:prstGeom>
        </p:spPr>
        <p:txBody>
          <a:bodyPr spcFirstLastPara="1" vert="horz" wrap="square" lIns="121900" tIns="121900" rIns="121900" bIns="121900" rtlCol="0" anchor="t" anchorCtr="0">
            <a:noAutofit/>
          </a:bodyPr>
          <a:lstStyle/>
          <a:p>
            <a:pPr algn="l">
              <a:spcBef>
                <a:spcPts val="0"/>
              </a:spcBef>
            </a:pPr>
            <a:r>
              <a:rPr lang="en" sz="8800" dirty="0"/>
              <a:t>Thank You!</a:t>
            </a:r>
            <a:endParaRPr sz="6933" dirty="0"/>
          </a:p>
        </p:txBody>
      </p:sp>
      <p:cxnSp>
        <p:nvCxnSpPr>
          <p:cNvPr id="604" name="Google Shape;604;p49"/>
          <p:cNvCxnSpPr/>
          <p:nvPr/>
        </p:nvCxnSpPr>
        <p:spPr>
          <a:xfrm>
            <a:off x="8861500" y="5872167"/>
            <a:ext cx="25748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8855767" y="5973767"/>
            <a:ext cx="2574800" cy="419200"/>
          </a:xfrm>
          <a:prstGeom prst="rect">
            <a:avLst/>
          </a:prstGeom>
          <a:noFill/>
          <a:ln>
            <a:noFill/>
          </a:ln>
        </p:spPr>
        <p:txBody>
          <a:bodyPr spcFirstLastPara="1" wrap="square" lIns="121900" tIns="121900" rIns="121900" bIns="121900" anchor="ctr" anchorCtr="0">
            <a:noAutofit/>
          </a:bodyPr>
          <a:lstStyle/>
          <a:p>
            <a:pPr algn="ctr"/>
            <a:r>
              <a:rPr lang="en" sz="1333" dirty="0">
                <a:latin typeface="Inter"/>
                <a:ea typeface="Inter"/>
                <a:cs typeface="Inter"/>
                <a:sym typeface="Inter"/>
              </a:rPr>
              <a:t>Presented By</a:t>
            </a:r>
          </a:p>
        </p:txBody>
      </p:sp>
      <p:sp>
        <p:nvSpPr>
          <p:cNvPr id="608" name="Google Shape;608;p49"/>
          <p:cNvSpPr txBox="1"/>
          <p:nvPr/>
        </p:nvSpPr>
        <p:spPr>
          <a:xfrm>
            <a:off x="8861500" y="5205600"/>
            <a:ext cx="2574800" cy="564800"/>
          </a:xfrm>
          <a:prstGeom prst="rect">
            <a:avLst/>
          </a:prstGeom>
          <a:noFill/>
          <a:ln>
            <a:noFill/>
          </a:ln>
        </p:spPr>
        <p:txBody>
          <a:bodyPr spcFirstLastPara="1" wrap="square" lIns="121900" tIns="121900" rIns="121900" bIns="121900" anchor="ctr" anchorCtr="0">
            <a:noAutofit/>
          </a:bodyPr>
          <a:lstStyle/>
          <a:p>
            <a:pPr algn="ctr"/>
            <a:r>
              <a:rPr lang="en" sz="4000" dirty="0">
                <a:latin typeface="Alex Brush"/>
                <a:ea typeface="Alex Brush"/>
                <a:cs typeface="Alex Brush"/>
                <a:sym typeface="Alex Brush"/>
              </a:rPr>
              <a:t>Group 2</a:t>
            </a:r>
            <a:endParaRPr sz="4000" dirty="0">
              <a:latin typeface="Alex Brush"/>
              <a:ea typeface="Alex Brush"/>
              <a:cs typeface="Alex Brush"/>
              <a:sym typeface="Alex Brush"/>
            </a:endParaRPr>
          </a:p>
        </p:txBody>
      </p:sp>
    </p:spTree>
    <p:extLst>
      <p:ext uri="{BB962C8B-B14F-4D97-AF65-F5344CB8AC3E}">
        <p14:creationId xmlns:p14="http://schemas.microsoft.com/office/powerpoint/2010/main" val="4141526120"/>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62E8-9EA6-666E-0F2F-DFD1DECAB74A}"/>
              </a:ext>
            </a:extLst>
          </p:cNvPr>
          <p:cNvSpPr>
            <a:spLocks noGrp="1"/>
          </p:cNvSpPr>
          <p:nvPr>
            <p:ph type="title"/>
          </p:nvPr>
        </p:nvSpPr>
        <p:spPr>
          <a:xfrm>
            <a:off x="1053351" y="479627"/>
            <a:ext cx="7125600" cy="1191600"/>
          </a:xfrm>
        </p:spPr>
        <p:txBody>
          <a:bodyPr/>
          <a:lstStyle/>
          <a:p>
            <a:r>
              <a:rPr lang="en-US" sz="1200" b="1" dirty="0"/>
              <a:t>INDEPENDENT VARIABLES</a:t>
            </a:r>
            <a:br>
              <a:rPr lang="en-US" sz="1200" b="1" dirty="0"/>
            </a:br>
            <a:r>
              <a:rPr lang="en-US" sz="1200" b="1" dirty="0"/>
              <a:t>DESCRIPTION</a:t>
            </a:r>
            <a:br>
              <a:rPr lang="en-US" sz="1200" b="1" dirty="0"/>
            </a:br>
            <a:br>
              <a:rPr lang="en-US" sz="1200" b="1" dirty="0"/>
            </a:br>
            <a:r>
              <a:rPr lang="en-US" sz="1200" b="1" dirty="0"/>
              <a:t>Type: Type of transaction made</a:t>
            </a:r>
            <a:br>
              <a:rPr lang="en-US" sz="1200" b="1" dirty="0"/>
            </a:br>
            <a:br>
              <a:rPr lang="en-US" sz="1200" b="1" dirty="0"/>
            </a:br>
            <a:r>
              <a:rPr lang="en-US" sz="1200" b="1" dirty="0"/>
              <a:t>Days for shipping (real): Actual shipping days of the purchased product</a:t>
            </a:r>
            <a:br>
              <a:rPr lang="en-US" sz="1200" b="1" dirty="0"/>
            </a:br>
            <a:br>
              <a:rPr lang="en-US" sz="1200" b="1" dirty="0"/>
            </a:br>
            <a:r>
              <a:rPr lang="en-US" sz="1200" b="1" dirty="0"/>
              <a:t>Days for shipment (scheduled): Days of scheduled delivery of the purchased product</a:t>
            </a:r>
            <a:br>
              <a:rPr lang="en-US" sz="1200" b="1" dirty="0"/>
            </a:br>
            <a:br>
              <a:rPr lang="en-US" sz="1200" b="1" dirty="0"/>
            </a:br>
            <a:r>
              <a:rPr lang="en-US" sz="1200" b="1" dirty="0"/>
              <a:t>Benefit per order: Earnings per order placed</a:t>
            </a:r>
            <a:br>
              <a:rPr lang="en-US" sz="1200" b="1" dirty="0"/>
            </a:br>
            <a:br>
              <a:rPr lang="en-US" sz="1200" b="1" dirty="0"/>
            </a:br>
            <a:r>
              <a:rPr lang="en-US" sz="1200" b="1" dirty="0"/>
              <a:t>Sales per customer: Total sales per customer made per customer</a:t>
            </a:r>
            <a:br>
              <a:rPr lang="en-US" sz="1200" b="1" dirty="0"/>
            </a:br>
            <a:br>
              <a:rPr lang="en-US" sz="1200" b="1" dirty="0"/>
            </a:br>
            <a:r>
              <a:rPr lang="en-US" sz="1200" b="1" dirty="0"/>
              <a:t>Delivery Status: Delivery status of orders: Advance shipping , Late delivery ,</a:t>
            </a:r>
            <a:br>
              <a:rPr lang="en-US" sz="1200" b="1" dirty="0"/>
            </a:br>
            <a:r>
              <a:rPr lang="en-US" sz="1200" b="1" dirty="0"/>
              <a:t>Shipping canceled , Shipping on time</a:t>
            </a:r>
            <a:br>
              <a:rPr lang="en-US" sz="1200" b="1" dirty="0"/>
            </a:br>
            <a:br>
              <a:rPr lang="en-US" sz="1200" b="1" dirty="0"/>
            </a:br>
            <a:r>
              <a:rPr lang="en-US" sz="1200" b="1" dirty="0"/>
              <a:t>Category Id: Product category code</a:t>
            </a:r>
            <a:br>
              <a:rPr lang="en-US" sz="1200" b="1" dirty="0"/>
            </a:br>
            <a:br>
              <a:rPr lang="en-US" sz="1200" b="1" dirty="0"/>
            </a:br>
            <a:r>
              <a:rPr lang="en-US" sz="1200" b="1" dirty="0"/>
              <a:t>Category Name: Description of the product category</a:t>
            </a:r>
            <a:br>
              <a:rPr lang="en-US" sz="1200" b="1" dirty="0"/>
            </a:br>
            <a:br>
              <a:rPr lang="en-US" sz="1200" b="1" dirty="0"/>
            </a:br>
            <a:r>
              <a:rPr lang="en-US" sz="1200" b="1" dirty="0"/>
              <a:t>Customer City: City where the customer made the purchase</a:t>
            </a:r>
            <a:br>
              <a:rPr lang="en-US" sz="1200" b="1" dirty="0"/>
            </a:br>
            <a:br>
              <a:rPr lang="en-US" sz="1200" b="1" dirty="0"/>
            </a:br>
            <a:r>
              <a:rPr lang="en-US" sz="1200" b="1" dirty="0"/>
              <a:t>Customer Country: Country where the customer made the purchase</a:t>
            </a:r>
            <a:br>
              <a:rPr lang="en-US" sz="1200" b="1" dirty="0"/>
            </a:br>
            <a:br>
              <a:rPr lang="en-US" sz="1200" b="1" dirty="0"/>
            </a:br>
            <a:r>
              <a:rPr lang="en-US" sz="1200" b="1" dirty="0"/>
              <a:t>Customer Email: Customer's email</a:t>
            </a:r>
            <a:br>
              <a:rPr lang="en-US" sz="1200" b="1" dirty="0"/>
            </a:br>
            <a:br>
              <a:rPr lang="en-US" sz="1200" b="1" dirty="0"/>
            </a:br>
            <a:r>
              <a:rPr lang="en-US" sz="1200" b="1" dirty="0"/>
              <a:t>Customer </a:t>
            </a:r>
            <a:r>
              <a:rPr lang="en-US" sz="1200" b="1" dirty="0" err="1"/>
              <a:t>Fname</a:t>
            </a:r>
            <a:r>
              <a:rPr lang="en-US" sz="1200" b="1" dirty="0"/>
              <a:t>: Customer name</a:t>
            </a:r>
            <a:br>
              <a:rPr lang="en-US" sz="1200" b="1" dirty="0"/>
            </a:br>
            <a:r>
              <a:rPr lang="en-US" sz="1200" b="1" dirty="0"/>
              <a:t>Customer Id: Customer ID</a:t>
            </a:r>
            <a:br>
              <a:rPr lang="en-US" sz="1200" b="1" dirty="0"/>
            </a:br>
            <a:r>
              <a:rPr lang="en-US" sz="1200" b="1" dirty="0"/>
              <a:t>Customer </a:t>
            </a:r>
            <a:r>
              <a:rPr lang="en-US" sz="1200" b="1" dirty="0" err="1"/>
              <a:t>Lname</a:t>
            </a:r>
            <a:r>
              <a:rPr lang="en-US" sz="1200" b="1" dirty="0"/>
              <a:t>: Customer </a:t>
            </a:r>
            <a:r>
              <a:rPr lang="en-US" sz="1200" b="1" dirty="0" err="1"/>
              <a:t>lastname</a:t>
            </a:r>
            <a:br>
              <a:rPr lang="en-US" sz="1200" b="1" dirty="0"/>
            </a:br>
            <a:r>
              <a:rPr lang="en-US" sz="1200" b="1" dirty="0"/>
              <a:t>Customer Password: Masked customer key</a:t>
            </a:r>
            <a:br>
              <a:rPr lang="en-US" sz="1200" b="1" dirty="0"/>
            </a:br>
            <a:r>
              <a:rPr lang="en-US" sz="1200" b="1" dirty="0"/>
              <a:t>Customer Segment: Types of Customers: Consumer , Corporate , Home Office</a:t>
            </a:r>
            <a:br>
              <a:rPr lang="en-US" sz="1200" b="1" dirty="0"/>
            </a:br>
            <a:br>
              <a:rPr lang="en-US" sz="1200" b="1" dirty="0"/>
            </a:br>
            <a:r>
              <a:rPr lang="en-US" sz="1200" b="1" dirty="0"/>
              <a:t>Customer State: State to which the store where the purchase is registered belongs</a:t>
            </a:r>
            <a:br>
              <a:rPr lang="en-US" sz="1200" b="1" dirty="0"/>
            </a:br>
            <a:br>
              <a:rPr lang="en-US" sz="1200" b="1" dirty="0"/>
            </a:br>
            <a:r>
              <a:rPr lang="en-US" sz="1200" b="1" dirty="0"/>
              <a:t>Customer Street: Street to which the store where the purchase is registered belongs</a:t>
            </a:r>
            <a:br>
              <a:rPr lang="en-US" sz="1200" b="1" dirty="0"/>
            </a:br>
            <a:br>
              <a:rPr lang="en-US" sz="1200" b="1" dirty="0"/>
            </a:br>
            <a:endParaRPr lang="en-US" sz="1200" b="1" dirty="0"/>
          </a:p>
        </p:txBody>
      </p:sp>
      <p:sp>
        <p:nvSpPr>
          <p:cNvPr id="3" name="Subtitle 2">
            <a:extLst>
              <a:ext uri="{FF2B5EF4-FFF2-40B4-BE49-F238E27FC236}">
                <a16:creationId xmlns:a16="http://schemas.microsoft.com/office/drawing/2014/main" id="{79A54310-7480-54B4-806A-0E218CDAE649}"/>
              </a:ext>
            </a:extLst>
          </p:cNvPr>
          <p:cNvSpPr>
            <a:spLocks noGrp="1"/>
          </p:cNvSpPr>
          <p:nvPr>
            <p:ph type="subTitle" idx="1"/>
          </p:nvPr>
        </p:nvSpPr>
        <p:spPr/>
        <p:txBody>
          <a:bodyPr/>
          <a:lstStyle/>
          <a:p>
            <a:endParaRPr lang="en-US"/>
          </a:p>
        </p:txBody>
      </p:sp>
      <p:sp>
        <p:nvSpPr>
          <p:cNvPr id="4" name="Title 3">
            <a:extLst>
              <a:ext uri="{FF2B5EF4-FFF2-40B4-BE49-F238E27FC236}">
                <a16:creationId xmlns:a16="http://schemas.microsoft.com/office/drawing/2014/main" id="{A3B88138-7482-5A3E-E52C-5F3A6C3F81BF}"/>
              </a:ext>
            </a:extLst>
          </p:cNvPr>
          <p:cNvSpPr>
            <a:spLocks noGrp="1"/>
          </p:cNvSpPr>
          <p:nvPr>
            <p:ph type="title" idx="2"/>
          </p:nvPr>
        </p:nvSpPr>
        <p:spPr>
          <a:xfrm>
            <a:off x="262403" y="0"/>
            <a:ext cx="1581896" cy="319319"/>
          </a:xfrm>
        </p:spPr>
        <p:txBody>
          <a:bodyPr/>
          <a:lstStyle/>
          <a:p>
            <a:r>
              <a:rPr lang="en-US" sz="1200" dirty="0"/>
              <a:t>Description</a:t>
            </a:r>
          </a:p>
        </p:txBody>
      </p:sp>
    </p:spTree>
    <p:extLst>
      <p:ext uri="{BB962C8B-B14F-4D97-AF65-F5344CB8AC3E}">
        <p14:creationId xmlns:p14="http://schemas.microsoft.com/office/powerpoint/2010/main" val="4152559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FAAC-B359-F26E-EAD1-A97C652EA4CD}"/>
              </a:ext>
            </a:extLst>
          </p:cNvPr>
          <p:cNvSpPr>
            <a:spLocks noGrp="1"/>
          </p:cNvSpPr>
          <p:nvPr>
            <p:ph type="title"/>
          </p:nvPr>
        </p:nvSpPr>
        <p:spPr>
          <a:xfrm>
            <a:off x="878633" y="572618"/>
            <a:ext cx="7125600" cy="1191600"/>
          </a:xfrm>
        </p:spPr>
        <p:txBody>
          <a:bodyPr/>
          <a:lstStyle/>
          <a:p>
            <a:r>
              <a:rPr lang="en-US" sz="1200" b="1" dirty="0"/>
              <a:t>Customer </a:t>
            </a:r>
            <a:r>
              <a:rPr lang="en-US" sz="1200" b="1" dirty="0" err="1"/>
              <a:t>Zipcode</a:t>
            </a:r>
            <a:r>
              <a:rPr lang="en-US" sz="1200" b="1" dirty="0"/>
              <a:t>: Customer </a:t>
            </a:r>
            <a:r>
              <a:rPr lang="en-US" sz="1200" b="1" dirty="0" err="1"/>
              <a:t>Zipcode</a:t>
            </a:r>
            <a:br>
              <a:rPr lang="en-US" sz="1200" b="1" dirty="0"/>
            </a:br>
            <a:r>
              <a:rPr lang="en-US" sz="1200" b="1" dirty="0"/>
              <a:t>Department Id: Department code of store</a:t>
            </a:r>
            <a:br>
              <a:rPr lang="en-US" sz="1200" b="1" dirty="0"/>
            </a:br>
            <a:r>
              <a:rPr lang="en-US" sz="1200" b="1" dirty="0"/>
              <a:t>Department Name: Department name of store</a:t>
            </a:r>
            <a:br>
              <a:rPr lang="en-US" sz="1200" b="1" dirty="0"/>
            </a:br>
            <a:r>
              <a:rPr lang="en-US" sz="1200" b="1" dirty="0"/>
              <a:t>Latitude: Latitude corresponding to location of store</a:t>
            </a:r>
            <a:br>
              <a:rPr lang="en-US" sz="1200" b="1" dirty="0"/>
            </a:br>
            <a:r>
              <a:rPr lang="en-US" sz="1200" b="1" dirty="0"/>
              <a:t>Longitude: Longitude corresponding to location of store</a:t>
            </a:r>
            <a:br>
              <a:rPr lang="en-US" sz="1200" b="1" dirty="0"/>
            </a:br>
            <a:br>
              <a:rPr lang="en-US" sz="1200" b="1" dirty="0"/>
            </a:br>
            <a:r>
              <a:rPr lang="en-US" sz="1200" b="1" dirty="0"/>
              <a:t>Order City: Destination city of the order</a:t>
            </a:r>
            <a:br>
              <a:rPr lang="en-US" sz="1200" b="1" dirty="0"/>
            </a:br>
            <a:r>
              <a:rPr lang="en-US" sz="1200" b="1" dirty="0" err="1"/>
              <a:t>Order</a:t>
            </a:r>
            <a:r>
              <a:rPr lang="en-US" sz="1200" b="1" dirty="0"/>
              <a:t> Country: Destination country of the order</a:t>
            </a:r>
            <a:br>
              <a:rPr lang="en-US" sz="1200" b="1" dirty="0"/>
            </a:br>
            <a:r>
              <a:rPr lang="en-US" sz="1200" b="1" dirty="0" err="1"/>
              <a:t>Order</a:t>
            </a:r>
            <a:r>
              <a:rPr lang="en-US" sz="1200" b="1" dirty="0"/>
              <a:t> Customer Id: Customer order code</a:t>
            </a:r>
            <a:br>
              <a:rPr lang="en-US" sz="1200" b="1" dirty="0"/>
            </a:br>
            <a:r>
              <a:rPr lang="en-US" sz="1200" b="1" dirty="0"/>
              <a:t>order date (</a:t>
            </a:r>
            <a:r>
              <a:rPr lang="en-US" sz="1200" b="1" dirty="0" err="1"/>
              <a:t>DateOrders</a:t>
            </a:r>
            <a:r>
              <a:rPr lang="en-US" sz="1200" b="1" dirty="0"/>
              <a:t>): Date on which the order is made</a:t>
            </a:r>
            <a:br>
              <a:rPr lang="en-US" sz="1200" b="1" dirty="0"/>
            </a:br>
            <a:r>
              <a:rPr lang="en-US" sz="1200" b="1" dirty="0"/>
              <a:t>Order Id: Order code</a:t>
            </a:r>
            <a:br>
              <a:rPr lang="en-US" sz="1200" b="1" dirty="0"/>
            </a:br>
            <a:r>
              <a:rPr lang="en-US" sz="1200" b="1" dirty="0"/>
              <a:t>Order Item </a:t>
            </a:r>
            <a:r>
              <a:rPr lang="en-US" sz="1200" b="1" dirty="0" err="1"/>
              <a:t>Cardprod</a:t>
            </a:r>
            <a:r>
              <a:rPr lang="en-US" sz="1200" b="1" dirty="0"/>
              <a:t> Id: Product code generated through the RFID reader</a:t>
            </a:r>
            <a:br>
              <a:rPr lang="en-US" sz="1200" b="1" dirty="0"/>
            </a:br>
            <a:br>
              <a:rPr lang="en-US" sz="1200" b="1" dirty="0"/>
            </a:br>
            <a:r>
              <a:rPr lang="en-US" sz="1200" b="1" dirty="0"/>
              <a:t>Order Item Discount: Order item discount value</a:t>
            </a:r>
            <a:br>
              <a:rPr lang="en-US" sz="1200" b="1" dirty="0"/>
            </a:br>
            <a:r>
              <a:rPr lang="en-US" sz="1200" b="1" dirty="0"/>
              <a:t>Order Item Discount Rate: Order item discount percentage</a:t>
            </a:r>
            <a:br>
              <a:rPr lang="en-US" sz="1200" b="1" dirty="0"/>
            </a:br>
            <a:r>
              <a:rPr lang="en-US" sz="1200" b="1" dirty="0"/>
              <a:t>Order Item Id: Order item code</a:t>
            </a:r>
            <a:br>
              <a:rPr lang="en-US" sz="1200" b="1" dirty="0"/>
            </a:br>
            <a:r>
              <a:rPr lang="en-US" sz="1200" b="1" dirty="0"/>
              <a:t>Order Item Product Price: Price of products without discount</a:t>
            </a:r>
            <a:br>
              <a:rPr lang="en-US" sz="1200" b="1" dirty="0"/>
            </a:br>
            <a:r>
              <a:rPr lang="en-US" sz="1200" b="1" dirty="0"/>
              <a:t>Order Item Profit Ratio: Order Item Profit Ratio</a:t>
            </a:r>
            <a:br>
              <a:rPr lang="en-US" sz="1200" b="1" dirty="0"/>
            </a:br>
            <a:br>
              <a:rPr lang="en-US" sz="1200" b="1" dirty="0"/>
            </a:br>
            <a:r>
              <a:rPr lang="en-US" sz="1200" b="1" dirty="0"/>
              <a:t>Order Item Quantity: Number of products per order</a:t>
            </a:r>
            <a:br>
              <a:rPr lang="en-US" sz="1200" b="1" dirty="0"/>
            </a:br>
            <a:r>
              <a:rPr lang="en-US" sz="1200" b="1" dirty="0"/>
              <a:t>Sales: Value in sales</a:t>
            </a:r>
            <a:br>
              <a:rPr lang="en-US" sz="1200" b="1" dirty="0"/>
            </a:br>
            <a:br>
              <a:rPr lang="en-US" sz="1200" b="1" dirty="0"/>
            </a:br>
            <a:r>
              <a:rPr lang="en-US" sz="1200" b="1" dirty="0"/>
              <a:t>Order Item Total: Total amount per order</a:t>
            </a:r>
            <a:br>
              <a:rPr lang="en-US" sz="1200" b="1" dirty="0"/>
            </a:br>
            <a:r>
              <a:rPr lang="en-US" sz="1200" b="1" dirty="0" err="1"/>
              <a:t>Order</a:t>
            </a:r>
            <a:r>
              <a:rPr lang="en-US" sz="1200" b="1" dirty="0"/>
              <a:t> Profit Per Order: Order Profit Per Order</a:t>
            </a:r>
            <a:br>
              <a:rPr lang="en-US" sz="1200" b="1" dirty="0"/>
            </a:br>
            <a:br>
              <a:rPr lang="en-US" sz="1200" b="1" dirty="0"/>
            </a:br>
            <a:r>
              <a:rPr lang="en-US" sz="1200" b="1" dirty="0" err="1"/>
              <a:t>Order</a:t>
            </a:r>
            <a:r>
              <a:rPr lang="en-US" sz="1200" b="1" dirty="0"/>
              <a:t> Region: Region of the world where the order is delivered: Southeast Asia , South Asia ,Oceania ,Eastern Asia, West Asia , West of USA , US Center , West Africa, Central Africa ,North Africa ,Western Europe ,Northern , Caribbean , South America ,East Africa ,Southern Europe , East of USA ,</a:t>
            </a:r>
            <a:br>
              <a:rPr lang="en-US" sz="1200" b="1" dirty="0"/>
            </a:br>
            <a:r>
              <a:rPr lang="en-US" sz="1200" b="1" dirty="0"/>
              <a:t>Canada , Southern Africa , Central Asia , Europe , Central America, Eastern Europe , South of USA</a:t>
            </a:r>
            <a:br>
              <a:rPr lang="en-US" sz="1200" b="1" dirty="0"/>
            </a:br>
            <a:br>
              <a:rPr lang="en-US" sz="1200" b="1" dirty="0"/>
            </a:br>
            <a:r>
              <a:rPr lang="en-US" sz="1200" b="1" dirty="0"/>
              <a:t>Order State: State of the region where the order is delivered</a:t>
            </a:r>
            <a:br>
              <a:rPr lang="en-US" sz="1200" b="1" dirty="0"/>
            </a:br>
            <a:br>
              <a:rPr lang="en-US" sz="1200" b="1" dirty="0"/>
            </a:br>
            <a:r>
              <a:rPr lang="en-US" sz="1200" b="1" dirty="0"/>
              <a:t>Order Status: Order Status: COMPLETE, PENDING, CLOSED, PENDING_PAYMENT,</a:t>
            </a:r>
            <a:br>
              <a:rPr lang="en-US" sz="1200" b="1" dirty="0"/>
            </a:br>
            <a:r>
              <a:rPr lang="en-US" sz="1200" b="1" dirty="0"/>
              <a:t>CANCELED, PROCESSING,SUSPECTED_FRAUD, ON_HOLD, PAYMENT_REVIEW</a:t>
            </a:r>
            <a:br>
              <a:rPr lang="en-US" sz="1200" b="1" dirty="0"/>
            </a:br>
            <a:br>
              <a:rPr lang="en-US" sz="1200" b="1" dirty="0"/>
            </a:br>
            <a:endParaRPr lang="en-US" sz="1200" b="1" dirty="0"/>
          </a:p>
        </p:txBody>
      </p:sp>
      <p:sp>
        <p:nvSpPr>
          <p:cNvPr id="3" name="Subtitle 2">
            <a:extLst>
              <a:ext uri="{FF2B5EF4-FFF2-40B4-BE49-F238E27FC236}">
                <a16:creationId xmlns:a16="http://schemas.microsoft.com/office/drawing/2014/main" id="{AB616CCD-E359-0A81-1B8F-A2CD001E345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682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CCF7-2670-030F-BDA5-03B67DC3F95B}"/>
              </a:ext>
            </a:extLst>
          </p:cNvPr>
          <p:cNvSpPr>
            <a:spLocks noGrp="1"/>
          </p:cNvSpPr>
          <p:nvPr>
            <p:ph type="title"/>
          </p:nvPr>
        </p:nvSpPr>
        <p:spPr>
          <a:xfrm>
            <a:off x="1176033" y="975573"/>
            <a:ext cx="7125600" cy="1191600"/>
          </a:xfrm>
        </p:spPr>
        <p:txBody>
          <a:bodyPr/>
          <a:lstStyle/>
          <a:p>
            <a:r>
              <a:rPr lang="en-US" sz="1400" b="1" dirty="0"/>
              <a:t>Product Card Id: Product code</a:t>
            </a:r>
            <a:br>
              <a:rPr lang="en-US" sz="1400" b="1" dirty="0"/>
            </a:br>
            <a:r>
              <a:rPr lang="en-US" sz="1400" b="1" dirty="0"/>
              <a:t>Product Category Id: Product category code</a:t>
            </a:r>
            <a:br>
              <a:rPr lang="en-US" sz="1400" b="1" dirty="0"/>
            </a:br>
            <a:r>
              <a:rPr lang="en-US" sz="1400" b="1" dirty="0"/>
              <a:t>Product Description: Product Description</a:t>
            </a:r>
            <a:br>
              <a:rPr lang="en-US" sz="1400" b="1" dirty="0"/>
            </a:br>
            <a:r>
              <a:rPr lang="en-US" sz="1400" b="1" dirty="0"/>
              <a:t>Product Image: Link of visit and purchase of the product</a:t>
            </a:r>
            <a:br>
              <a:rPr lang="en-US" sz="1400" b="1" dirty="0"/>
            </a:br>
            <a:r>
              <a:rPr lang="en-US" sz="1400" b="1" dirty="0" err="1"/>
              <a:t>Product</a:t>
            </a:r>
            <a:r>
              <a:rPr lang="en-US" sz="1400" b="1" dirty="0"/>
              <a:t> Name: Product Name</a:t>
            </a:r>
            <a:br>
              <a:rPr lang="en-US" sz="1400" b="1" dirty="0"/>
            </a:br>
            <a:r>
              <a:rPr lang="en-US" sz="1400" b="1" dirty="0"/>
              <a:t>Product Price: Product Price</a:t>
            </a:r>
            <a:br>
              <a:rPr lang="en-US" sz="1400" b="1" dirty="0"/>
            </a:br>
            <a:br>
              <a:rPr lang="en-US" sz="1400" b="1" dirty="0"/>
            </a:br>
            <a:r>
              <a:rPr lang="en-US" sz="1400" b="1" dirty="0"/>
              <a:t>Product Status: Status of the product stock :If it is 1 not available , 0 the product is available</a:t>
            </a:r>
            <a:br>
              <a:rPr lang="en-US" sz="1400" b="1" dirty="0"/>
            </a:br>
            <a:br>
              <a:rPr lang="en-US" sz="1400" b="1" dirty="0"/>
            </a:br>
            <a:r>
              <a:rPr lang="en-US" sz="1400" b="1" dirty="0"/>
              <a:t>Shipping date (</a:t>
            </a:r>
            <a:r>
              <a:rPr lang="en-US" sz="1400" b="1" dirty="0" err="1"/>
              <a:t>DateOrders</a:t>
            </a:r>
            <a:r>
              <a:rPr lang="en-US" sz="1400" b="1" dirty="0"/>
              <a:t>): Exact date and time of shipment</a:t>
            </a:r>
            <a:br>
              <a:rPr lang="en-US" sz="1400" b="1" dirty="0"/>
            </a:br>
            <a:br>
              <a:rPr lang="en-US" sz="1400" b="1" dirty="0"/>
            </a:br>
            <a:r>
              <a:rPr lang="en-US" sz="1400" b="1" dirty="0"/>
              <a:t>Shipping Mode: The following shipping modes are presented: Standard Class ,</a:t>
            </a:r>
            <a:br>
              <a:rPr lang="en-US" sz="1400" b="1" dirty="0"/>
            </a:br>
            <a:r>
              <a:rPr lang="en-US" sz="1400" b="1" dirty="0"/>
              <a:t>First Class , Second Class , Same Day</a:t>
            </a:r>
            <a:br>
              <a:rPr lang="en-US" sz="1400" b="1" dirty="0"/>
            </a:br>
            <a:r>
              <a:rPr lang="en-US" sz="1400" b="1" dirty="0"/>
              <a:t>DEPENDENT VARIABLES</a:t>
            </a:r>
            <a:br>
              <a:rPr lang="en-US" sz="1400" b="1" dirty="0"/>
            </a:br>
            <a:r>
              <a:rPr lang="en-US" sz="1400" b="1" dirty="0"/>
              <a:t>DESCRIPTION</a:t>
            </a:r>
            <a:br>
              <a:rPr lang="en-US" sz="1400" b="1" dirty="0"/>
            </a:br>
            <a:br>
              <a:rPr lang="en-US" sz="1400" b="1" dirty="0"/>
            </a:br>
            <a:r>
              <a:rPr lang="en-US" sz="1400" b="1" dirty="0" err="1"/>
              <a:t>Late_delivery_risk</a:t>
            </a:r>
            <a:r>
              <a:rPr lang="en-US" sz="1400" b="1" dirty="0"/>
              <a:t>: Categorical variable that indicates if sending is late (1), it is not late (0).</a:t>
            </a:r>
          </a:p>
        </p:txBody>
      </p:sp>
    </p:spTree>
    <p:extLst>
      <p:ext uri="{BB962C8B-B14F-4D97-AF65-F5344CB8AC3E}">
        <p14:creationId xmlns:p14="http://schemas.microsoft.com/office/powerpoint/2010/main" val="168128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6" name="Google Shape;596;p49"/>
          <p:cNvSpPr txBox="1">
            <a:spLocks noGrp="1"/>
          </p:cNvSpPr>
          <p:nvPr>
            <p:ph type="ctrTitle"/>
          </p:nvPr>
        </p:nvSpPr>
        <p:spPr>
          <a:xfrm>
            <a:off x="721167" y="2814139"/>
            <a:ext cx="9422000" cy="1925420"/>
          </a:xfrm>
          <a:prstGeom prst="rect">
            <a:avLst/>
          </a:prstGeom>
        </p:spPr>
        <p:txBody>
          <a:bodyPr spcFirstLastPara="1" vert="horz" wrap="square" lIns="121900" tIns="121900" rIns="121900" bIns="121900" rtlCol="0" anchor="t" anchorCtr="0">
            <a:noAutofit/>
          </a:bodyPr>
          <a:lstStyle/>
          <a:p>
            <a:pPr algn="l">
              <a:spcBef>
                <a:spcPts val="0"/>
              </a:spcBef>
            </a:pPr>
            <a:r>
              <a:rPr lang="en" sz="8800" dirty="0"/>
              <a:t>Phase -1</a:t>
            </a:r>
            <a:br>
              <a:rPr lang="en" sz="8800" dirty="0"/>
            </a:br>
            <a:r>
              <a:rPr lang="en" sz="4267" dirty="0"/>
              <a:t>EDA with Base Model</a:t>
            </a:r>
            <a:endParaRPr sz="6933" dirty="0"/>
          </a:p>
        </p:txBody>
      </p:sp>
      <p:cxnSp>
        <p:nvCxnSpPr>
          <p:cNvPr id="604" name="Google Shape;604;p49"/>
          <p:cNvCxnSpPr/>
          <p:nvPr/>
        </p:nvCxnSpPr>
        <p:spPr>
          <a:xfrm>
            <a:off x="8861500" y="5872167"/>
            <a:ext cx="2574800" cy="0"/>
          </a:xfrm>
          <a:prstGeom prst="straightConnector1">
            <a:avLst/>
          </a:prstGeom>
          <a:noFill/>
          <a:ln w="9525" cap="flat" cmpd="sng">
            <a:solidFill>
              <a:schemeClr val="dk1"/>
            </a:solidFill>
            <a:prstDash val="solid"/>
            <a:round/>
            <a:headEnd type="none" w="med" len="med"/>
            <a:tailEnd type="none" w="med" len="med"/>
          </a:ln>
        </p:spPr>
      </p:cxnSp>
      <p:sp>
        <p:nvSpPr>
          <p:cNvPr id="605" name="Google Shape;605;p49"/>
          <p:cNvSpPr txBox="1"/>
          <p:nvPr/>
        </p:nvSpPr>
        <p:spPr>
          <a:xfrm>
            <a:off x="8855767" y="5973767"/>
            <a:ext cx="2574800" cy="419200"/>
          </a:xfrm>
          <a:prstGeom prst="rect">
            <a:avLst/>
          </a:prstGeom>
          <a:noFill/>
          <a:ln>
            <a:noFill/>
          </a:ln>
        </p:spPr>
        <p:txBody>
          <a:bodyPr spcFirstLastPara="1" wrap="square" lIns="121900" tIns="121900" rIns="121900" bIns="121900" anchor="ctr" anchorCtr="0">
            <a:noAutofit/>
          </a:bodyPr>
          <a:lstStyle/>
          <a:p>
            <a:pPr algn="ctr"/>
            <a:r>
              <a:rPr lang="en" sz="1333" dirty="0">
                <a:latin typeface="Inter"/>
                <a:ea typeface="Inter"/>
                <a:cs typeface="Inter"/>
                <a:sym typeface="Inter"/>
              </a:rPr>
              <a:t>Presented By</a:t>
            </a:r>
          </a:p>
        </p:txBody>
      </p:sp>
      <p:sp>
        <p:nvSpPr>
          <p:cNvPr id="608" name="Google Shape;608;p49"/>
          <p:cNvSpPr txBox="1"/>
          <p:nvPr/>
        </p:nvSpPr>
        <p:spPr>
          <a:xfrm>
            <a:off x="8861500" y="5205600"/>
            <a:ext cx="2574800" cy="564800"/>
          </a:xfrm>
          <a:prstGeom prst="rect">
            <a:avLst/>
          </a:prstGeom>
          <a:noFill/>
          <a:ln>
            <a:noFill/>
          </a:ln>
        </p:spPr>
        <p:txBody>
          <a:bodyPr spcFirstLastPara="1" wrap="square" lIns="121900" tIns="121900" rIns="121900" bIns="121900" anchor="ctr" anchorCtr="0">
            <a:noAutofit/>
          </a:bodyPr>
          <a:lstStyle/>
          <a:p>
            <a:pPr algn="ctr"/>
            <a:r>
              <a:rPr lang="en" sz="4000" dirty="0">
                <a:latin typeface="Alex Brush"/>
                <a:ea typeface="Alex Brush"/>
                <a:cs typeface="Alex Brush"/>
                <a:sym typeface="Alex Brush"/>
              </a:rPr>
              <a:t>Group 2</a:t>
            </a:r>
            <a:endParaRPr sz="4000" dirty="0">
              <a:latin typeface="Alex Brush"/>
              <a:ea typeface="Alex Brush"/>
              <a:cs typeface="Alex Brush"/>
              <a:sym typeface="Alex Brush"/>
            </a:endParaRPr>
          </a:p>
        </p:txBody>
      </p:sp>
      <p:pic>
        <p:nvPicPr>
          <p:cNvPr id="6" name="Picture 5">
            <a:extLst>
              <a:ext uri="{FF2B5EF4-FFF2-40B4-BE49-F238E27FC236}">
                <a16:creationId xmlns:a16="http://schemas.microsoft.com/office/drawing/2014/main" id="{1F1DE9EB-02DF-B0DC-89AB-707B58B26D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1815" y="258195"/>
            <a:ext cx="5472332" cy="3877681"/>
          </a:xfrm>
          <a:prstGeom prst="rect">
            <a:avLst/>
          </a:prstGeom>
        </p:spPr>
      </p:pic>
    </p:spTree>
    <p:extLst>
      <p:ext uri="{BB962C8B-B14F-4D97-AF65-F5344CB8AC3E}">
        <p14:creationId xmlns:p14="http://schemas.microsoft.com/office/powerpoint/2010/main" val="4290493447"/>
      </p:ext>
    </p:extLst>
  </p:cSld>
  <p:clrMapOvr>
    <a:masterClrMapping/>
  </p:clrMapOvr>
  <mc:AlternateContent xmlns:mc="http://schemas.openxmlformats.org/markup-compatibility/2006" xmlns:p14="http://schemas.microsoft.com/office/powerpoint/2010/main">
    <mc:Choice Requires="p14">
      <p:transition spd="slow" p14:dur="175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96"/>
                                        </p:tgtEl>
                                        <p:attrNameLst>
                                          <p:attrName>style.visibility</p:attrName>
                                        </p:attrNameLst>
                                      </p:cBhvr>
                                      <p:to>
                                        <p:strVal val="visible"/>
                                      </p:to>
                                    </p:set>
                                    <p:animEffect transition="in" filter="blinds(horizontal)">
                                      <p:cBhvr>
                                        <p:cTn id="7" dur="500"/>
                                        <p:tgtEl>
                                          <p:spTgt spid="59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608"/>
                                        </p:tgtEl>
                                        <p:attrNameLst>
                                          <p:attrName>style.visibility</p:attrName>
                                        </p:attrNameLst>
                                      </p:cBhvr>
                                      <p:to>
                                        <p:strVal val="visible"/>
                                      </p:to>
                                    </p:set>
                                    <p:animEffect transition="in" filter="randombar(horizontal)">
                                      <p:cBhvr>
                                        <p:cTn id="11"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 grpId="0"/>
      <p:bldP spid="60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82" name="Google Shape;682;p53"/>
          <p:cNvSpPr txBox="1">
            <a:spLocks noGrp="1"/>
          </p:cNvSpPr>
          <p:nvPr>
            <p:ph type="title"/>
          </p:nvPr>
        </p:nvSpPr>
        <p:spPr>
          <a:xfrm>
            <a:off x="3067093" y="689327"/>
            <a:ext cx="7957283" cy="1132477"/>
          </a:xfrm>
          <a:prstGeom prst="rect">
            <a:avLst/>
          </a:prstGeom>
        </p:spPr>
        <p:txBody>
          <a:bodyPr spcFirstLastPara="1" vert="horz" wrap="square" lIns="121900" tIns="121900" rIns="121900" bIns="121900" rtlCol="0" anchor="t" anchorCtr="0">
            <a:noAutofit/>
          </a:bodyPr>
          <a:lstStyle/>
          <a:p>
            <a:r>
              <a:rPr lang="en" sz="4800" dirty="0"/>
              <a:t>Exploratory Data Analysis</a:t>
            </a:r>
            <a:endParaRPr sz="4800" dirty="0"/>
          </a:p>
        </p:txBody>
      </p:sp>
      <p:sp>
        <p:nvSpPr>
          <p:cNvPr id="683" name="Google Shape;683;p53"/>
          <p:cNvSpPr txBox="1">
            <a:spLocks noGrp="1"/>
          </p:cNvSpPr>
          <p:nvPr>
            <p:ph type="title" idx="2"/>
          </p:nvPr>
        </p:nvSpPr>
        <p:spPr>
          <a:xfrm>
            <a:off x="955590" y="616200"/>
            <a:ext cx="1833228" cy="1189693"/>
          </a:xfrm>
          <a:prstGeom prst="rect">
            <a:avLst/>
          </a:prstGeom>
        </p:spPr>
        <p:txBody>
          <a:bodyPr spcFirstLastPara="1" vert="horz" wrap="square" lIns="121900" tIns="121900" rIns="121900" bIns="121900" rtlCol="0" anchor="ctr" anchorCtr="0">
            <a:noAutofit/>
          </a:bodyPr>
          <a:lstStyle/>
          <a:p>
            <a:r>
              <a:rPr lang="en" sz="6400" dirty="0"/>
              <a:t>02</a:t>
            </a:r>
            <a:endParaRPr sz="6400" dirty="0"/>
          </a:p>
        </p:txBody>
      </p:sp>
      <p:cxnSp>
        <p:nvCxnSpPr>
          <p:cNvPr id="14" name="Google Shape;1435;p89">
            <a:extLst>
              <a:ext uri="{FF2B5EF4-FFF2-40B4-BE49-F238E27FC236}">
                <a16:creationId xmlns:a16="http://schemas.microsoft.com/office/drawing/2014/main" id="{FD2CBD8D-EF47-ACB7-29C3-3549B1AF4116}"/>
              </a:ext>
            </a:extLst>
          </p:cNvPr>
          <p:cNvCxnSpPr>
            <a:cxnSpLocks/>
            <a:stCxn id="18" idx="3"/>
            <a:endCxn id="19" idx="1"/>
          </p:cNvCxnSpPr>
          <p:nvPr/>
        </p:nvCxnSpPr>
        <p:spPr>
          <a:xfrm flipV="1">
            <a:off x="2383374" y="4683859"/>
            <a:ext cx="443631" cy="3"/>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438;p89">
            <a:extLst>
              <a:ext uri="{FF2B5EF4-FFF2-40B4-BE49-F238E27FC236}">
                <a16:creationId xmlns:a16="http://schemas.microsoft.com/office/drawing/2014/main" id="{A0E62891-D3A5-0D6D-9DB2-1ADD86B552F3}"/>
              </a:ext>
            </a:extLst>
          </p:cNvPr>
          <p:cNvCxnSpPr>
            <a:cxnSpLocks/>
            <a:stCxn id="19" idx="3"/>
            <a:endCxn id="20" idx="1"/>
          </p:cNvCxnSpPr>
          <p:nvPr/>
        </p:nvCxnSpPr>
        <p:spPr>
          <a:xfrm flipV="1">
            <a:off x="4596540" y="4683858"/>
            <a:ext cx="521293" cy="1"/>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440;p89">
            <a:extLst>
              <a:ext uri="{FF2B5EF4-FFF2-40B4-BE49-F238E27FC236}">
                <a16:creationId xmlns:a16="http://schemas.microsoft.com/office/drawing/2014/main" id="{85FF7B28-72F3-DC6D-D047-69B8C28872CB}"/>
              </a:ext>
            </a:extLst>
          </p:cNvPr>
          <p:cNvCxnSpPr>
            <a:cxnSpLocks/>
            <a:stCxn id="20" idx="3"/>
            <a:endCxn id="21" idx="1"/>
          </p:cNvCxnSpPr>
          <p:nvPr/>
        </p:nvCxnSpPr>
        <p:spPr>
          <a:xfrm>
            <a:off x="6887370" y="4683858"/>
            <a:ext cx="567385" cy="1"/>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442;p89">
            <a:extLst>
              <a:ext uri="{FF2B5EF4-FFF2-40B4-BE49-F238E27FC236}">
                <a16:creationId xmlns:a16="http://schemas.microsoft.com/office/drawing/2014/main" id="{D92E3DF1-5B45-6C60-2DA1-D8C700EF987A}"/>
              </a:ext>
            </a:extLst>
          </p:cNvPr>
          <p:cNvCxnSpPr>
            <a:cxnSpLocks/>
            <a:stCxn id="21" idx="3"/>
          </p:cNvCxnSpPr>
          <p:nvPr/>
        </p:nvCxnSpPr>
        <p:spPr>
          <a:xfrm>
            <a:off x="9224291" y="4683859"/>
            <a:ext cx="463984" cy="0"/>
          </a:xfrm>
          <a:prstGeom prst="straightConnector1">
            <a:avLst/>
          </a:prstGeom>
          <a:noFill/>
          <a:ln w="9525" cap="flat" cmpd="sng">
            <a:solidFill>
              <a:schemeClr val="dk1"/>
            </a:solidFill>
            <a:prstDash val="solid"/>
            <a:round/>
            <a:headEnd type="none" w="med" len="med"/>
            <a:tailEnd type="none" w="med" len="med"/>
          </a:ln>
        </p:spPr>
      </p:cxnSp>
      <p:sp>
        <p:nvSpPr>
          <p:cNvPr id="47" name="Google Shape;683;p53">
            <a:extLst>
              <a:ext uri="{FF2B5EF4-FFF2-40B4-BE49-F238E27FC236}">
                <a16:creationId xmlns:a16="http://schemas.microsoft.com/office/drawing/2014/main" id="{6D8FE8FC-11D9-9EE8-44ED-3604F652D972}"/>
              </a:ext>
            </a:extLst>
          </p:cNvPr>
          <p:cNvSpPr txBox="1">
            <a:spLocks/>
          </p:cNvSpPr>
          <p:nvPr/>
        </p:nvSpPr>
        <p:spPr>
          <a:xfrm>
            <a:off x="626508" y="2265265"/>
            <a:ext cx="1768947" cy="1189693"/>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733" dirty="0"/>
              <a:t>Phase </a:t>
            </a:r>
          </a:p>
          <a:p>
            <a:r>
              <a:rPr lang="en" sz="3733" dirty="0"/>
              <a:t>01</a:t>
            </a:r>
          </a:p>
        </p:txBody>
      </p:sp>
      <p:sp>
        <p:nvSpPr>
          <p:cNvPr id="18" name="Google Shape;1436;p89">
            <a:extLst>
              <a:ext uri="{FF2B5EF4-FFF2-40B4-BE49-F238E27FC236}">
                <a16:creationId xmlns:a16="http://schemas.microsoft.com/office/drawing/2014/main" id="{9EF54566-1FDB-7C9A-3828-2EE5B71E42F7}"/>
              </a:ext>
            </a:extLst>
          </p:cNvPr>
          <p:cNvSpPr/>
          <p:nvPr/>
        </p:nvSpPr>
        <p:spPr>
          <a:xfrm>
            <a:off x="613837" y="3415750"/>
            <a:ext cx="1769536" cy="2536223"/>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5" name="Google Shape;1426;p89">
            <a:extLst>
              <a:ext uri="{FF2B5EF4-FFF2-40B4-BE49-F238E27FC236}">
                <a16:creationId xmlns:a16="http://schemas.microsoft.com/office/drawing/2014/main" id="{E7EAF785-4832-F061-6A71-9FB61AC0345E}"/>
              </a:ext>
            </a:extLst>
          </p:cNvPr>
          <p:cNvSpPr txBox="1"/>
          <p:nvPr/>
        </p:nvSpPr>
        <p:spPr>
          <a:xfrm>
            <a:off x="669673" y="4112925"/>
            <a:ext cx="1657864" cy="749200"/>
          </a:xfrm>
          <a:prstGeom prst="rect">
            <a:avLst/>
          </a:prstGeom>
          <a:noFill/>
          <a:ln>
            <a:noFill/>
          </a:ln>
        </p:spPr>
        <p:txBody>
          <a:bodyPr spcFirstLastPara="1" wrap="square" lIns="121900" tIns="121900" rIns="121900" bIns="121900" anchor="t" anchorCtr="0">
            <a:noAutofit/>
          </a:bodyPr>
          <a:lstStyle/>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Column Selection</a:t>
            </a:r>
            <a:endParaRPr sz="2133"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0" name="Google Shape;683;p53">
            <a:extLst>
              <a:ext uri="{FF2B5EF4-FFF2-40B4-BE49-F238E27FC236}">
                <a16:creationId xmlns:a16="http://schemas.microsoft.com/office/drawing/2014/main" id="{A5C283DB-1B1A-0238-9513-08C52A82A3BC}"/>
              </a:ext>
            </a:extLst>
          </p:cNvPr>
          <p:cNvSpPr txBox="1">
            <a:spLocks/>
          </p:cNvSpPr>
          <p:nvPr/>
        </p:nvSpPr>
        <p:spPr>
          <a:xfrm>
            <a:off x="2782280" y="2239307"/>
            <a:ext cx="1769536" cy="1189693"/>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733" dirty="0"/>
              <a:t>Phase </a:t>
            </a:r>
          </a:p>
          <a:p>
            <a:r>
              <a:rPr lang="en" sz="3733" dirty="0"/>
              <a:t>02</a:t>
            </a:r>
          </a:p>
        </p:txBody>
      </p:sp>
      <p:sp>
        <p:nvSpPr>
          <p:cNvPr id="19" name="Google Shape;1437;p89">
            <a:extLst>
              <a:ext uri="{FF2B5EF4-FFF2-40B4-BE49-F238E27FC236}">
                <a16:creationId xmlns:a16="http://schemas.microsoft.com/office/drawing/2014/main" id="{633F1C97-51C0-182C-BB9F-21B2B123A959}"/>
              </a:ext>
            </a:extLst>
          </p:cNvPr>
          <p:cNvSpPr/>
          <p:nvPr/>
        </p:nvSpPr>
        <p:spPr>
          <a:xfrm>
            <a:off x="2827004" y="3415749"/>
            <a:ext cx="1769536" cy="2536220"/>
          </a:xfrm>
          <a:prstGeom prst="rect">
            <a:avLst/>
          </a:prstGeom>
          <a:solidFill>
            <a:schemeClr val="bg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sym typeface="Inter"/>
            </a:endParaRPr>
          </a:p>
        </p:txBody>
      </p:sp>
      <p:sp>
        <p:nvSpPr>
          <p:cNvPr id="643" name="Google Shape;683;p53">
            <a:extLst>
              <a:ext uri="{FF2B5EF4-FFF2-40B4-BE49-F238E27FC236}">
                <a16:creationId xmlns:a16="http://schemas.microsoft.com/office/drawing/2014/main" id="{8991AC9F-3968-DA89-D300-4AF670747C9B}"/>
              </a:ext>
            </a:extLst>
          </p:cNvPr>
          <p:cNvSpPr txBox="1">
            <a:spLocks/>
          </p:cNvSpPr>
          <p:nvPr/>
        </p:nvSpPr>
        <p:spPr>
          <a:xfrm>
            <a:off x="5072606" y="2239306"/>
            <a:ext cx="1769536" cy="1189693"/>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733" dirty="0"/>
              <a:t>Phase </a:t>
            </a:r>
          </a:p>
          <a:p>
            <a:r>
              <a:rPr lang="en" sz="3733" dirty="0"/>
              <a:t>03</a:t>
            </a:r>
          </a:p>
        </p:txBody>
      </p:sp>
      <p:sp>
        <p:nvSpPr>
          <p:cNvPr id="20" name="Google Shape;1439;p89">
            <a:extLst>
              <a:ext uri="{FF2B5EF4-FFF2-40B4-BE49-F238E27FC236}">
                <a16:creationId xmlns:a16="http://schemas.microsoft.com/office/drawing/2014/main" id="{2C162146-6B49-AAD8-0910-E365DF469D9A}"/>
              </a:ext>
            </a:extLst>
          </p:cNvPr>
          <p:cNvSpPr/>
          <p:nvPr/>
        </p:nvSpPr>
        <p:spPr>
          <a:xfrm>
            <a:off x="5117833" y="3415747"/>
            <a:ext cx="1769536" cy="2536220"/>
          </a:xfrm>
          <a:prstGeom prst="rect">
            <a:avLst/>
          </a:prstGeom>
          <a:solidFill>
            <a:schemeClr val="tx2">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sym typeface="Inter"/>
            </a:endParaRPr>
          </a:p>
        </p:txBody>
      </p:sp>
      <p:sp>
        <p:nvSpPr>
          <p:cNvPr id="650" name="Google Shape;683;p53">
            <a:extLst>
              <a:ext uri="{FF2B5EF4-FFF2-40B4-BE49-F238E27FC236}">
                <a16:creationId xmlns:a16="http://schemas.microsoft.com/office/drawing/2014/main" id="{D07CE657-F8C6-DDB6-567D-55CCCE1AF5BA}"/>
              </a:ext>
            </a:extLst>
          </p:cNvPr>
          <p:cNvSpPr txBox="1">
            <a:spLocks/>
          </p:cNvSpPr>
          <p:nvPr/>
        </p:nvSpPr>
        <p:spPr>
          <a:xfrm>
            <a:off x="7453847" y="2252125"/>
            <a:ext cx="1769536" cy="1189693"/>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733" dirty="0"/>
              <a:t>Phase </a:t>
            </a:r>
          </a:p>
          <a:p>
            <a:r>
              <a:rPr lang="en" sz="3733" dirty="0"/>
              <a:t>04</a:t>
            </a:r>
          </a:p>
        </p:txBody>
      </p:sp>
      <p:sp>
        <p:nvSpPr>
          <p:cNvPr id="21" name="Google Shape;1441;p89">
            <a:extLst>
              <a:ext uri="{FF2B5EF4-FFF2-40B4-BE49-F238E27FC236}">
                <a16:creationId xmlns:a16="http://schemas.microsoft.com/office/drawing/2014/main" id="{FB26619D-863E-8C8D-E740-7A27F0683EC2}"/>
              </a:ext>
            </a:extLst>
          </p:cNvPr>
          <p:cNvSpPr/>
          <p:nvPr/>
        </p:nvSpPr>
        <p:spPr>
          <a:xfrm>
            <a:off x="7454755" y="3415749"/>
            <a:ext cx="1769536" cy="2536220"/>
          </a:xfrm>
          <a:prstGeom prst="rect">
            <a:avLst/>
          </a:prstGeom>
          <a:solidFill>
            <a:schemeClr val="accent1">
              <a:lumMod val="9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sym typeface="Inter"/>
            </a:endParaRPr>
          </a:p>
        </p:txBody>
      </p:sp>
      <p:sp>
        <p:nvSpPr>
          <p:cNvPr id="651" name="Google Shape;1426;p89">
            <a:extLst>
              <a:ext uri="{FF2B5EF4-FFF2-40B4-BE49-F238E27FC236}">
                <a16:creationId xmlns:a16="http://schemas.microsoft.com/office/drawing/2014/main" id="{B0346BA7-9A62-38A8-30C7-765607DD222C}"/>
              </a:ext>
            </a:extLst>
          </p:cNvPr>
          <p:cNvSpPr txBox="1"/>
          <p:nvPr/>
        </p:nvSpPr>
        <p:spPr>
          <a:xfrm>
            <a:off x="2827004" y="3934661"/>
            <a:ext cx="1769536" cy="749200"/>
          </a:xfrm>
          <a:prstGeom prst="rect">
            <a:avLst/>
          </a:prstGeom>
          <a:noFill/>
          <a:ln>
            <a:noFill/>
          </a:ln>
        </p:spPr>
        <p:txBody>
          <a:bodyPr spcFirstLastPara="1" wrap="square" lIns="121900" tIns="121900" rIns="121900" bIns="121900" anchor="t" anchorCtr="0">
            <a:noAutofit/>
          </a:bodyPr>
          <a:lstStyle/>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Univariate followed by </a:t>
            </a:r>
          </a:p>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Bivariate Analysis</a:t>
            </a:r>
            <a:endParaRPr sz="2133"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52" name="Google Shape;1426;p89">
            <a:extLst>
              <a:ext uri="{FF2B5EF4-FFF2-40B4-BE49-F238E27FC236}">
                <a16:creationId xmlns:a16="http://schemas.microsoft.com/office/drawing/2014/main" id="{0A40F574-DFF9-1958-4B8A-05D9701AB38C}"/>
              </a:ext>
            </a:extLst>
          </p:cNvPr>
          <p:cNvSpPr txBox="1"/>
          <p:nvPr/>
        </p:nvSpPr>
        <p:spPr>
          <a:xfrm>
            <a:off x="5117569" y="4102300"/>
            <a:ext cx="1770708" cy="749200"/>
          </a:xfrm>
          <a:prstGeom prst="rect">
            <a:avLst/>
          </a:prstGeom>
          <a:noFill/>
          <a:ln>
            <a:noFill/>
          </a:ln>
        </p:spPr>
        <p:txBody>
          <a:bodyPr spcFirstLastPara="1" wrap="square" lIns="121900" tIns="121900" rIns="121900" bIns="121900" anchor="t" anchorCtr="0">
            <a:noAutofit/>
          </a:bodyPr>
          <a:lstStyle/>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Treating</a:t>
            </a:r>
          </a:p>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Missing Values</a:t>
            </a:r>
            <a:endParaRPr sz="2133"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53" name="Google Shape;1426;p89">
            <a:extLst>
              <a:ext uri="{FF2B5EF4-FFF2-40B4-BE49-F238E27FC236}">
                <a16:creationId xmlns:a16="http://schemas.microsoft.com/office/drawing/2014/main" id="{A9926EFD-9185-9277-4B6E-760DB31413C8}"/>
              </a:ext>
            </a:extLst>
          </p:cNvPr>
          <p:cNvSpPr txBox="1"/>
          <p:nvPr/>
        </p:nvSpPr>
        <p:spPr>
          <a:xfrm>
            <a:off x="7453848" y="4230841"/>
            <a:ext cx="1770443" cy="749200"/>
          </a:xfrm>
          <a:prstGeom prst="rect">
            <a:avLst/>
          </a:prstGeom>
          <a:noFill/>
          <a:ln>
            <a:noFill/>
          </a:ln>
        </p:spPr>
        <p:txBody>
          <a:bodyPr spcFirstLastPara="1" wrap="square" lIns="121900" tIns="121900" rIns="121900" bIns="121900" anchor="t" anchorCtr="0">
            <a:noAutofit/>
          </a:bodyPr>
          <a:lstStyle/>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Statistical Analysis</a:t>
            </a:r>
            <a:endParaRPr sz="2133" dirty="0">
              <a:solidFill>
                <a:schemeClr val="dk1"/>
              </a:solidFill>
              <a:latin typeface="Times New Roman" panose="02020603050405020304" pitchFamily="18" charset="0"/>
              <a:ea typeface="Inter"/>
              <a:cs typeface="Times New Roman" panose="02020603050405020304" pitchFamily="18" charset="0"/>
              <a:sym typeface="Inter"/>
            </a:endParaRPr>
          </a:p>
        </p:txBody>
      </p:sp>
      <p:sp>
        <p:nvSpPr>
          <p:cNvPr id="672" name="Google Shape;683;p53">
            <a:extLst>
              <a:ext uri="{FF2B5EF4-FFF2-40B4-BE49-F238E27FC236}">
                <a16:creationId xmlns:a16="http://schemas.microsoft.com/office/drawing/2014/main" id="{241EF289-319F-D860-6446-D84963316088}"/>
              </a:ext>
            </a:extLst>
          </p:cNvPr>
          <p:cNvSpPr txBox="1">
            <a:spLocks/>
          </p:cNvSpPr>
          <p:nvPr/>
        </p:nvSpPr>
        <p:spPr>
          <a:xfrm>
            <a:off x="9687368" y="2252125"/>
            <a:ext cx="1769536" cy="1189693"/>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733" dirty="0"/>
              <a:t>Phase </a:t>
            </a:r>
          </a:p>
          <a:p>
            <a:r>
              <a:rPr lang="en" sz="3733" dirty="0"/>
              <a:t>05</a:t>
            </a:r>
          </a:p>
        </p:txBody>
      </p:sp>
      <p:sp>
        <p:nvSpPr>
          <p:cNvPr id="656" name="Google Shape;1441;p89">
            <a:extLst>
              <a:ext uri="{FF2B5EF4-FFF2-40B4-BE49-F238E27FC236}">
                <a16:creationId xmlns:a16="http://schemas.microsoft.com/office/drawing/2014/main" id="{FC0E0108-71B1-64AD-CB48-63D0B9D12FE0}"/>
              </a:ext>
            </a:extLst>
          </p:cNvPr>
          <p:cNvSpPr/>
          <p:nvPr/>
        </p:nvSpPr>
        <p:spPr>
          <a:xfrm>
            <a:off x="9700357" y="3415747"/>
            <a:ext cx="1769536" cy="2536220"/>
          </a:xfrm>
          <a:prstGeom prst="rect">
            <a:avLst/>
          </a:prstGeom>
          <a:solidFill>
            <a:schemeClr val="accent1">
              <a:lumMod val="75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dirty="0">
              <a:solidFill>
                <a:schemeClr val="dk1"/>
              </a:solidFill>
              <a:latin typeface="Inter"/>
              <a:ea typeface="Inter"/>
              <a:sym typeface="Inter"/>
            </a:endParaRPr>
          </a:p>
        </p:txBody>
      </p:sp>
      <p:sp>
        <p:nvSpPr>
          <p:cNvPr id="674" name="Google Shape;1426;p89">
            <a:extLst>
              <a:ext uri="{FF2B5EF4-FFF2-40B4-BE49-F238E27FC236}">
                <a16:creationId xmlns:a16="http://schemas.microsoft.com/office/drawing/2014/main" id="{4B353832-8A96-7BC1-C31F-8A1F2FE6B264}"/>
              </a:ext>
            </a:extLst>
          </p:cNvPr>
          <p:cNvSpPr txBox="1"/>
          <p:nvPr/>
        </p:nvSpPr>
        <p:spPr>
          <a:xfrm>
            <a:off x="9687368" y="4009938"/>
            <a:ext cx="1770443" cy="1479612"/>
          </a:xfrm>
          <a:prstGeom prst="rect">
            <a:avLst/>
          </a:prstGeom>
          <a:noFill/>
          <a:ln>
            <a:noFill/>
          </a:ln>
        </p:spPr>
        <p:txBody>
          <a:bodyPr spcFirstLastPara="1" wrap="square" lIns="121900" tIns="121900" rIns="121900" bIns="121900" anchor="t" anchorCtr="0">
            <a:noAutofit/>
          </a:bodyPr>
          <a:lstStyle/>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Data Pre- Processing </a:t>
            </a:r>
          </a:p>
          <a:p>
            <a:pPr algn="ctr"/>
            <a:r>
              <a:rPr lang="en" sz="2133" dirty="0">
                <a:solidFill>
                  <a:schemeClr val="dk1"/>
                </a:solidFill>
                <a:latin typeface="Times New Roman" panose="02020603050405020304" pitchFamily="18" charset="0"/>
                <a:ea typeface="Inter"/>
                <a:cs typeface="Times New Roman" panose="02020603050405020304" pitchFamily="18" charset="0"/>
                <a:sym typeface="Inter"/>
              </a:rPr>
              <a:t>(Scaling &amp; Encoding)</a:t>
            </a:r>
            <a:endParaRPr sz="2133" dirty="0">
              <a:solidFill>
                <a:schemeClr val="dk1"/>
              </a:solidFill>
              <a:latin typeface="Times New Roman" panose="02020603050405020304" pitchFamily="18" charset="0"/>
              <a:ea typeface="Inter"/>
              <a:cs typeface="Times New Roman" panose="02020603050405020304" pitchFamily="18" charset="0"/>
              <a:sym typeface="Inter"/>
            </a:endParaRPr>
          </a:p>
        </p:txBody>
      </p:sp>
    </p:spTree>
    <p:extLst>
      <p:ext uri="{BB962C8B-B14F-4D97-AF65-F5344CB8AC3E}">
        <p14:creationId xmlns:p14="http://schemas.microsoft.com/office/powerpoint/2010/main" val="24122313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anim calcmode="lin" valueType="num">
                                      <p:cBhvr>
                                        <p:cTn id="13" dur="500" fill="hold"/>
                                        <p:tgtEl>
                                          <p:spTgt spid="47"/>
                                        </p:tgtEl>
                                        <p:attrNameLst>
                                          <p:attrName>ppt_w</p:attrName>
                                        </p:attrNameLst>
                                      </p:cBhvr>
                                      <p:tavLst>
                                        <p:tav tm="0">
                                          <p:val>
                                            <p:fltVal val="0"/>
                                          </p:val>
                                        </p:tav>
                                        <p:tav tm="100000">
                                          <p:val>
                                            <p:strVal val="#ppt_w"/>
                                          </p:val>
                                        </p:tav>
                                      </p:tavLst>
                                    </p:anim>
                                    <p:anim calcmode="lin" valueType="num">
                                      <p:cBhvr>
                                        <p:cTn id="14" dur="500" fill="hold"/>
                                        <p:tgtEl>
                                          <p:spTgt spid="47"/>
                                        </p:tgtEl>
                                        <p:attrNameLst>
                                          <p:attrName>ppt_h</p:attrName>
                                        </p:attrNameLst>
                                      </p:cBhvr>
                                      <p:tavLst>
                                        <p:tav tm="0">
                                          <p:val>
                                            <p:strVal val="#ppt_h"/>
                                          </p:val>
                                        </p:tav>
                                        <p:tav tm="100000">
                                          <p:val>
                                            <p:strVal val="#ppt_h"/>
                                          </p:val>
                                        </p:tav>
                                      </p:tavLst>
                                    </p:anim>
                                  </p:childTnLst>
                                </p:cTn>
                              </p:par>
                              <p:par>
                                <p:cTn id="15" presetID="17" presetClass="entr" presetSubtype="1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p:cTn id="17" dur="500" fill="hold"/>
                                        <p:tgtEl>
                                          <p:spTgt spid="18"/>
                                        </p:tgtEl>
                                        <p:attrNameLst>
                                          <p:attrName>ppt_w</p:attrName>
                                        </p:attrNameLst>
                                      </p:cBhvr>
                                      <p:tavLst>
                                        <p:tav tm="0">
                                          <p:val>
                                            <p:fltVal val="0"/>
                                          </p:val>
                                        </p:tav>
                                        <p:tav tm="100000">
                                          <p:val>
                                            <p:strVal val="#ppt_w"/>
                                          </p:val>
                                        </p:tav>
                                      </p:tavLst>
                                    </p:anim>
                                    <p:anim calcmode="lin" valueType="num">
                                      <p:cBhvr>
                                        <p:cTn id="18" dur="500" fill="hold"/>
                                        <p:tgtEl>
                                          <p:spTgt spid="18"/>
                                        </p:tgtEl>
                                        <p:attrNameLst>
                                          <p:attrName>ppt_h</p:attrName>
                                        </p:attrNameLst>
                                      </p:cBhvr>
                                      <p:tavLst>
                                        <p:tav tm="0">
                                          <p:val>
                                            <p:strVal val="#ppt_h"/>
                                          </p:val>
                                        </p:tav>
                                        <p:tav tm="100000">
                                          <p:val>
                                            <p:strVal val="#ppt_h"/>
                                          </p:val>
                                        </p:tav>
                                      </p:tavLst>
                                    </p:anim>
                                  </p:childTnLst>
                                </p:cTn>
                              </p:par>
                              <p:par>
                                <p:cTn id="19" presetID="17" presetClass="entr" presetSubtype="1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p:cTn id="27" dur="500" fill="hold"/>
                                        <p:tgtEl>
                                          <p:spTgt spid="14"/>
                                        </p:tgtEl>
                                        <p:attrNameLst>
                                          <p:attrName>ppt_w</p:attrName>
                                        </p:attrNameLst>
                                      </p:cBhvr>
                                      <p:tavLst>
                                        <p:tav tm="0">
                                          <p:val>
                                            <p:fltVal val="0"/>
                                          </p:val>
                                        </p:tav>
                                        <p:tav tm="100000">
                                          <p:val>
                                            <p:strVal val="#ppt_w"/>
                                          </p:val>
                                        </p:tav>
                                      </p:tavLst>
                                    </p:anim>
                                    <p:anim calcmode="lin" valueType="num">
                                      <p:cBhvr>
                                        <p:cTn id="28" dur="500" fill="hold"/>
                                        <p:tgtEl>
                                          <p:spTgt spid="14"/>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651"/>
                                        </p:tgtEl>
                                        <p:attrNameLst>
                                          <p:attrName>style.visibility</p:attrName>
                                        </p:attrNameLst>
                                      </p:cBhvr>
                                      <p:to>
                                        <p:strVal val="visible"/>
                                      </p:to>
                                    </p:set>
                                    <p:anim calcmode="lin" valueType="num">
                                      <p:cBhvr>
                                        <p:cTn id="31" dur="500" fill="hold"/>
                                        <p:tgtEl>
                                          <p:spTgt spid="651"/>
                                        </p:tgtEl>
                                        <p:attrNameLst>
                                          <p:attrName>ppt_w</p:attrName>
                                        </p:attrNameLst>
                                      </p:cBhvr>
                                      <p:tavLst>
                                        <p:tav tm="0">
                                          <p:val>
                                            <p:fltVal val="0"/>
                                          </p:val>
                                        </p:tav>
                                        <p:tav tm="100000">
                                          <p:val>
                                            <p:strVal val="#ppt_w"/>
                                          </p:val>
                                        </p:tav>
                                      </p:tavLst>
                                    </p:anim>
                                    <p:anim calcmode="lin" valueType="num">
                                      <p:cBhvr>
                                        <p:cTn id="32" dur="500" fill="hold"/>
                                        <p:tgtEl>
                                          <p:spTgt spid="651"/>
                                        </p:tgtEl>
                                        <p:attrNameLst>
                                          <p:attrName>ppt_h</p:attrName>
                                        </p:attrNameLst>
                                      </p:cBhvr>
                                      <p:tavLst>
                                        <p:tav tm="0">
                                          <p:val>
                                            <p:strVal val="#ppt_h"/>
                                          </p:val>
                                        </p:tav>
                                        <p:tav tm="100000">
                                          <p:val>
                                            <p:strVal val="#ppt_h"/>
                                          </p:val>
                                        </p:tav>
                                      </p:tavLst>
                                    </p:anim>
                                  </p:childTnLst>
                                </p:cTn>
                              </p:par>
                              <p:par>
                                <p:cTn id="33" presetID="17" presetClass="entr" presetSubtype="1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strVal val="#ppt_h"/>
                                          </p:val>
                                        </p:tav>
                                        <p:tav tm="100000">
                                          <p:val>
                                            <p:strVal val="#ppt_h"/>
                                          </p:val>
                                        </p:tav>
                                      </p:tavLst>
                                    </p:anim>
                                  </p:childTnLst>
                                </p:cTn>
                              </p:par>
                              <p:par>
                                <p:cTn id="37" presetID="17" presetClass="entr" presetSubtype="1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 calcmode="lin" valueType="num">
                                      <p:cBhvr>
                                        <p:cTn id="39" dur="500" fill="hold"/>
                                        <p:tgtEl>
                                          <p:spTgt spid="60"/>
                                        </p:tgtEl>
                                        <p:attrNameLst>
                                          <p:attrName>ppt_w</p:attrName>
                                        </p:attrNameLst>
                                      </p:cBhvr>
                                      <p:tavLst>
                                        <p:tav tm="0">
                                          <p:val>
                                            <p:fltVal val="0"/>
                                          </p:val>
                                        </p:tav>
                                        <p:tav tm="100000">
                                          <p:val>
                                            <p:strVal val="#ppt_w"/>
                                          </p:val>
                                        </p:tav>
                                      </p:tavLst>
                                    </p:anim>
                                    <p:anim calcmode="lin" valueType="num">
                                      <p:cBhvr>
                                        <p:cTn id="40" dur="500" fill="hold"/>
                                        <p:tgtEl>
                                          <p:spTgt spid="60"/>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strVal val="#ppt_h"/>
                                          </p:val>
                                        </p:tav>
                                        <p:tav tm="100000">
                                          <p:val>
                                            <p:strVal val="#ppt_h"/>
                                          </p:val>
                                        </p:tav>
                                      </p:tavLst>
                                    </p:anim>
                                  </p:childTnLst>
                                </p:cTn>
                              </p:par>
                              <p:par>
                                <p:cTn id="47" presetID="17" presetClass="entr" presetSubtype="10" fill="hold" grpId="0" nodeType="withEffect">
                                  <p:stCondLst>
                                    <p:cond delay="0"/>
                                  </p:stCondLst>
                                  <p:childTnLst>
                                    <p:set>
                                      <p:cBhvr>
                                        <p:cTn id="48" dur="1" fill="hold">
                                          <p:stCondLst>
                                            <p:cond delay="0"/>
                                          </p:stCondLst>
                                        </p:cTn>
                                        <p:tgtEl>
                                          <p:spTgt spid="652"/>
                                        </p:tgtEl>
                                        <p:attrNameLst>
                                          <p:attrName>style.visibility</p:attrName>
                                        </p:attrNameLst>
                                      </p:cBhvr>
                                      <p:to>
                                        <p:strVal val="visible"/>
                                      </p:to>
                                    </p:set>
                                    <p:anim calcmode="lin" valueType="num">
                                      <p:cBhvr>
                                        <p:cTn id="49" dur="500" fill="hold"/>
                                        <p:tgtEl>
                                          <p:spTgt spid="652"/>
                                        </p:tgtEl>
                                        <p:attrNameLst>
                                          <p:attrName>ppt_w</p:attrName>
                                        </p:attrNameLst>
                                      </p:cBhvr>
                                      <p:tavLst>
                                        <p:tav tm="0">
                                          <p:val>
                                            <p:fltVal val="0"/>
                                          </p:val>
                                        </p:tav>
                                        <p:tav tm="100000">
                                          <p:val>
                                            <p:strVal val="#ppt_w"/>
                                          </p:val>
                                        </p:tav>
                                      </p:tavLst>
                                    </p:anim>
                                    <p:anim calcmode="lin" valueType="num">
                                      <p:cBhvr>
                                        <p:cTn id="50" dur="500" fill="hold"/>
                                        <p:tgtEl>
                                          <p:spTgt spid="652"/>
                                        </p:tgtEl>
                                        <p:attrNameLst>
                                          <p:attrName>ppt_h</p:attrName>
                                        </p:attrNameLst>
                                      </p:cBhvr>
                                      <p:tavLst>
                                        <p:tav tm="0">
                                          <p:val>
                                            <p:strVal val="#ppt_h"/>
                                          </p:val>
                                        </p:tav>
                                        <p:tav tm="100000">
                                          <p:val>
                                            <p:strVal val="#ppt_h"/>
                                          </p:val>
                                        </p:tav>
                                      </p:tavLst>
                                    </p:anim>
                                  </p:childTnLst>
                                </p:cTn>
                              </p:par>
                              <p:par>
                                <p:cTn id="51" presetID="17" presetClass="entr" presetSubtype="1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p:cTn id="53" dur="500" fill="hold"/>
                                        <p:tgtEl>
                                          <p:spTgt spid="20"/>
                                        </p:tgtEl>
                                        <p:attrNameLst>
                                          <p:attrName>ppt_w</p:attrName>
                                        </p:attrNameLst>
                                      </p:cBhvr>
                                      <p:tavLst>
                                        <p:tav tm="0">
                                          <p:val>
                                            <p:fltVal val="0"/>
                                          </p:val>
                                        </p:tav>
                                        <p:tav tm="100000">
                                          <p:val>
                                            <p:strVal val="#ppt_w"/>
                                          </p:val>
                                        </p:tav>
                                      </p:tavLst>
                                    </p:anim>
                                    <p:anim calcmode="lin" valueType="num">
                                      <p:cBhvr>
                                        <p:cTn id="54" dur="500" fill="hold"/>
                                        <p:tgtEl>
                                          <p:spTgt spid="20"/>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643"/>
                                        </p:tgtEl>
                                        <p:attrNameLst>
                                          <p:attrName>style.visibility</p:attrName>
                                        </p:attrNameLst>
                                      </p:cBhvr>
                                      <p:to>
                                        <p:strVal val="visible"/>
                                      </p:to>
                                    </p:set>
                                    <p:anim calcmode="lin" valueType="num">
                                      <p:cBhvr>
                                        <p:cTn id="57" dur="500" fill="hold"/>
                                        <p:tgtEl>
                                          <p:spTgt spid="643"/>
                                        </p:tgtEl>
                                        <p:attrNameLst>
                                          <p:attrName>ppt_w</p:attrName>
                                        </p:attrNameLst>
                                      </p:cBhvr>
                                      <p:tavLst>
                                        <p:tav tm="0">
                                          <p:val>
                                            <p:fltVal val="0"/>
                                          </p:val>
                                        </p:tav>
                                        <p:tav tm="100000">
                                          <p:val>
                                            <p:strVal val="#ppt_w"/>
                                          </p:val>
                                        </p:tav>
                                      </p:tavLst>
                                    </p:anim>
                                    <p:anim calcmode="lin" valueType="num">
                                      <p:cBhvr>
                                        <p:cTn id="58" dur="500" fill="hold"/>
                                        <p:tgtEl>
                                          <p:spTgt spid="643"/>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strVal val="#ppt_h"/>
                                          </p:val>
                                        </p:tav>
                                        <p:tav tm="100000">
                                          <p:val>
                                            <p:strVal val="#ppt_h"/>
                                          </p:val>
                                        </p:tav>
                                      </p:tavLst>
                                    </p:anim>
                                  </p:childTnLst>
                                </p:cTn>
                              </p:par>
                              <p:par>
                                <p:cTn id="65" presetID="17"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p:cTn id="67" dur="500" fill="hold"/>
                                        <p:tgtEl>
                                          <p:spTgt spid="21"/>
                                        </p:tgtEl>
                                        <p:attrNameLst>
                                          <p:attrName>ppt_w</p:attrName>
                                        </p:attrNameLst>
                                      </p:cBhvr>
                                      <p:tavLst>
                                        <p:tav tm="0">
                                          <p:val>
                                            <p:fltVal val="0"/>
                                          </p:val>
                                        </p:tav>
                                        <p:tav tm="100000">
                                          <p:val>
                                            <p:strVal val="#ppt_w"/>
                                          </p:val>
                                        </p:tav>
                                      </p:tavLst>
                                    </p:anim>
                                    <p:anim calcmode="lin" valueType="num">
                                      <p:cBhvr>
                                        <p:cTn id="68" dur="500" fill="hold"/>
                                        <p:tgtEl>
                                          <p:spTgt spid="21"/>
                                        </p:tgtEl>
                                        <p:attrNameLst>
                                          <p:attrName>ppt_h</p:attrName>
                                        </p:attrNameLst>
                                      </p:cBhvr>
                                      <p:tavLst>
                                        <p:tav tm="0">
                                          <p:val>
                                            <p:strVal val="#ppt_h"/>
                                          </p:val>
                                        </p:tav>
                                        <p:tav tm="100000">
                                          <p:val>
                                            <p:strVal val="#ppt_h"/>
                                          </p:val>
                                        </p:tav>
                                      </p:tavLst>
                                    </p:anim>
                                  </p:childTnLst>
                                </p:cTn>
                              </p:par>
                              <p:par>
                                <p:cTn id="69" presetID="17" presetClass="entr" presetSubtype="10" fill="hold" grpId="0" nodeType="withEffect">
                                  <p:stCondLst>
                                    <p:cond delay="0"/>
                                  </p:stCondLst>
                                  <p:childTnLst>
                                    <p:set>
                                      <p:cBhvr>
                                        <p:cTn id="70" dur="1" fill="hold">
                                          <p:stCondLst>
                                            <p:cond delay="0"/>
                                          </p:stCondLst>
                                        </p:cTn>
                                        <p:tgtEl>
                                          <p:spTgt spid="653"/>
                                        </p:tgtEl>
                                        <p:attrNameLst>
                                          <p:attrName>style.visibility</p:attrName>
                                        </p:attrNameLst>
                                      </p:cBhvr>
                                      <p:to>
                                        <p:strVal val="visible"/>
                                      </p:to>
                                    </p:set>
                                    <p:anim calcmode="lin" valueType="num">
                                      <p:cBhvr>
                                        <p:cTn id="71" dur="500" fill="hold"/>
                                        <p:tgtEl>
                                          <p:spTgt spid="653"/>
                                        </p:tgtEl>
                                        <p:attrNameLst>
                                          <p:attrName>ppt_w</p:attrName>
                                        </p:attrNameLst>
                                      </p:cBhvr>
                                      <p:tavLst>
                                        <p:tav tm="0">
                                          <p:val>
                                            <p:fltVal val="0"/>
                                          </p:val>
                                        </p:tav>
                                        <p:tav tm="100000">
                                          <p:val>
                                            <p:strVal val="#ppt_w"/>
                                          </p:val>
                                        </p:tav>
                                      </p:tavLst>
                                    </p:anim>
                                    <p:anim calcmode="lin" valueType="num">
                                      <p:cBhvr>
                                        <p:cTn id="72" dur="500" fill="hold"/>
                                        <p:tgtEl>
                                          <p:spTgt spid="653"/>
                                        </p:tgtEl>
                                        <p:attrNameLst>
                                          <p:attrName>ppt_h</p:attrName>
                                        </p:attrNameLst>
                                      </p:cBhvr>
                                      <p:tavLst>
                                        <p:tav tm="0">
                                          <p:val>
                                            <p:strVal val="#ppt_h"/>
                                          </p:val>
                                        </p:tav>
                                        <p:tav tm="100000">
                                          <p:val>
                                            <p:strVal val="#ppt_h"/>
                                          </p:val>
                                        </p:tav>
                                      </p:tavLst>
                                    </p:anim>
                                  </p:childTnLst>
                                </p:cTn>
                              </p:par>
                              <p:par>
                                <p:cTn id="73" presetID="17" presetClass="entr" presetSubtype="10" fill="hold" grpId="0" nodeType="withEffect">
                                  <p:stCondLst>
                                    <p:cond delay="0"/>
                                  </p:stCondLst>
                                  <p:childTnLst>
                                    <p:set>
                                      <p:cBhvr>
                                        <p:cTn id="74" dur="1" fill="hold">
                                          <p:stCondLst>
                                            <p:cond delay="0"/>
                                          </p:stCondLst>
                                        </p:cTn>
                                        <p:tgtEl>
                                          <p:spTgt spid="650"/>
                                        </p:tgtEl>
                                        <p:attrNameLst>
                                          <p:attrName>style.visibility</p:attrName>
                                        </p:attrNameLst>
                                      </p:cBhvr>
                                      <p:to>
                                        <p:strVal val="visible"/>
                                      </p:to>
                                    </p:set>
                                    <p:anim calcmode="lin" valueType="num">
                                      <p:cBhvr>
                                        <p:cTn id="75" dur="500" fill="hold"/>
                                        <p:tgtEl>
                                          <p:spTgt spid="650"/>
                                        </p:tgtEl>
                                        <p:attrNameLst>
                                          <p:attrName>ppt_w</p:attrName>
                                        </p:attrNameLst>
                                      </p:cBhvr>
                                      <p:tavLst>
                                        <p:tav tm="0">
                                          <p:val>
                                            <p:fltVal val="0"/>
                                          </p:val>
                                        </p:tav>
                                        <p:tav tm="100000">
                                          <p:val>
                                            <p:strVal val="#ppt_w"/>
                                          </p:val>
                                        </p:tav>
                                      </p:tavLst>
                                    </p:anim>
                                    <p:anim calcmode="lin" valueType="num">
                                      <p:cBhvr>
                                        <p:cTn id="76" dur="500" fill="hold"/>
                                        <p:tgtEl>
                                          <p:spTgt spid="650"/>
                                        </p:tgtEl>
                                        <p:attrNameLst>
                                          <p:attrName>ppt_h</p:attrName>
                                        </p:attrNameLst>
                                      </p:cBhvr>
                                      <p:tavLst>
                                        <p:tav tm="0">
                                          <p:val>
                                            <p:strVal val="#ppt_h"/>
                                          </p:val>
                                        </p:tav>
                                        <p:tav tm="100000">
                                          <p:val>
                                            <p:strVal val="#ppt_h"/>
                                          </p:val>
                                        </p:tav>
                                      </p:tavLst>
                                    </p:anim>
                                  </p:childTnLst>
                                </p:cTn>
                              </p:par>
                            </p:childTnLst>
                          </p:cTn>
                        </p:par>
                      </p:childTnLst>
                    </p:cTn>
                  </p:par>
                  <p:par>
                    <p:cTn id="77" fill="hold">
                      <p:stCondLst>
                        <p:cond delay="indefinite"/>
                      </p:stCondLst>
                      <p:childTnLst>
                        <p:par>
                          <p:cTn id="78" fill="hold">
                            <p:stCondLst>
                              <p:cond delay="0"/>
                            </p:stCondLst>
                            <p:childTnLst>
                              <p:par>
                                <p:cTn id="79" presetID="17" presetClass="entr" presetSubtype="10" fill="hold" nodeType="click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p:cTn id="81" dur="500" fill="hold"/>
                                        <p:tgtEl>
                                          <p:spTgt spid="17"/>
                                        </p:tgtEl>
                                        <p:attrNameLst>
                                          <p:attrName>ppt_w</p:attrName>
                                        </p:attrNameLst>
                                      </p:cBhvr>
                                      <p:tavLst>
                                        <p:tav tm="0">
                                          <p:val>
                                            <p:fltVal val="0"/>
                                          </p:val>
                                        </p:tav>
                                        <p:tav tm="100000">
                                          <p:val>
                                            <p:strVal val="#ppt_w"/>
                                          </p:val>
                                        </p:tav>
                                      </p:tavLst>
                                    </p:anim>
                                    <p:anim calcmode="lin" valueType="num">
                                      <p:cBhvr>
                                        <p:cTn id="82" dur="500" fill="hold"/>
                                        <p:tgtEl>
                                          <p:spTgt spid="17"/>
                                        </p:tgtEl>
                                        <p:attrNameLst>
                                          <p:attrName>ppt_h</p:attrName>
                                        </p:attrNameLst>
                                      </p:cBhvr>
                                      <p:tavLst>
                                        <p:tav tm="0">
                                          <p:val>
                                            <p:strVal val="#ppt_h"/>
                                          </p:val>
                                        </p:tav>
                                        <p:tav tm="100000">
                                          <p:val>
                                            <p:strVal val="#ppt_h"/>
                                          </p:val>
                                        </p:tav>
                                      </p:tavLst>
                                    </p:anim>
                                  </p:childTnLst>
                                </p:cTn>
                              </p:par>
                              <p:par>
                                <p:cTn id="83" presetID="17" presetClass="entr" presetSubtype="10" fill="hold" grpId="0" nodeType="withEffect">
                                  <p:stCondLst>
                                    <p:cond delay="0"/>
                                  </p:stCondLst>
                                  <p:childTnLst>
                                    <p:set>
                                      <p:cBhvr>
                                        <p:cTn id="84" dur="1" fill="hold">
                                          <p:stCondLst>
                                            <p:cond delay="0"/>
                                          </p:stCondLst>
                                        </p:cTn>
                                        <p:tgtEl>
                                          <p:spTgt spid="674"/>
                                        </p:tgtEl>
                                        <p:attrNameLst>
                                          <p:attrName>style.visibility</p:attrName>
                                        </p:attrNameLst>
                                      </p:cBhvr>
                                      <p:to>
                                        <p:strVal val="visible"/>
                                      </p:to>
                                    </p:set>
                                    <p:anim calcmode="lin" valueType="num">
                                      <p:cBhvr>
                                        <p:cTn id="85" dur="500" fill="hold"/>
                                        <p:tgtEl>
                                          <p:spTgt spid="674"/>
                                        </p:tgtEl>
                                        <p:attrNameLst>
                                          <p:attrName>ppt_w</p:attrName>
                                        </p:attrNameLst>
                                      </p:cBhvr>
                                      <p:tavLst>
                                        <p:tav tm="0">
                                          <p:val>
                                            <p:fltVal val="0"/>
                                          </p:val>
                                        </p:tav>
                                        <p:tav tm="100000">
                                          <p:val>
                                            <p:strVal val="#ppt_w"/>
                                          </p:val>
                                        </p:tav>
                                      </p:tavLst>
                                    </p:anim>
                                    <p:anim calcmode="lin" valueType="num">
                                      <p:cBhvr>
                                        <p:cTn id="86" dur="500" fill="hold"/>
                                        <p:tgtEl>
                                          <p:spTgt spid="674"/>
                                        </p:tgtEl>
                                        <p:attrNameLst>
                                          <p:attrName>ppt_h</p:attrName>
                                        </p:attrNameLst>
                                      </p:cBhvr>
                                      <p:tavLst>
                                        <p:tav tm="0">
                                          <p:val>
                                            <p:strVal val="#ppt_h"/>
                                          </p:val>
                                        </p:tav>
                                        <p:tav tm="100000">
                                          <p:val>
                                            <p:strVal val="#ppt_h"/>
                                          </p:val>
                                        </p:tav>
                                      </p:tavLst>
                                    </p:anim>
                                  </p:childTnLst>
                                </p:cTn>
                              </p:par>
                              <p:par>
                                <p:cTn id="87" presetID="17" presetClass="entr" presetSubtype="10" fill="hold" grpId="0" nodeType="withEffect">
                                  <p:stCondLst>
                                    <p:cond delay="0"/>
                                  </p:stCondLst>
                                  <p:childTnLst>
                                    <p:set>
                                      <p:cBhvr>
                                        <p:cTn id="88" dur="1" fill="hold">
                                          <p:stCondLst>
                                            <p:cond delay="0"/>
                                          </p:stCondLst>
                                        </p:cTn>
                                        <p:tgtEl>
                                          <p:spTgt spid="656"/>
                                        </p:tgtEl>
                                        <p:attrNameLst>
                                          <p:attrName>style.visibility</p:attrName>
                                        </p:attrNameLst>
                                      </p:cBhvr>
                                      <p:to>
                                        <p:strVal val="visible"/>
                                      </p:to>
                                    </p:set>
                                    <p:anim calcmode="lin" valueType="num">
                                      <p:cBhvr>
                                        <p:cTn id="89" dur="500" fill="hold"/>
                                        <p:tgtEl>
                                          <p:spTgt spid="656"/>
                                        </p:tgtEl>
                                        <p:attrNameLst>
                                          <p:attrName>ppt_w</p:attrName>
                                        </p:attrNameLst>
                                      </p:cBhvr>
                                      <p:tavLst>
                                        <p:tav tm="0">
                                          <p:val>
                                            <p:fltVal val="0"/>
                                          </p:val>
                                        </p:tav>
                                        <p:tav tm="100000">
                                          <p:val>
                                            <p:strVal val="#ppt_w"/>
                                          </p:val>
                                        </p:tav>
                                      </p:tavLst>
                                    </p:anim>
                                    <p:anim calcmode="lin" valueType="num">
                                      <p:cBhvr>
                                        <p:cTn id="90" dur="500" fill="hold"/>
                                        <p:tgtEl>
                                          <p:spTgt spid="656"/>
                                        </p:tgtEl>
                                        <p:attrNameLst>
                                          <p:attrName>ppt_h</p:attrName>
                                        </p:attrNameLst>
                                      </p:cBhvr>
                                      <p:tavLst>
                                        <p:tav tm="0">
                                          <p:val>
                                            <p:strVal val="#ppt_h"/>
                                          </p:val>
                                        </p:tav>
                                        <p:tav tm="100000">
                                          <p:val>
                                            <p:strVal val="#ppt_h"/>
                                          </p:val>
                                        </p:tav>
                                      </p:tavLst>
                                    </p:anim>
                                  </p:childTnLst>
                                </p:cTn>
                              </p:par>
                              <p:par>
                                <p:cTn id="91" presetID="17" presetClass="entr" presetSubtype="10" fill="hold" grpId="0" nodeType="withEffect">
                                  <p:stCondLst>
                                    <p:cond delay="0"/>
                                  </p:stCondLst>
                                  <p:childTnLst>
                                    <p:set>
                                      <p:cBhvr>
                                        <p:cTn id="92" dur="1" fill="hold">
                                          <p:stCondLst>
                                            <p:cond delay="0"/>
                                          </p:stCondLst>
                                        </p:cTn>
                                        <p:tgtEl>
                                          <p:spTgt spid="672"/>
                                        </p:tgtEl>
                                        <p:attrNameLst>
                                          <p:attrName>style.visibility</p:attrName>
                                        </p:attrNameLst>
                                      </p:cBhvr>
                                      <p:to>
                                        <p:strVal val="visible"/>
                                      </p:to>
                                    </p:set>
                                    <p:anim calcmode="lin" valueType="num">
                                      <p:cBhvr>
                                        <p:cTn id="93" dur="500" fill="hold"/>
                                        <p:tgtEl>
                                          <p:spTgt spid="672"/>
                                        </p:tgtEl>
                                        <p:attrNameLst>
                                          <p:attrName>ppt_w</p:attrName>
                                        </p:attrNameLst>
                                      </p:cBhvr>
                                      <p:tavLst>
                                        <p:tav tm="0">
                                          <p:val>
                                            <p:fltVal val="0"/>
                                          </p:val>
                                        </p:tav>
                                        <p:tav tm="100000">
                                          <p:val>
                                            <p:strVal val="#ppt_w"/>
                                          </p:val>
                                        </p:tav>
                                      </p:tavLst>
                                    </p:anim>
                                    <p:anim calcmode="lin" valueType="num">
                                      <p:cBhvr>
                                        <p:cTn id="94" dur="500" fill="hold"/>
                                        <p:tgtEl>
                                          <p:spTgt spid="67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2" grpId="0"/>
      <p:bldP spid="683" grpId="0" animBg="1"/>
      <p:bldP spid="47" grpId="0"/>
      <p:bldP spid="18" grpId="0" animBg="1"/>
      <p:bldP spid="5" grpId="0"/>
      <p:bldP spid="60" grpId="0"/>
      <p:bldP spid="19" grpId="0" animBg="1"/>
      <p:bldP spid="643" grpId="0"/>
      <p:bldP spid="20" grpId="0" animBg="1"/>
      <p:bldP spid="650" grpId="0"/>
      <p:bldP spid="21" grpId="0" animBg="1"/>
      <p:bldP spid="651" grpId="0"/>
      <p:bldP spid="652" grpId="0"/>
      <p:bldP spid="653" grpId="0"/>
      <p:bldP spid="672" grpId="0"/>
      <p:bldP spid="656" grpId="0" animBg="1"/>
      <p:bldP spid="6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4" name="Google Shape;824;p60"/>
          <p:cNvSpPr/>
          <p:nvPr/>
        </p:nvSpPr>
        <p:spPr>
          <a:xfrm>
            <a:off x="3161802" y="1290953"/>
            <a:ext cx="8097868" cy="1086236"/>
          </a:xfrm>
          <a:prstGeom prst="rect">
            <a:avLst/>
          </a:prstGeom>
          <a:solidFill>
            <a:schemeClr val="bg1"/>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825" name="Google Shape;825;p60"/>
          <p:cNvSpPr txBox="1">
            <a:spLocks noGrp="1"/>
          </p:cNvSpPr>
          <p:nvPr>
            <p:ph type="title"/>
          </p:nvPr>
        </p:nvSpPr>
        <p:spPr>
          <a:xfrm>
            <a:off x="1422932" y="407729"/>
            <a:ext cx="10290000" cy="749200"/>
          </a:xfrm>
          <a:prstGeom prst="rect">
            <a:avLst/>
          </a:prstGeom>
        </p:spPr>
        <p:txBody>
          <a:bodyPr spcFirstLastPara="1" vert="horz" wrap="square" lIns="121900" tIns="121900" rIns="121900" bIns="121900" rtlCol="0" anchor="ctr" anchorCtr="0">
            <a:noAutofit/>
          </a:bodyPr>
          <a:lstStyle/>
          <a:p>
            <a:r>
              <a:rPr lang="en" sz="3733" b="1" dirty="0"/>
              <a:t>Column Selection</a:t>
            </a:r>
            <a:endParaRPr sz="3733" b="1" dirty="0"/>
          </a:p>
        </p:txBody>
      </p:sp>
      <p:sp>
        <p:nvSpPr>
          <p:cNvPr id="829" name="Google Shape;829;p60"/>
          <p:cNvSpPr txBox="1">
            <a:spLocks noGrp="1"/>
          </p:cNvSpPr>
          <p:nvPr>
            <p:ph type="subTitle" idx="4"/>
          </p:nvPr>
        </p:nvSpPr>
        <p:spPr>
          <a:xfrm flipH="1">
            <a:off x="3302238" y="1332106"/>
            <a:ext cx="7957431" cy="1025135"/>
          </a:xfrm>
          <a:prstGeom prst="rect">
            <a:avLst/>
          </a:prstGeom>
        </p:spPr>
        <p:txBody>
          <a:bodyPr spcFirstLastPara="1" vert="horz" wrap="square" lIns="121900" tIns="121900" rIns="121900" bIns="121900" rtlCol="0" anchor="t" anchorCtr="0">
            <a:noAutofit/>
          </a:bodyPr>
          <a:lstStyle/>
          <a:p>
            <a:pPr marL="0" indent="0" algn="l">
              <a:buClr>
                <a:schemeClr val="dk1"/>
              </a:buClr>
              <a:buSzPts val="1100"/>
            </a:pPr>
            <a:r>
              <a:rPr lang="en-IN" dirty="0">
                <a:latin typeface="Times New Roman" panose="02020603050405020304" pitchFamily="18" charset="0"/>
                <a:cs typeface="Times New Roman" panose="02020603050405020304" pitchFamily="18" charset="0"/>
              </a:rPr>
              <a:t>We have selected only the individual columns that show the necessary impact on the target column, so we have removed all the unnecessary columns.</a:t>
            </a:r>
          </a:p>
        </p:txBody>
      </p:sp>
      <p:sp>
        <p:nvSpPr>
          <p:cNvPr id="832" name="Google Shape;832;p60"/>
          <p:cNvSpPr/>
          <p:nvPr/>
        </p:nvSpPr>
        <p:spPr>
          <a:xfrm>
            <a:off x="1781877" y="1290953"/>
            <a:ext cx="1175331" cy="1066289"/>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833" name="Google Shape;833;p60"/>
          <p:cNvSpPr/>
          <p:nvPr/>
        </p:nvSpPr>
        <p:spPr>
          <a:xfrm>
            <a:off x="1781877" y="2539510"/>
            <a:ext cx="1175331" cy="1005268"/>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834" name="Google Shape;834;p60"/>
          <p:cNvSpPr/>
          <p:nvPr/>
        </p:nvSpPr>
        <p:spPr>
          <a:xfrm>
            <a:off x="1781877" y="3785858"/>
            <a:ext cx="1175331" cy="1079497"/>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2" name="Google Shape;1436;p89">
            <a:extLst>
              <a:ext uri="{FF2B5EF4-FFF2-40B4-BE49-F238E27FC236}">
                <a16:creationId xmlns:a16="http://schemas.microsoft.com/office/drawing/2014/main" id="{BDA6E37B-B388-8816-2815-1B90558A5579}"/>
              </a:ext>
            </a:extLst>
          </p:cNvPr>
          <p:cNvSpPr/>
          <p:nvPr/>
        </p:nvSpPr>
        <p:spPr>
          <a:xfrm rot="16200000">
            <a:off x="-807535" y="1666207"/>
            <a:ext cx="3545153" cy="943611"/>
          </a:xfrm>
          <a:prstGeom prst="rect">
            <a:avLst/>
          </a:prstGeom>
          <a:solidFill>
            <a:schemeClr val="bg1">
              <a:lumMod val="20000"/>
              <a:lumOff val="80000"/>
            </a:schemeClr>
          </a:solid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3" name="Google Shape;683;p53">
            <a:extLst>
              <a:ext uri="{FF2B5EF4-FFF2-40B4-BE49-F238E27FC236}">
                <a16:creationId xmlns:a16="http://schemas.microsoft.com/office/drawing/2014/main" id="{A4D1D03E-5885-520A-061D-F722F599B22B}"/>
              </a:ext>
            </a:extLst>
          </p:cNvPr>
          <p:cNvSpPr txBox="1">
            <a:spLocks/>
          </p:cNvSpPr>
          <p:nvPr/>
        </p:nvSpPr>
        <p:spPr>
          <a:xfrm>
            <a:off x="493218" y="547541"/>
            <a:ext cx="943629" cy="3267049"/>
          </a:xfrm>
          <a:prstGeom prst="rect">
            <a:avLst/>
          </a:prstGeom>
          <a:noFill/>
          <a:ln w="9525" cap="flat" cmpd="sng">
            <a:no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8900"/>
              <a:buFont typeface="Antic Didone"/>
              <a:buNone/>
              <a:defRPr sz="6500" b="1" i="0" u="none" strike="noStrike" cap="none">
                <a:solidFill>
                  <a:schemeClr val="dk1"/>
                </a:solidFill>
                <a:latin typeface="Antic Didone"/>
                <a:ea typeface="Antic Didone"/>
                <a:cs typeface="Antic Didone"/>
                <a:sym typeface="Antic Didone"/>
              </a:defRPr>
            </a:lvl1pPr>
            <a:lvl2pPr marR="0" lvl="1"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2pPr>
            <a:lvl3pPr marR="0" lvl="2"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3pPr>
            <a:lvl4pPr marR="0" lvl="3"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4pPr>
            <a:lvl5pPr marR="0" lvl="4"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5pPr>
            <a:lvl6pPr marR="0" lvl="5"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6pPr>
            <a:lvl7pPr marR="0" lvl="6"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7pPr>
            <a:lvl8pPr marR="0" lvl="7"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8pPr>
            <a:lvl9pPr marR="0" lvl="8" algn="l" rtl="0">
              <a:lnSpc>
                <a:spcPct val="100000"/>
              </a:lnSpc>
              <a:spcBef>
                <a:spcPts val="0"/>
              </a:spcBef>
              <a:spcAft>
                <a:spcPts val="0"/>
              </a:spcAft>
              <a:buClr>
                <a:schemeClr val="dk1"/>
              </a:buClr>
              <a:buSzPts val="8900"/>
              <a:buFont typeface="Antic Didone"/>
              <a:buNone/>
              <a:defRPr sz="8900" b="0" i="0" u="none" strike="noStrike" cap="none">
                <a:solidFill>
                  <a:schemeClr val="dk1"/>
                </a:solidFill>
                <a:latin typeface="Antic Didone"/>
                <a:ea typeface="Antic Didone"/>
                <a:cs typeface="Antic Didone"/>
                <a:sym typeface="Antic Didone"/>
              </a:defRPr>
            </a:lvl9pPr>
          </a:lstStyle>
          <a:p>
            <a:r>
              <a:rPr lang="en" sz="3200" dirty="0"/>
              <a:t>P</a:t>
            </a:r>
          </a:p>
          <a:p>
            <a:r>
              <a:rPr lang="en-IN" sz="3200" dirty="0"/>
              <a:t>H</a:t>
            </a:r>
            <a:endParaRPr lang="en" sz="3200" dirty="0"/>
          </a:p>
          <a:p>
            <a:r>
              <a:rPr lang="en-IN" sz="3200" dirty="0"/>
              <a:t>A</a:t>
            </a:r>
            <a:endParaRPr lang="en" sz="3200" dirty="0"/>
          </a:p>
          <a:p>
            <a:r>
              <a:rPr lang="en-IN" sz="3200" dirty="0"/>
              <a:t>S</a:t>
            </a:r>
            <a:endParaRPr lang="en" sz="3200" dirty="0"/>
          </a:p>
          <a:p>
            <a:r>
              <a:rPr lang="en-IN" sz="3200" dirty="0"/>
              <a:t>E</a:t>
            </a:r>
          </a:p>
          <a:p>
            <a:endParaRPr lang="en-IN" sz="1400" dirty="0"/>
          </a:p>
          <a:p>
            <a:r>
              <a:rPr lang="en" sz="3200" dirty="0"/>
              <a:t>1</a:t>
            </a:r>
          </a:p>
        </p:txBody>
      </p:sp>
      <p:sp>
        <p:nvSpPr>
          <p:cNvPr id="4" name="Google Shape;834;p60">
            <a:extLst>
              <a:ext uri="{FF2B5EF4-FFF2-40B4-BE49-F238E27FC236}">
                <a16:creationId xmlns:a16="http://schemas.microsoft.com/office/drawing/2014/main" id="{BB083FBA-20C0-53A8-992C-A0D18240A71C}"/>
              </a:ext>
            </a:extLst>
          </p:cNvPr>
          <p:cNvSpPr/>
          <p:nvPr/>
        </p:nvSpPr>
        <p:spPr>
          <a:xfrm>
            <a:off x="1781877" y="5045301"/>
            <a:ext cx="1175331" cy="1254899"/>
          </a:xfrm>
          <a:prstGeom prst="rect">
            <a:avLst/>
          </a:prstGeom>
          <a:solidFill>
            <a:schemeClr val="lt2"/>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6" name="Subtitle 5">
            <a:extLst>
              <a:ext uri="{FF2B5EF4-FFF2-40B4-BE49-F238E27FC236}">
                <a16:creationId xmlns:a16="http://schemas.microsoft.com/office/drawing/2014/main" id="{23E552C9-8D1D-2C61-8FA4-B5C53446BA9F}"/>
              </a:ext>
            </a:extLst>
          </p:cNvPr>
          <p:cNvSpPr>
            <a:spLocks noGrp="1"/>
          </p:cNvSpPr>
          <p:nvPr>
            <p:ph type="subTitle" idx="1"/>
          </p:nvPr>
        </p:nvSpPr>
        <p:spPr>
          <a:xfrm flipH="1">
            <a:off x="1781877" y="1364826"/>
            <a:ext cx="1175331" cy="913647"/>
          </a:xfrm>
        </p:spPr>
        <p:txBody>
          <a:bodyPr/>
          <a:lstStyle/>
          <a:p>
            <a:pPr algn="l"/>
            <a:r>
              <a:rPr lang="en-US" sz="4267" b="1" dirty="0"/>
              <a:t>01</a:t>
            </a:r>
          </a:p>
        </p:txBody>
      </p:sp>
      <p:sp>
        <p:nvSpPr>
          <p:cNvPr id="7" name="Subtitle 5">
            <a:extLst>
              <a:ext uri="{FF2B5EF4-FFF2-40B4-BE49-F238E27FC236}">
                <a16:creationId xmlns:a16="http://schemas.microsoft.com/office/drawing/2014/main" id="{F385A964-5DA8-782C-D6A4-9685834F786F}"/>
              </a:ext>
            </a:extLst>
          </p:cNvPr>
          <p:cNvSpPr txBox="1">
            <a:spLocks/>
          </p:cNvSpPr>
          <p:nvPr/>
        </p:nvSpPr>
        <p:spPr>
          <a:xfrm flipH="1">
            <a:off x="1789357" y="2539510"/>
            <a:ext cx="1175331" cy="1005268"/>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4267" b="1" dirty="0"/>
              <a:t>02</a:t>
            </a:r>
          </a:p>
        </p:txBody>
      </p:sp>
      <p:sp>
        <p:nvSpPr>
          <p:cNvPr id="8" name="Google Shape;824;p60">
            <a:extLst>
              <a:ext uri="{FF2B5EF4-FFF2-40B4-BE49-F238E27FC236}">
                <a16:creationId xmlns:a16="http://schemas.microsoft.com/office/drawing/2014/main" id="{A869778F-76A4-62D7-77FD-B8AEC752913D}"/>
              </a:ext>
            </a:extLst>
          </p:cNvPr>
          <p:cNvSpPr/>
          <p:nvPr/>
        </p:nvSpPr>
        <p:spPr>
          <a:xfrm>
            <a:off x="3161801" y="2555613"/>
            <a:ext cx="8097868" cy="1086236"/>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9" name="Google Shape;829;p60">
            <a:extLst>
              <a:ext uri="{FF2B5EF4-FFF2-40B4-BE49-F238E27FC236}">
                <a16:creationId xmlns:a16="http://schemas.microsoft.com/office/drawing/2014/main" id="{35C31D36-4BFA-CEEF-58FD-E3BA31D04A75}"/>
              </a:ext>
            </a:extLst>
          </p:cNvPr>
          <p:cNvSpPr txBox="1">
            <a:spLocks/>
          </p:cNvSpPr>
          <p:nvPr/>
        </p:nvSpPr>
        <p:spPr>
          <a:xfrm flipH="1">
            <a:off x="3302237" y="2596766"/>
            <a:ext cx="7957431" cy="1025135"/>
          </a:xfrm>
          <a:prstGeom prst="rect">
            <a:avLst/>
          </a:prstGeom>
          <a:solidFill>
            <a:schemeClr val="bg1"/>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l">
              <a:buSzPts val="1100"/>
            </a:pPr>
            <a:r>
              <a:rPr lang="en-IN" sz="1867" dirty="0">
                <a:latin typeface="Times New Roman" panose="02020603050405020304" pitchFamily="18" charset="0"/>
                <a:cs typeface="Times New Roman" panose="02020603050405020304" pitchFamily="18" charset="0"/>
              </a:rPr>
              <a:t>We removed all the columns with unique values, such as customer id, captcha id, id, product id, etc.</a:t>
            </a:r>
          </a:p>
        </p:txBody>
      </p:sp>
      <p:sp>
        <p:nvSpPr>
          <p:cNvPr id="18" name="Subtitle 5">
            <a:extLst>
              <a:ext uri="{FF2B5EF4-FFF2-40B4-BE49-F238E27FC236}">
                <a16:creationId xmlns:a16="http://schemas.microsoft.com/office/drawing/2014/main" id="{6C873744-B629-4408-B4B3-6F183EBCABA9}"/>
              </a:ext>
            </a:extLst>
          </p:cNvPr>
          <p:cNvSpPr txBox="1">
            <a:spLocks/>
          </p:cNvSpPr>
          <p:nvPr/>
        </p:nvSpPr>
        <p:spPr>
          <a:xfrm flipH="1">
            <a:off x="1786059" y="3792087"/>
            <a:ext cx="1175331" cy="1081504"/>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4267" b="1" dirty="0"/>
              <a:t>03</a:t>
            </a:r>
          </a:p>
        </p:txBody>
      </p:sp>
      <p:sp>
        <p:nvSpPr>
          <p:cNvPr id="19" name="Google Shape;824;p60">
            <a:extLst>
              <a:ext uri="{FF2B5EF4-FFF2-40B4-BE49-F238E27FC236}">
                <a16:creationId xmlns:a16="http://schemas.microsoft.com/office/drawing/2014/main" id="{8E76D5E3-EEFF-5C13-4CCC-9FBA8B74CF29}"/>
              </a:ext>
            </a:extLst>
          </p:cNvPr>
          <p:cNvSpPr/>
          <p:nvPr/>
        </p:nvSpPr>
        <p:spPr>
          <a:xfrm>
            <a:off x="3161799" y="3779119"/>
            <a:ext cx="8097868" cy="1094472"/>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p:nvSpPr>
          <p:cNvPr id="20" name="Google Shape;829;p60">
            <a:extLst>
              <a:ext uri="{FF2B5EF4-FFF2-40B4-BE49-F238E27FC236}">
                <a16:creationId xmlns:a16="http://schemas.microsoft.com/office/drawing/2014/main" id="{4B072626-99FD-5F90-58B2-411463C085EE}"/>
              </a:ext>
            </a:extLst>
          </p:cNvPr>
          <p:cNvSpPr txBox="1">
            <a:spLocks/>
          </p:cNvSpPr>
          <p:nvPr/>
        </p:nvSpPr>
        <p:spPr>
          <a:xfrm flipH="1">
            <a:off x="3302235" y="3792087"/>
            <a:ext cx="7957431" cy="1025135"/>
          </a:xfrm>
          <a:prstGeom prst="rect">
            <a:avLst/>
          </a:prstGeom>
          <a:solidFill>
            <a:schemeClr val="bg1"/>
          </a:solid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ctr"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lgn="l">
              <a:buSzPts val="1100"/>
            </a:pPr>
            <a:r>
              <a:rPr lang="en-IN" sz="1867" dirty="0">
                <a:latin typeface="Times New Roman" panose="02020603050405020304" pitchFamily="18" charset="0"/>
                <a:cs typeface="Times New Roman" panose="02020603050405020304" pitchFamily="18" charset="0"/>
              </a:rPr>
              <a:t>We removed the data with more than 97.5% of the null value.</a:t>
            </a:r>
          </a:p>
        </p:txBody>
      </p:sp>
      <p:sp>
        <p:nvSpPr>
          <p:cNvPr id="21" name="Subtitle 5">
            <a:extLst>
              <a:ext uri="{FF2B5EF4-FFF2-40B4-BE49-F238E27FC236}">
                <a16:creationId xmlns:a16="http://schemas.microsoft.com/office/drawing/2014/main" id="{35D99AA0-1D3A-F742-59D0-3F6019B2B491}"/>
              </a:ext>
            </a:extLst>
          </p:cNvPr>
          <p:cNvSpPr txBox="1">
            <a:spLocks/>
          </p:cNvSpPr>
          <p:nvPr/>
        </p:nvSpPr>
        <p:spPr>
          <a:xfrm flipH="1">
            <a:off x="1786059" y="5046818"/>
            <a:ext cx="1175331" cy="1269389"/>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dk1"/>
              </a:buClr>
              <a:buSzPts val="1800"/>
              <a:buFont typeface="Inter"/>
              <a:buNone/>
              <a:defRPr sz="2000" b="0" i="0" u="none" strike="noStrike" cap="none">
                <a:solidFill>
                  <a:schemeClr val="dk1"/>
                </a:solidFill>
                <a:latin typeface="Antic Didone"/>
                <a:ea typeface="Antic Didone"/>
                <a:cs typeface="Antic Didone"/>
                <a:sym typeface="Antic Didone"/>
              </a:defRPr>
            </a:lvl1pPr>
            <a:lvl2pPr marL="914400" marR="0" lvl="1"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algn="l"/>
            <a:r>
              <a:rPr lang="en-US" sz="4267" b="1" dirty="0"/>
              <a:t>04</a:t>
            </a:r>
          </a:p>
        </p:txBody>
      </p:sp>
      <p:sp>
        <p:nvSpPr>
          <p:cNvPr id="22" name="Google Shape;824;p60">
            <a:extLst>
              <a:ext uri="{FF2B5EF4-FFF2-40B4-BE49-F238E27FC236}">
                <a16:creationId xmlns:a16="http://schemas.microsoft.com/office/drawing/2014/main" id="{EAD85B77-9FF7-0ACF-F3ED-C58C05BFF7A0}"/>
              </a:ext>
            </a:extLst>
          </p:cNvPr>
          <p:cNvSpPr/>
          <p:nvPr/>
        </p:nvSpPr>
        <p:spPr>
          <a:xfrm>
            <a:off x="3161798" y="5043779"/>
            <a:ext cx="8097868" cy="1269389"/>
          </a:xfrm>
          <a:prstGeom prst="rect">
            <a:avLst/>
          </a:prstGeom>
          <a:solidFill>
            <a:schemeClr val="accent6"/>
          </a:solidFill>
          <a:ln w="9525" cap="flat" cmpd="sng">
            <a:solidFill>
              <a:schemeClr val="dk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121900" tIns="121900" rIns="121900" bIns="121900" anchor="ctr" anchorCtr="0">
            <a:noAutofit/>
          </a:bodyPr>
          <a:lstStyle/>
          <a:p>
            <a:pPr algn="ctr"/>
            <a:endParaRPr sz="2400">
              <a:solidFill>
                <a:schemeClr val="dk1"/>
              </a:solidFill>
              <a:latin typeface="Inter"/>
              <a:ea typeface="Inter"/>
              <a:cs typeface="Inter"/>
              <a:sym typeface="Inter"/>
            </a:endParaRPr>
          </a:p>
        </p:txBody>
      </p:sp>
      <p:sp useBgFill="1">
        <p:nvSpPr>
          <p:cNvPr id="24" name="TextBox 23">
            <a:extLst>
              <a:ext uri="{FF2B5EF4-FFF2-40B4-BE49-F238E27FC236}">
                <a16:creationId xmlns:a16="http://schemas.microsoft.com/office/drawing/2014/main" id="{4D3CD6B6-AC61-964B-28FB-5682963C8D51}"/>
              </a:ext>
            </a:extLst>
          </p:cNvPr>
          <p:cNvSpPr txBox="1"/>
          <p:nvPr/>
        </p:nvSpPr>
        <p:spPr>
          <a:xfrm>
            <a:off x="3180055" y="5045440"/>
            <a:ext cx="8097868" cy="1243417"/>
          </a:xfrm>
          <a:prstGeom prst="rect">
            <a:avLst/>
          </a:prstGeom>
        </p:spPr>
        <p:txBody>
          <a:bodyPr wrap="square">
            <a:spAutoFit/>
          </a:bodyPr>
          <a:lstStyle/>
          <a:p>
            <a:pPr marL="186262"/>
            <a:r>
              <a:rPr lang="en-IN" sz="1870" dirty="0">
                <a:latin typeface="Times New Roman" panose="02020603050405020304" pitchFamily="18" charset="0"/>
                <a:cs typeface="Times New Roman" panose="02020603050405020304" pitchFamily="18" charset="0"/>
              </a:rPr>
              <a:t>Selecting only variables known at the moment for predicting the late and on time delivery risk and excluding all other variables. </a:t>
            </a:r>
            <a:r>
              <a:rPr lang="en-IN" sz="1870" dirty="0" err="1">
                <a:latin typeface="Times New Roman" panose="02020603050405020304" pitchFamily="18" charset="0"/>
                <a:cs typeface="Times New Roman" panose="02020603050405020304" pitchFamily="18" charset="0"/>
              </a:rPr>
              <a:t>Eg</a:t>
            </a:r>
            <a:r>
              <a:rPr lang="en-IN" sz="1870" dirty="0">
                <a:latin typeface="Times New Roman" panose="02020603050405020304" pitchFamily="18" charset="0"/>
                <a:cs typeface="Times New Roman" panose="02020603050405020304" pitchFamily="18" charset="0"/>
              </a:rPr>
              <a:t>, product category id, status and image not been taken into consideration since the purpose of it is to predict </a:t>
            </a:r>
            <a:r>
              <a:rPr lang="en-US" sz="1870" dirty="0"/>
              <a:t>whether a given order or shipment is at risk of being delivered late or on time. </a:t>
            </a:r>
            <a:endParaRPr lang="en-IN" sz="187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grpId="0" nodeType="withEffect">
                                  <p:stCondLst>
                                    <p:cond delay="0"/>
                                  </p:stCondLst>
                                  <p:childTnLst>
                                    <p:set>
                                      <p:cBhvr>
                                        <p:cTn id="12" dur="1" fill="hold">
                                          <p:stCondLst>
                                            <p:cond delay="0"/>
                                          </p:stCondLst>
                                        </p:cTn>
                                        <p:tgtEl>
                                          <p:spTgt spid="825"/>
                                        </p:tgtEl>
                                        <p:attrNameLst>
                                          <p:attrName>style.visibility</p:attrName>
                                        </p:attrNameLst>
                                      </p:cBhvr>
                                      <p:to>
                                        <p:strVal val="visible"/>
                                      </p:to>
                                    </p:set>
                                    <p:animEffect transition="in" filter="strips(downLeft)">
                                      <p:cBhvr>
                                        <p:cTn id="13" dur="500"/>
                                        <p:tgtEl>
                                          <p:spTgt spid="825"/>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dissolve">
                                      <p:cBhvr>
                                        <p:cTn id="18" dur="500"/>
                                        <p:tgtEl>
                                          <p:spTgt spid="6">
                                            <p:txEl>
                                              <p:pRg st="0" end="0"/>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832"/>
                                        </p:tgtEl>
                                        <p:attrNameLst>
                                          <p:attrName>style.visibility</p:attrName>
                                        </p:attrNameLst>
                                      </p:cBhvr>
                                      <p:to>
                                        <p:strVal val="visible"/>
                                      </p:to>
                                    </p:set>
                                    <p:animEffect transition="in" filter="dissolve">
                                      <p:cBhvr>
                                        <p:cTn id="21" dur="500"/>
                                        <p:tgtEl>
                                          <p:spTgt spid="83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29">
                                            <p:txEl>
                                              <p:pRg st="0" end="0"/>
                                            </p:txEl>
                                          </p:spTgt>
                                        </p:tgtEl>
                                        <p:attrNameLst>
                                          <p:attrName>style.visibility</p:attrName>
                                        </p:attrNameLst>
                                      </p:cBhvr>
                                      <p:to>
                                        <p:strVal val="visible"/>
                                      </p:to>
                                    </p:set>
                                    <p:animEffect transition="in" filter="dissolve">
                                      <p:cBhvr>
                                        <p:cTn id="24" dur="500"/>
                                        <p:tgtEl>
                                          <p:spTgt spid="829">
                                            <p:txEl>
                                              <p:pRg st="0" end="0"/>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24"/>
                                        </p:tgtEl>
                                        <p:attrNameLst>
                                          <p:attrName>style.visibility</p:attrName>
                                        </p:attrNameLst>
                                      </p:cBhvr>
                                      <p:to>
                                        <p:strVal val="visible"/>
                                      </p:to>
                                    </p:set>
                                    <p:animEffect transition="in" filter="dissolve">
                                      <p:cBhvr>
                                        <p:cTn id="27" dur="500"/>
                                        <p:tgtEl>
                                          <p:spTgt spid="82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dissolve">
                                      <p:cBhvr>
                                        <p:cTn id="32" dur="500"/>
                                        <p:tgtEl>
                                          <p:spTgt spid="7"/>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833"/>
                                        </p:tgtEl>
                                        <p:attrNameLst>
                                          <p:attrName>style.visibility</p:attrName>
                                        </p:attrNameLst>
                                      </p:cBhvr>
                                      <p:to>
                                        <p:strVal val="visible"/>
                                      </p:to>
                                    </p:set>
                                    <p:animEffect transition="in" filter="dissolve">
                                      <p:cBhvr>
                                        <p:cTn id="35" dur="500"/>
                                        <p:tgtEl>
                                          <p:spTgt spid="83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34"/>
                                        </p:tgtEl>
                                        <p:attrNameLst>
                                          <p:attrName>style.visibility</p:attrName>
                                        </p:attrNameLst>
                                      </p:cBhvr>
                                      <p:to>
                                        <p:strVal val="visible"/>
                                      </p:to>
                                    </p:set>
                                    <p:animEffect transition="in" filter="dissolve">
                                      <p:cBhvr>
                                        <p:cTn id="49" dur="500"/>
                                        <p:tgtEl>
                                          <p:spTgt spid="8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dissolve">
                                      <p:cBhvr>
                                        <p:cTn id="52" dur="500"/>
                                        <p:tgtEl>
                                          <p:spTgt spid="20"/>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dissolve">
                                      <p:cBhvr>
                                        <p:cTn id="55" dur="500"/>
                                        <p:tgtEl>
                                          <p:spTgt spid="19"/>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dissolve">
                                      <p:cBhvr>
                                        <p:cTn id="60" dur="500"/>
                                        <p:tgtEl>
                                          <p:spTgt spid="2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dissolve">
                                      <p:cBhvr>
                                        <p:cTn id="63" dur="500"/>
                                        <p:tgtEl>
                                          <p:spTgt spid="2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animEffect transition="in" filter="dissolve">
                                      <p:cBhvr>
                                        <p:cTn id="6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4" grpId="0" animBg="1"/>
      <p:bldP spid="825" grpId="0"/>
      <p:bldP spid="829" grpId="0" build="p"/>
      <p:bldP spid="832" grpId="0" animBg="1"/>
      <p:bldP spid="833" grpId="0" animBg="1"/>
      <p:bldP spid="834" grpId="0" animBg="1"/>
      <p:bldP spid="2" grpId="0" animBg="1"/>
      <p:bldP spid="3" grpId="0"/>
      <p:bldP spid="4" grpId="0" animBg="1"/>
      <p:bldP spid="6" grpId="0" build="p"/>
      <p:bldP spid="7" grpId="0"/>
      <p:bldP spid="8" grpId="0" animBg="1"/>
      <p:bldP spid="9" grpId="0" animBg="1"/>
      <p:bldP spid="18" grpId="0"/>
      <p:bldP spid="19" grpId="0" animBg="1"/>
      <p:bldP spid="20" grpId="0" animBg="1"/>
      <p:bldP spid="21" grpId="0"/>
      <p:bldP spid="22" grpId="0" animBg="1"/>
      <p:bldP spid="2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4019</TotalTime>
  <Words>2316</Words>
  <Application>Microsoft Office PowerPoint</Application>
  <PresentationFormat>Widescreen</PresentationFormat>
  <Paragraphs>341</Paragraphs>
  <Slides>32</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Alex Brush</vt:lpstr>
      <vt:lpstr>Antic Didone</vt:lpstr>
      <vt:lpstr>Arial</vt:lpstr>
      <vt:lpstr>Calibri</vt:lpstr>
      <vt:lpstr>Calibri Light</vt:lpstr>
      <vt:lpstr>Inter</vt:lpstr>
      <vt:lpstr>Times New Roman</vt:lpstr>
      <vt:lpstr>Wingdings</vt:lpstr>
      <vt:lpstr>Office Theme</vt:lpstr>
      <vt:lpstr>Asia DataCo Chain  Management Dataset</vt:lpstr>
      <vt:lpstr>PowerPoint Presentation</vt:lpstr>
      <vt:lpstr>Problem Statement</vt:lpstr>
      <vt:lpstr>INDEPENDENT VARIABLES DESCRIPTION  Type: Type of transaction made  Days for shipping (real): Actual shipping days of the purchased product  Days for shipment (scheduled): Days of scheduled delivery of the purchased product  Benefit per order: Earnings per order placed  Sales per customer: Total sales per customer made per customer  Delivery Status: Delivery status of orders: Advance shipping , Late delivery , Shipping canceled , Shipping on time  Category Id: Product category code  Category Name: Description of the product category  Customer City: City where the customer made the purchase  Customer Country: Country where the customer made the purchase  Customer Email: Customer's email  Customer Fname: Customer name Customer Id: Customer ID Customer Lname: Customer lastname Customer Password: Masked customer key Customer Segment: Types of Customers: Consumer , Corporate , Home Office  Customer State: State to which the store where the purchase is registered belongs  Customer Street: Street to which the store where the purchase is registered belongs  </vt:lpstr>
      <vt:lpstr>Customer Zipcode: Customer Zipcode Department Id: Department code of store Department Name: Department name of store Latitude: Latitude corresponding to location of store Longitude: Longitude corresponding to location of store  Order City: Destination city of the order Order Country: Destination country of the order Order Customer Id: Customer order code order date (DateOrders): Date on which the order is made Order Id: Order code Order Item Cardprod Id: Product code generated through the RFID reader  Order Item Discount: Order item discount value Order Item Discount Rate: Order item discount percentage Order Item Id: Order item code Order Item Product Price: Price of products without discount Order Item Profit Ratio: Order Item Profit Ratio  Order Item Quantity: Number of products per order Sales: Value in sales  Order Item Total: Total amount per order Order Profit Per Order: Order Profit Per Order  Order Region: Region of the world where the order is delivered: Southeast Asia , South Asia ,Oceania ,Eastern Asia, West Asia , West of USA , US Center , West Africa, Central Africa ,North Africa ,Western Europe ,Northern , Caribbean , South America ,East Africa ,Southern Europe , East of USA , Canada , Southern Africa , Central Asia , Europe , Central America, Eastern Europe , South of USA  Order State: State of the region where the order is delivered  Order Status: Order Status: COMPLETE, PENDING, CLOSED, PENDING_PAYMENT, CANCELED, PROCESSING,SUSPECTED_FRAUD, ON_HOLD, PAYMENT_REVIEW  </vt:lpstr>
      <vt:lpstr>Product Card Id: Product code Product Category Id: Product category code Product Description: Product Description Product Image: Link of visit and purchase of the product Product Name: Product Name Product Price: Product Price  Product Status: Status of the product stock :If it is 1 not available , 0 the product is available  Shipping date (DateOrders): Exact date and time of shipment  Shipping Mode: The following shipping modes are presented: Standard Class , First Class , Second Class , Same Day DEPENDENT VARIABLES DESCRIPTION  Late_delivery_risk: Categorical variable that indicates if sending is late (1), it is not late (0).</vt:lpstr>
      <vt:lpstr>Phase -1 EDA with Base Model</vt:lpstr>
      <vt:lpstr>Exploratory Data Analysis</vt:lpstr>
      <vt:lpstr>Column Selection</vt:lpstr>
      <vt:lpstr>Univariate followed by Bivariate Analysis</vt:lpstr>
      <vt:lpstr>Sales as per the visual analysis, we can say that the Sales column is following a good visual trend and can be a good predictor.</vt:lpstr>
      <vt:lpstr>Significance: The distribution of segment is more in Consumer then corporate and home office.The probability of late delivery is comparatively higher on 2 , 5 and 6 day .</vt:lpstr>
      <vt:lpstr>CATEGORY WISE - DISTRIBUTION</vt:lpstr>
      <vt:lpstr>PowerPoint Presentation</vt:lpstr>
      <vt:lpstr>PowerPoint Presentation</vt:lpstr>
      <vt:lpstr>PowerPoint Presentation</vt:lpstr>
      <vt:lpstr> These are the general methods used for Treating missing values but we haven’t used any right now.</vt:lpstr>
      <vt:lpstr>Statistical Analysis</vt:lpstr>
      <vt:lpstr>Data Pre-Processing (Scaling &amp; Encoding)</vt:lpstr>
      <vt:lpstr>PowerPoint Presentation</vt:lpstr>
      <vt:lpstr>Phase -2 Feature Engineering &amp; Model Building</vt:lpstr>
      <vt:lpstr>Feature Engineering Extracting new features from existing features </vt:lpstr>
      <vt:lpstr>Scaling &amp; Encoding</vt:lpstr>
      <vt:lpstr>PowerPoint Presentation</vt:lpstr>
      <vt:lpstr>PowerPoint Presentation</vt:lpstr>
      <vt:lpstr>Model Performance Matrix</vt:lpstr>
      <vt:lpstr>PowerPoint Presentation</vt:lpstr>
      <vt:lpstr>Final Model Metrics</vt:lpstr>
      <vt:lpstr>PowerPoint Presentation</vt:lpstr>
      <vt:lpstr>Based on the performance metrics you provided, it appears that the Random Forest Classifier is performing very well on both the training and test data. The high precision, recall, and F1 scores on the training data suggest that the model is able to accurately identify both positive and negative cases with high confidence. The similarly high precision, recall, and F1 scores on the test data suggest that the model is also able to generalize well to new data.  The F1 score, which is a harmonic mean of precision and recall, is a good measure of the overall performance of the model. The F1 score of 93% for the training data and 81% for the test data indicates that the model is performing very well overall, with high accuracy and relatively low error rates.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Asia DataCo Chain  Management Dataset</dc:title>
  <dc:creator>Aditi Rustagi</dc:creator>
  <cp:lastModifiedBy>Aditi Rustagi</cp:lastModifiedBy>
  <cp:revision>9</cp:revision>
  <dcterms:created xsi:type="dcterms:W3CDTF">2023-12-25T07:06:23Z</dcterms:created>
  <dcterms:modified xsi:type="dcterms:W3CDTF">2024-02-06T06:42:34Z</dcterms:modified>
</cp:coreProperties>
</file>