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22"/>
  </p:notesMasterIdLst>
  <p:sldIdLst>
    <p:sldId id="256" r:id="rId2"/>
    <p:sldId id="257" r:id="rId3"/>
    <p:sldId id="377" r:id="rId4"/>
    <p:sldId id="258" r:id="rId5"/>
    <p:sldId id="259" r:id="rId6"/>
    <p:sldId id="260" r:id="rId7"/>
    <p:sldId id="375" r:id="rId8"/>
    <p:sldId id="261" r:id="rId9"/>
    <p:sldId id="262" r:id="rId10"/>
    <p:sldId id="263" r:id="rId11"/>
    <p:sldId id="264" r:id="rId12"/>
    <p:sldId id="265" r:id="rId13"/>
    <p:sldId id="266" r:id="rId14"/>
    <p:sldId id="267" r:id="rId15"/>
    <p:sldId id="376" r:id="rId16"/>
    <p:sldId id="268" r:id="rId17"/>
    <p:sldId id="269" r:id="rId18"/>
    <p:sldId id="270" r:id="rId19"/>
    <p:sldId id="271" r:id="rId20"/>
    <p:sldId id="3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C794F4-9B31-4056-B141-C302D827F33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2B52706-E495-4FB3-B3D7-806F4D70BECB}">
      <dgm:prSet phldrT="[Text]"/>
      <dgm:spPr/>
      <dgm:t>
        <a:bodyPr/>
        <a:lstStyle/>
        <a:p>
          <a:r>
            <a:rPr lang="en-US" dirty="0"/>
            <a:t>Age Groups</a:t>
          </a:r>
        </a:p>
      </dgm:t>
    </dgm:pt>
    <dgm:pt modelId="{69AA470A-22E4-4584-B699-C9878B58777C}" type="parTrans" cxnId="{E35AEB12-781F-4F42-8C0D-BA2841DCCA9B}">
      <dgm:prSet/>
      <dgm:spPr/>
      <dgm:t>
        <a:bodyPr/>
        <a:lstStyle/>
        <a:p>
          <a:endParaRPr lang="en-US"/>
        </a:p>
      </dgm:t>
    </dgm:pt>
    <dgm:pt modelId="{2B6C1E88-7F24-43BC-928B-538C8BBA1680}" type="sibTrans" cxnId="{E35AEB12-781F-4F42-8C0D-BA2841DCCA9B}">
      <dgm:prSet/>
      <dgm:spPr/>
      <dgm:t>
        <a:bodyPr/>
        <a:lstStyle/>
        <a:p>
          <a:endParaRPr lang="en-US"/>
        </a:p>
      </dgm:t>
    </dgm:pt>
    <dgm:pt modelId="{102FC456-8176-4794-AD62-EB801BE79588}">
      <dgm:prSet phldrT="[Text]"/>
      <dgm:spPr/>
      <dgm:t>
        <a:bodyPr/>
        <a:lstStyle/>
        <a:p>
          <a:r>
            <a:rPr lang="en-US" dirty="0"/>
            <a:t>Preferences</a:t>
          </a:r>
        </a:p>
      </dgm:t>
    </dgm:pt>
    <dgm:pt modelId="{E9C1C33D-0042-415A-9A83-765DABDA6248}" type="parTrans" cxnId="{47DB3F6C-FA7D-4180-8EFB-96A90A63E197}">
      <dgm:prSet/>
      <dgm:spPr/>
      <dgm:t>
        <a:bodyPr/>
        <a:lstStyle/>
        <a:p>
          <a:endParaRPr lang="en-US"/>
        </a:p>
      </dgm:t>
    </dgm:pt>
    <dgm:pt modelId="{B82AA6CB-50D8-4FB2-BB8A-547040286E38}" type="sibTrans" cxnId="{47DB3F6C-FA7D-4180-8EFB-96A90A63E197}">
      <dgm:prSet/>
      <dgm:spPr/>
      <dgm:t>
        <a:bodyPr/>
        <a:lstStyle/>
        <a:p>
          <a:endParaRPr lang="en-US"/>
        </a:p>
      </dgm:t>
    </dgm:pt>
    <dgm:pt modelId="{9E63C094-4648-4132-99C5-A6B0CFFA483D}">
      <dgm:prSet phldrT="[Text]"/>
      <dgm:spPr/>
      <dgm:t>
        <a:bodyPr/>
        <a:lstStyle/>
        <a:p>
          <a:r>
            <a:rPr lang="en-US" dirty="0"/>
            <a:t>Mode of Buying</a:t>
          </a:r>
        </a:p>
      </dgm:t>
    </dgm:pt>
    <dgm:pt modelId="{CD4B7C6C-194E-4CDC-93CF-73E3F2E80135}" type="parTrans" cxnId="{A011E6F6-EE38-4DB1-8DA9-4FBEF4275B22}">
      <dgm:prSet/>
      <dgm:spPr/>
      <dgm:t>
        <a:bodyPr/>
        <a:lstStyle/>
        <a:p>
          <a:endParaRPr lang="en-US"/>
        </a:p>
      </dgm:t>
    </dgm:pt>
    <dgm:pt modelId="{82EB1183-8D93-4B19-B548-E58DDD4D5C46}" type="sibTrans" cxnId="{A011E6F6-EE38-4DB1-8DA9-4FBEF4275B22}">
      <dgm:prSet/>
      <dgm:spPr/>
      <dgm:t>
        <a:bodyPr/>
        <a:lstStyle/>
        <a:p>
          <a:endParaRPr lang="en-US"/>
        </a:p>
      </dgm:t>
    </dgm:pt>
    <dgm:pt modelId="{56933699-19CF-4B3B-B191-0A2A0F334D6B}">
      <dgm:prSet phldrT="[Text]"/>
      <dgm:spPr/>
      <dgm:t>
        <a:bodyPr/>
        <a:lstStyle/>
        <a:p>
          <a:r>
            <a:rPr lang="en-US" dirty="0"/>
            <a:t>Product type choice</a:t>
          </a:r>
        </a:p>
      </dgm:t>
    </dgm:pt>
    <dgm:pt modelId="{11FF43FC-9217-44BD-91B0-162EF7D13632}" type="parTrans" cxnId="{95EEC098-2831-4BB2-B054-05A74EF162EC}">
      <dgm:prSet/>
      <dgm:spPr/>
      <dgm:t>
        <a:bodyPr/>
        <a:lstStyle/>
        <a:p>
          <a:endParaRPr lang="en-US"/>
        </a:p>
      </dgm:t>
    </dgm:pt>
    <dgm:pt modelId="{E89188E3-44DF-4B12-B6A9-ABA1B56911F9}" type="sibTrans" cxnId="{95EEC098-2831-4BB2-B054-05A74EF162EC}">
      <dgm:prSet/>
      <dgm:spPr/>
      <dgm:t>
        <a:bodyPr/>
        <a:lstStyle/>
        <a:p>
          <a:endParaRPr lang="en-US"/>
        </a:p>
      </dgm:t>
    </dgm:pt>
    <dgm:pt modelId="{619603A8-F6FF-45BE-B5B3-9E5483C2670F}">
      <dgm:prSet phldrT="[Text]"/>
      <dgm:spPr/>
      <dgm:t>
        <a:bodyPr/>
        <a:lstStyle/>
        <a:p>
          <a:r>
            <a:rPr lang="en-US" dirty="0"/>
            <a:t>Taste</a:t>
          </a:r>
        </a:p>
      </dgm:t>
    </dgm:pt>
    <dgm:pt modelId="{98950187-D2CD-4CE7-AE98-1EE21D419DC7}" type="parTrans" cxnId="{701E7405-E425-4E29-ACDC-F95DA198F67B}">
      <dgm:prSet/>
      <dgm:spPr/>
      <dgm:t>
        <a:bodyPr/>
        <a:lstStyle/>
        <a:p>
          <a:endParaRPr lang="en-US"/>
        </a:p>
      </dgm:t>
    </dgm:pt>
    <dgm:pt modelId="{8EA27195-157D-4CCC-8AF0-2991C373E69D}" type="sibTrans" cxnId="{701E7405-E425-4E29-ACDC-F95DA198F67B}">
      <dgm:prSet/>
      <dgm:spPr/>
      <dgm:t>
        <a:bodyPr/>
        <a:lstStyle/>
        <a:p>
          <a:endParaRPr lang="en-US"/>
        </a:p>
      </dgm:t>
    </dgm:pt>
    <dgm:pt modelId="{7BC4CD25-8560-4D20-9776-50788250D5D0}" type="pres">
      <dgm:prSet presAssocID="{41C794F4-9B31-4056-B141-C302D827F336}" presName="diagram" presStyleCnt="0">
        <dgm:presLayoutVars>
          <dgm:dir/>
          <dgm:resizeHandles val="exact"/>
        </dgm:presLayoutVars>
      </dgm:prSet>
      <dgm:spPr/>
    </dgm:pt>
    <dgm:pt modelId="{ED625A1D-E552-48E6-A3C1-815DBB48B26B}" type="pres">
      <dgm:prSet presAssocID="{42B52706-E495-4FB3-B3D7-806F4D70BECB}" presName="node" presStyleLbl="node1" presStyleIdx="0" presStyleCnt="5">
        <dgm:presLayoutVars>
          <dgm:bulletEnabled val="1"/>
        </dgm:presLayoutVars>
      </dgm:prSet>
      <dgm:spPr/>
    </dgm:pt>
    <dgm:pt modelId="{F469411F-7FC7-4BB5-B389-E4218A006F44}" type="pres">
      <dgm:prSet presAssocID="{2B6C1E88-7F24-43BC-928B-538C8BBA1680}" presName="sibTrans" presStyleCnt="0"/>
      <dgm:spPr/>
    </dgm:pt>
    <dgm:pt modelId="{AA2A2B6F-C462-4727-9436-EA9417239E39}" type="pres">
      <dgm:prSet presAssocID="{102FC456-8176-4794-AD62-EB801BE79588}" presName="node" presStyleLbl="node1" presStyleIdx="1" presStyleCnt="5">
        <dgm:presLayoutVars>
          <dgm:bulletEnabled val="1"/>
        </dgm:presLayoutVars>
      </dgm:prSet>
      <dgm:spPr/>
    </dgm:pt>
    <dgm:pt modelId="{A679443E-AA3D-4ADA-B4F2-8CB0A41021C6}" type="pres">
      <dgm:prSet presAssocID="{B82AA6CB-50D8-4FB2-BB8A-547040286E38}" presName="sibTrans" presStyleCnt="0"/>
      <dgm:spPr/>
    </dgm:pt>
    <dgm:pt modelId="{A8AD15AE-49A0-4723-B5ED-F5536E5E78E1}" type="pres">
      <dgm:prSet presAssocID="{9E63C094-4648-4132-99C5-A6B0CFFA483D}" presName="node" presStyleLbl="node1" presStyleIdx="2" presStyleCnt="5">
        <dgm:presLayoutVars>
          <dgm:bulletEnabled val="1"/>
        </dgm:presLayoutVars>
      </dgm:prSet>
      <dgm:spPr/>
    </dgm:pt>
    <dgm:pt modelId="{38585AE8-4B32-4D91-9D74-ACDEDA5E1E4A}" type="pres">
      <dgm:prSet presAssocID="{82EB1183-8D93-4B19-B548-E58DDD4D5C46}" presName="sibTrans" presStyleCnt="0"/>
      <dgm:spPr/>
    </dgm:pt>
    <dgm:pt modelId="{F387A40F-322A-4D12-82B9-470B6838C60D}" type="pres">
      <dgm:prSet presAssocID="{56933699-19CF-4B3B-B191-0A2A0F334D6B}" presName="node" presStyleLbl="node1" presStyleIdx="3" presStyleCnt="5">
        <dgm:presLayoutVars>
          <dgm:bulletEnabled val="1"/>
        </dgm:presLayoutVars>
      </dgm:prSet>
      <dgm:spPr/>
    </dgm:pt>
    <dgm:pt modelId="{BCB11A74-69D8-4E8C-BBB3-D7C8BD68CF8C}" type="pres">
      <dgm:prSet presAssocID="{E89188E3-44DF-4B12-B6A9-ABA1B56911F9}" presName="sibTrans" presStyleCnt="0"/>
      <dgm:spPr/>
    </dgm:pt>
    <dgm:pt modelId="{034BEF8E-F05D-43E5-A219-33272AC94E40}" type="pres">
      <dgm:prSet presAssocID="{619603A8-F6FF-45BE-B5B3-9E5483C2670F}" presName="node" presStyleLbl="node1" presStyleIdx="4" presStyleCnt="5">
        <dgm:presLayoutVars>
          <dgm:bulletEnabled val="1"/>
        </dgm:presLayoutVars>
      </dgm:prSet>
      <dgm:spPr/>
    </dgm:pt>
  </dgm:ptLst>
  <dgm:cxnLst>
    <dgm:cxn modelId="{701E7405-E425-4E29-ACDC-F95DA198F67B}" srcId="{41C794F4-9B31-4056-B141-C302D827F336}" destId="{619603A8-F6FF-45BE-B5B3-9E5483C2670F}" srcOrd="4" destOrd="0" parTransId="{98950187-D2CD-4CE7-AE98-1EE21D419DC7}" sibTransId="{8EA27195-157D-4CCC-8AF0-2991C373E69D}"/>
    <dgm:cxn modelId="{B6444D0F-A90B-4088-A3F2-612246752E88}" type="presOf" srcId="{102FC456-8176-4794-AD62-EB801BE79588}" destId="{AA2A2B6F-C462-4727-9436-EA9417239E39}" srcOrd="0" destOrd="0" presId="urn:microsoft.com/office/officeart/2005/8/layout/default"/>
    <dgm:cxn modelId="{66EB0C10-5804-4100-835F-110F913D83B5}" type="presOf" srcId="{619603A8-F6FF-45BE-B5B3-9E5483C2670F}" destId="{034BEF8E-F05D-43E5-A219-33272AC94E40}" srcOrd="0" destOrd="0" presId="urn:microsoft.com/office/officeart/2005/8/layout/default"/>
    <dgm:cxn modelId="{E35AEB12-781F-4F42-8C0D-BA2841DCCA9B}" srcId="{41C794F4-9B31-4056-B141-C302D827F336}" destId="{42B52706-E495-4FB3-B3D7-806F4D70BECB}" srcOrd="0" destOrd="0" parTransId="{69AA470A-22E4-4584-B699-C9878B58777C}" sibTransId="{2B6C1E88-7F24-43BC-928B-538C8BBA1680}"/>
    <dgm:cxn modelId="{47DB3F6C-FA7D-4180-8EFB-96A90A63E197}" srcId="{41C794F4-9B31-4056-B141-C302D827F336}" destId="{102FC456-8176-4794-AD62-EB801BE79588}" srcOrd="1" destOrd="0" parTransId="{E9C1C33D-0042-415A-9A83-765DABDA6248}" sibTransId="{B82AA6CB-50D8-4FB2-BB8A-547040286E38}"/>
    <dgm:cxn modelId="{7AC4E351-EDAE-47AD-BC74-0340B8083A21}" type="presOf" srcId="{56933699-19CF-4B3B-B191-0A2A0F334D6B}" destId="{F387A40F-322A-4D12-82B9-470B6838C60D}" srcOrd="0" destOrd="0" presId="urn:microsoft.com/office/officeart/2005/8/layout/default"/>
    <dgm:cxn modelId="{86B81B75-81F9-456C-9A2E-E71192058531}" type="presOf" srcId="{41C794F4-9B31-4056-B141-C302D827F336}" destId="{7BC4CD25-8560-4D20-9776-50788250D5D0}" srcOrd="0" destOrd="0" presId="urn:microsoft.com/office/officeart/2005/8/layout/default"/>
    <dgm:cxn modelId="{95EEC098-2831-4BB2-B054-05A74EF162EC}" srcId="{41C794F4-9B31-4056-B141-C302D827F336}" destId="{56933699-19CF-4B3B-B191-0A2A0F334D6B}" srcOrd="3" destOrd="0" parTransId="{11FF43FC-9217-44BD-91B0-162EF7D13632}" sibTransId="{E89188E3-44DF-4B12-B6A9-ABA1B56911F9}"/>
    <dgm:cxn modelId="{8FAABBBA-B3A7-4120-86F6-2BACEF8B0F6D}" type="presOf" srcId="{9E63C094-4648-4132-99C5-A6B0CFFA483D}" destId="{A8AD15AE-49A0-4723-B5ED-F5536E5E78E1}" srcOrd="0" destOrd="0" presId="urn:microsoft.com/office/officeart/2005/8/layout/default"/>
    <dgm:cxn modelId="{25333BBB-81C7-452D-BAB2-39A4FF16A724}" type="presOf" srcId="{42B52706-E495-4FB3-B3D7-806F4D70BECB}" destId="{ED625A1D-E552-48E6-A3C1-815DBB48B26B}" srcOrd="0" destOrd="0" presId="urn:microsoft.com/office/officeart/2005/8/layout/default"/>
    <dgm:cxn modelId="{A011E6F6-EE38-4DB1-8DA9-4FBEF4275B22}" srcId="{41C794F4-9B31-4056-B141-C302D827F336}" destId="{9E63C094-4648-4132-99C5-A6B0CFFA483D}" srcOrd="2" destOrd="0" parTransId="{CD4B7C6C-194E-4CDC-93CF-73E3F2E80135}" sibTransId="{82EB1183-8D93-4B19-B548-E58DDD4D5C46}"/>
    <dgm:cxn modelId="{D3631F24-28EE-4CD3-B4CD-050557AF771F}" type="presParOf" srcId="{7BC4CD25-8560-4D20-9776-50788250D5D0}" destId="{ED625A1D-E552-48E6-A3C1-815DBB48B26B}" srcOrd="0" destOrd="0" presId="urn:microsoft.com/office/officeart/2005/8/layout/default"/>
    <dgm:cxn modelId="{4F58A2F0-B97D-415C-91E6-A91685E87953}" type="presParOf" srcId="{7BC4CD25-8560-4D20-9776-50788250D5D0}" destId="{F469411F-7FC7-4BB5-B389-E4218A006F44}" srcOrd="1" destOrd="0" presId="urn:microsoft.com/office/officeart/2005/8/layout/default"/>
    <dgm:cxn modelId="{EC0F0A20-F36F-49BA-A5A7-68432E187BDD}" type="presParOf" srcId="{7BC4CD25-8560-4D20-9776-50788250D5D0}" destId="{AA2A2B6F-C462-4727-9436-EA9417239E39}" srcOrd="2" destOrd="0" presId="urn:microsoft.com/office/officeart/2005/8/layout/default"/>
    <dgm:cxn modelId="{4FCEDFDB-799F-4EB7-B833-872CC86E85F9}" type="presParOf" srcId="{7BC4CD25-8560-4D20-9776-50788250D5D0}" destId="{A679443E-AA3D-4ADA-B4F2-8CB0A41021C6}" srcOrd="3" destOrd="0" presId="urn:microsoft.com/office/officeart/2005/8/layout/default"/>
    <dgm:cxn modelId="{DF595650-F364-4E13-85AA-5C4E0B7787B4}" type="presParOf" srcId="{7BC4CD25-8560-4D20-9776-50788250D5D0}" destId="{A8AD15AE-49A0-4723-B5ED-F5536E5E78E1}" srcOrd="4" destOrd="0" presId="urn:microsoft.com/office/officeart/2005/8/layout/default"/>
    <dgm:cxn modelId="{67AD399D-226E-46E3-B39F-24BF6E03C156}" type="presParOf" srcId="{7BC4CD25-8560-4D20-9776-50788250D5D0}" destId="{38585AE8-4B32-4D91-9D74-ACDEDA5E1E4A}" srcOrd="5" destOrd="0" presId="urn:microsoft.com/office/officeart/2005/8/layout/default"/>
    <dgm:cxn modelId="{2008BC40-F2D5-4C4D-A3DC-8C9DC68E75AB}" type="presParOf" srcId="{7BC4CD25-8560-4D20-9776-50788250D5D0}" destId="{F387A40F-322A-4D12-82B9-470B6838C60D}" srcOrd="6" destOrd="0" presId="urn:microsoft.com/office/officeart/2005/8/layout/default"/>
    <dgm:cxn modelId="{D26C7FD6-D8DF-412A-B449-EA42C1BCD8CE}" type="presParOf" srcId="{7BC4CD25-8560-4D20-9776-50788250D5D0}" destId="{BCB11A74-69D8-4E8C-BBB3-D7C8BD68CF8C}" srcOrd="7" destOrd="0" presId="urn:microsoft.com/office/officeart/2005/8/layout/default"/>
    <dgm:cxn modelId="{7548207D-49A3-4CB6-9732-FEF765675544}" type="presParOf" srcId="{7BC4CD25-8560-4D20-9776-50788250D5D0}" destId="{034BEF8E-F05D-43E5-A219-33272AC94E40}" srcOrd="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8C79CD-4F64-4019-825D-A199F4FDB43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64FBADA-C83A-4D0B-B2D9-2D44453D048C}">
      <dgm:prSet phldrT="[Text]"/>
      <dgm:spPr/>
      <dgm:t>
        <a:bodyPr/>
        <a:lstStyle/>
        <a:p>
          <a:r>
            <a:rPr lang="en-US" dirty="0"/>
            <a:t>Current Brands</a:t>
          </a:r>
        </a:p>
      </dgm:t>
    </dgm:pt>
    <dgm:pt modelId="{AD6FB40B-B75A-49A2-BB01-0EF77036E5F4}" type="parTrans" cxnId="{F43E5A3F-6735-43A0-8ADC-CC82740551D8}">
      <dgm:prSet/>
      <dgm:spPr/>
      <dgm:t>
        <a:bodyPr/>
        <a:lstStyle/>
        <a:p>
          <a:endParaRPr lang="en-US"/>
        </a:p>
      </dgm:t>
    </dgm:pt>
    <dgm:pt modelId="{C9D16ABD-0E70-4E6B-A404-43970679CA86}" type="sibTrans" cxnId="{F43E5A3F-6735-43A0-8ADC-CC82740551D8}">
      <dgm:prSet/>
      <dgm:spPr/>
      <dgm:t>
        <a:bodyPr/>
        <a:lstStyle/>
        <a:p>
          <a:endParaRPr lang="en-US"/>
        </a:p>
      </dgm:t>
    </dgm:pt>
    <dgm:pt modelId="{DEF4B58C-8BFA-4ADE-9440-02D0A7991D11}">
      <dgm:prSet phldrT="[Text]"/>
      <dgm:spPr/>
      <dgm:t>
        <a:bodyPr/>
        <a:lstStyle/>
        <a:p>
          <a:r>
            <a:rPr lang="en-US" dirty="0"/>
            <a:t>Ingredients </a:t>
          </a:r>
          <a:r>
            <a:rPr lang="en-US" dirty="0" err="1"/>
            <a:t>etc</a:t>
          </a:r>
          <a:endParaRPr lang="en-US" dirty="0"/>
        </a:p>
      </dgm:t>
    </dgm:pt>
    <dgm:pt modelId="{9AC58FCC-0980-402F-A22F-BB13A6D5BE8A}" type="parTrans" cxnId="{8B6D3EA9-359F-4E14-8B5B-94BE083BE3E9}">
      <dgm:prSet/>
      <dgm:spPr/>
      <dgm:t>
        <a:bodyPr/>
        <a:lstStyle/>
        <a:p>
          <a:endParaRPr lang="en-US"/>
        </a:p>
      </dgm:t>
    </dgm:pt>
    <dgm:pt modelId="{7693891A-9D0F-4CFF-9BF4-8EFA83863608}" type="sibTrans" cxnId="{8B6D3EA9-359F-4E14-8B5B-94BE083BE3E9}">
      <dgm:prSet/>
      <dgm:spPr/>
      <dgm:t>
        <a:bodyPr/>
        <a:lstStyle/>
        <a:p>
          <a:endParaRPr lang="en-US"/>
        </a:p>
      </dgm:t>
    </dgm:pt>
    <dgm:pt modelId="{82350646-57B5-4A64-9AB5-6703A33FDB56}" type="pres">
      <dgm:prSet presAssocID="{F38C79CD-4F64-4019-825D-A199F4FDB434}" presName="diagram" presStyleCnt="0">
        <dgm:presLayoutVars>
          <dgm:dir/>
          <dgm:resizeHandles val="exact"/>
        </dgm:presLayoutVars>
      </dgm:prSet>
      <dgm:spPr/>
    </dgm:pt>
    <dgm:pt modelId="{B21230BA-5A19-400E-8653-AB889ACA8E28}" type="pres">
      <dgm:prSet presAssocID="{A64FBADA-C83A-4D0B-B2D9-2D44453D048C}" presName="node" presStyleLbl="node1" presStyleIdx="0" presStyleCnt="2" custScaleX="40865" custScaleY="23289" custLinFactNeighborX="-28817" custLinFactNeighborY="47878">
        <dgm:presLayoutVars>
          <dgm:bulletEnabled val="1"/>
        </dgm:presLayoutVars>
      </dgm:prSet>
      <dgm:spPr/>
    </dgm:pt>
    <dgm:pt modelId="{DD181D6B-7325-41C2-83C1-E1C7F12CC78E}" type="pres">
      <dgm:prSet presAssocID="{C9D16ABD-0E70-4E6B-A404-43970679CA86}" presName="sibTrans" presStyleCnt="0"/>
      <dgm:spPr/>
    </dgm:pt>
    <dgm:pt modelId="{84CD48FB-1C38-41E5-8574-40AB53D8424E}" type="pres">
      <dgm:prSet presAssocID="{DEF4B58C-8BFA-4ADE-9440-02D0A7991D11}" presName="node" presStyleLbl="node1" presStyleIdx="1" presStyleCnt="2" custScaleX="44085" custScaleY="23321" custLinFactNeighborX="3082" custLinFactNeighborY="38244">
        <dgm:presLayoutVars>
          <dgm:bulletEnabled val="1"/>
        </dgm:presLayoutVars>
      </dgm:prSet>
      <dgm:spPr/>
    </dgm:pt>
  </dgm:ptLst>
  <dgm:cxnLst>
    <dgm:cxn modelId="{F43E5A3F-6735-43A0-8ADC-CC82740551D8}" srcId="{F38C79CD-4F64-4019-825D-A199F4FDB434}" destId="{A64FBADA-C83A-4D0B-B2D9-2D44453D048C}" srcOrd="0" destOrd="0" parTransId="{AD6FB40B-B75A-49A2-BB01-0EF77036E5F4}" sibTransId="{C9D16ABD-0E70-4E6B-A404-43970679CA86}"/>
    <dgm:cxn modelId="{23A8985C-7AED-4D18-864D-8F3A82F27CA1}" type="presOf" srcId="{F38C79CD-4F64-4019-825D-A199F4FDB434}" destId="{82350646-57B5-4A64-9AB5-6703A33FDB56}" srcOrd="0" destOrd="0" presId="urn:microsoft.com/office/officeart/2005/8/layout/default"/>
    <dgm:cxn modelId="{23953664-C0A4-4B0B-8EA4-F9FFE0690D52}" type="presOf" srcId="{A64FBADA-C83A-4D0B-B2D9-2D44453D048C}" destId="{B21230BA-5A19-400E-8653-AB889ACA8E28}" srcOrd="0" destOrd="0" presId="urn:microsoft.com/office/officeart/2005/8/layout/default"/>
    <dgm:cxn modelId="{8B6D3EA9-359F-4E14-8B5B-94BE083BE3E9}" srcId="{F38C79CD-4F64-4019-825D-A199F4FDB434}" destId="{DEF4B58C-8BFA-4ADE-9440-02D0A7991D11}" srcOrd="1" destOrd="0" parTransId="{9AC58FCC-0980-402F-A22F-BB13A6D5BE8A}" sibTransId="{7693891A-9D0F-4CFF-9BF4-8EFA83863608}"/>
    <dgm:cxn modelId="{5A861AAC-3E01-45AB-AD62-60737E34DBCC}" type="presOf" srcId="{DEF4B58C-8BFA-4ADE-9440-02D0A7991D11}" destId="{84CD48FB-1C38-41E5-8574-40AB53D8424E}" srcOrd="0" destOrd="0" presId="urn:microsoft.com/office/officeart/2005/8/layout/default"/>
    <dgm:cxn modelId="{5926B6D7-6A81-40F4-B29B-460F825F4015}" type="presParOf" srcId="{82350646-57B5-4A64-9AB5-6703A33FDB56}" destId="{B21230BA-5A19-400E-8653-AB889ACA8E28}" srcOrd="0" destOrd="0" presId="urn:microsoft.com/office/officeart/2005/8/layout/default"/>
    <dgm:cxn modelId="{EB7F0834-F766-4B35-8C7D-B7C183DB9FEB}" type="presParOf" srcId="{82350646-57B5-4A64-9AB5-6703A33FDB56}" destId="{DD181D6B-7325-41C2-83C1-E1C7F12CC78E}" srcOrd="1" destOrd="0" presId="urn:microsoft.com/office/officeart/2005/8/layout/default"/>
    <dgm:cxn modelId="{CD566D1D-1509-47AD-AFD7-FFAFC3F86672}" type="presParOf" srcId="{82350646-57B5-4A64-9AB5-6703A33FDB56}" destId="{84CD48FB-1C38-41E5-8574-40AB53D8424E}" srcOrd="2" destOrd="0" presId="urn:microsoft.com/office/officeart/2005/8/layout/defaul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25A1D-E552-48E6-A3C1-815DBB48B26B}">
      <dsp:nvSpPr>
        <dsp:cNvPr id="0" name=""/>
        <dsp:cNvSpPr/>
      </dsp:nvSpPr>
      <dsp:spPr>
        <a:xfrm>
          <a:off x="0" y="578930"/>
          <a:ext cx="1796727" cy="107803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Age Groups</a:t>
          </a:r>
        </a:p>
      </dsp:txBody>
      <dsp:txXfrm>
        <a:off x="0" y="578930"/>
        <a:ext cx="1796727" cy="1078036"/>
      </dsp:txXfrm>
    </dsp:sp>
    <dsp:sp modelId="{AA2A2B6F-C462-4727-9436-EA9417239E39}">
      <dsp:nvSpPr>
        <dsp:cNvPr id="0" name=""/>
        <dsp:cNvSpPr/>
      </dsp:nvSpPr>
      <dsp:spPr>
        <a:xfrm>
          <a:off x="1976400" y="578930"/>
          <a:ext cx="1796727" cy="107803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Preferences</a:t>
          </a:r>
        </a:p>
      </dsp:txBody>
      <dsp:txXfrm>
        <a:off x="1976400" y="578930"/>
        <a:ext cx="1796727" cy="1078036"/>
      </dsp:txXfrm>
    </dsp:sp>
    <dsp:sp modelId="{A8AD15AE-49A0-4723-B5ED-F5536E5E78E1}">
      <dsp:nvSpPr>
        <dsp:cNvPr id="0" name=""/>
        <dsp:cNvSpPr/>
      </dsp:nvSpPr>
      <dsp:spPr>
        <a:xfrm>
          <a:off x="3952800" y="578930"/>
          <a:ext cx="1796727" cy="107803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Mode of Buying</a:t>
          </a:r>
        </a:p>
      </dsp:txBody>
      <dsp:txXfrm>
        <a:off x="3952800" y="578930"/>
        <a:ext cx="1796727" cy="1078036"/>
      </dsp:txXfrm>
    </dsp:sp>
    <dsp:sp modelId="{F387A40F-322A-4D12-82B9-470B6838C60D}">
      <dsp:nvSpPr>
        <dsp:cNvPr id="0" name=""/>
        <dsp:cNvSpPr/>
      </dsp:nvSpPr>
      <dsp:spPr>
        <a:xfrm>
          <a:off x="988200" y="1836639"/>
          <a:ext cx="1796727" cy="107803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Product type choice</a:t>
          </a:r>
        </a:p>
      </dsp:txBody>
      <dsp:txXfrm>
        <a:off x="988200" y="1836639"/>
        <a:ext cx="1796727" cy="1078036"/>
      </dsp:txXfrm>
    </dsp:sp>
    <dsp:sp modelId="{034BEF8E-F05D-43E5-A219-33272AC94E40}">
      <dsp:nvSpPr>
        <dsp:cNvPr id="0" name=""/>
        <dsp:cNvSpPr/>
      </dsp:nvSpPr>
      <dsp:spPr>
        <a:xfrm>
          <a:off x="2964600" y="1836639"/>
          <a:ext cx="1796727" cy="107803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Taste</a:t>
          </a:r>
        </a:p>
      </dsp:txBody>
      <dsp:txXfrm>
        <a:off x="2964600" y="1836639"/>
        <a:ext cx="1796727" cy="1078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230BA-5A19-400E-8653-AB889ACA8E28}">
      <dsp:nvSpPr>
        <dsp:cNvPr id="0" name=""/>
        <dsp:cNvSpPr/>
      </dsp:nvSpPr>
      <dsp:spPr>
        <a:xfrm>
          <a:off x="0" y="3987826"/>
          <a:ext cx="3321507" cy="113575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Current Brands</a:t>
          </a:r>
        </a:p>
      </dsp:txBody>
      <dsp:txXfrm>
        <a:off x="0" y="3987826"/>
        <a:ext cx="3321507" cy="1135757"/>
      </dsp:txXfrm>
    </dsp:sp>
    <dsp:sp modelId="{84CD48FB-1C38-41E5-8574-40AB53D8424E}">
      <dsp:nvSpPr>
        <dsp:cNvPr id="0" name=""/>
        <dsp:cNvSpPr/>
      </dsp:nvSpPr>
      <dsp:spPr>
        <a:xfrm>
          <a:off x="4544771" y="3858216"/>
          <a:ext cx="3583228" cy="113731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Ingredients </a:t>
          </a:r>
          <a:r>
            <a:rPr lang="en-US" sz="3500" kern="1200" dirty="0" err="1"/>
            <a:t>etc</a:t>
          </a:r>
          <a:endParaRPr lang="en-US" sz="3500" kern="1200" dirty="0"/>
        </a:p>
      </dsp:txBody>
      <dsp:txXfrm>
        <a:off x="4544771" y="3858216"/>
        <a:ext cx="3583228" cy="113731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6A9F4-5693-4B1B-9175-79875F485175}"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D0A55-0A86-44B5-8C32-7FFC2E8F1C28}" type="slidenum">
              <a:rPr lang="en-US" smtClean="0"/>
              <a:t>‹#›</a:t>
            </a:fld>
            <a:endParaRPr lang="en-US"/>
          </a:p>
        </p:txBody>
      </p:sp>
    </p:spTree>
    <p:extLst>
      <p:ext uri="{BB962C8B-B14F-4D97-AF65-F5344CB8AC3E}">
        <p14:creationId xmlns:p14="http://schemas.microsoft.com/office/powerpoint/2010/main" val="4293939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7D0A55-0A86-44B5-8C32-7FFC2E8F1C28}" type="slidenum">
              <a:rPr lang="en-US" smtClean="0"/>
              <a:t>8</a:t>
            </a:fld>
            <a:endParaRPr lang="en-US"/>
          </a:p>
        </p:txBody>
      </p:sp>
    </p:spTree>
    <p:extLst>
      <p:ext uri="{BB962C8B-B14F-4D97-AF65-F5344CB8AC3E}">
        <p14:creationId xmlns:p14="http://schemas.microsoft.com/office/powerpoint/2010/main" val="3203734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7D0A55-0A86-44B5-8C32-7FFC2E8F1C28}" type="slidenum">
              <a:rPr lang="en-US" smtClean="0"/>
              <a:t>16</a:t>
            </a:fld>
            <a:endParaRPr lang="en-US"/>
          </a:p>
        </p:txBody>
      </p:sp>
    </p:spTree>
    <p:extLst>
      <p:ext uri="{BB962C8B-B14F-4D97-AF65-F5344CB8AC3E}">
        <p14:creationId xmlns:p14="http://schemas.microsoft.com/office/powerpoint/2010/main" val="1274288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740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CF0776-768B-487F-807C-5044ADA5A083}"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B8B40-E784-4A74-A400-CA0393675F8E}" type="slidenum">
              <a:rPr lang="en-US" smtClean="0"/>
              <a:t>‹#›</a:t>
            </a:fld>
            <a:endParaRPr lang="en-US"/>
          </a:p>
        </p:txBody>
      </p:sp>
    </p:spTree>
    <p:extLst>
      <p:ext uri="{BB962C8B-B14F-4D97-AF65-F5344CB8AC3E}">
        <p14:creationId xmlns:p14="http://schemas.microsoft.com/office/powerpoint/2010/main" val="281333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0776-768B-487F-807C-5044ADA5A083}"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B8B40-E784-4A74-A400-CA0393675F8E}" type="slidenum">
              <a:rPr lang="en-US" smtClean="0"/>
              <a:t>‹#›</a:t>
            </a:fld>
            <a:endParaRPr lang="en-US"/>
          </a:p>
        </p:txBody>
      </p:sp>
    </p:spTree>
    <p:extLst>
      <p:ext uri="{BB962C8B-B14F-4D97-AF65-F5344CB8AC3E}">
        <p14:creationId xmlns:p14="http://schemas.microsoft.com/office/powerpoint/2010/main" val="396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0776-768B-487F-807C-5044ADA5A083}"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B8B40-E784-4A74-A400-CA0393675F8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7535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0776-768B-487F-807C-5044ADA5A083}"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B8B40-E784-4A74-A400-CA0393675F8E}" type="slidenum">
              <a:rPr lang="en-US" smtClean="0"/>
              <a:t>‹#›</a:t>
            </a:fld>
            <a:endParaRPr lang="en-US"/>
          </a:p>
        </p:txBody>
      </p:sp>
    </p:spTree>
    <p:extLst>
      <p:ext uri="{BB962C8B-B14F-4D97-AF65-F5344CB8AC3E}">
        <p14:creationId xmlns:p14="http://schemas.microsoft.com/office/powerpoint/2010/main" val="662419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0776-768B-487F-807C-5044ADA5A083}"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B8B40-E784-4A74-A400-CA0393675F8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9966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0776-768B-487F-807C-5044ADA5A083}"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B8B40-E784-4A74-A400-CA0393675F8E}" type="slidenum">
              <a:rPr lang="en-US" smtClean="0"/>
              <a:t>‹#›</a:t>
            </a:fld>
            <a:endParaRPr lang="en-US"/>
          </a:p>
        </p:txBody>
      </p:sp>
    </p:spTree>
    <p:extLst>
      <p:ext uri="{BB962C8B-B14F-4D97-AF65-F5344CB8AC3E}">
        <p14:creationId xmlns:p14="http://schemas.microsoft.com/office/powerpoint/2010/main" val="688153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0776-768B-487F-807C-5044ADA5A083}"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B8B40-E784-4A74-A400-CA0393675F8E}" type="slidenum">
              <a:rPr lang="en-US" smtClean="0"/>
              <a:t>‹#›</a:t>
            </a:fld>
            <a:endParaRPr lang="en-US"/>
          </a:p>
        </p:txBody>
      </p:sp>
    </p:spTree>
    <p:extLst>
      <p:ext uri="{BB962C8B-B14F-4D97-AF65-F5344CB8AC3E}">
        <p14:creationId xmlns:p14="http://schemas.microsoft.com/office/powerpoint/2010/main" val="2542508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0776-768B-487F-807C-5044ADA5A083}"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B8B40-E784-4A74-A400-CA0393675F8E}" type="slidenum">
              <a:rPr lang="en-US" smtClean="0"/>
              <a:t>‹#›</a:t>
            </a:fld>
            <a:endParaRPr lang="en-US"/>
          </a:p>
        </p:txBody>
      </p:sp>
    </p:spTree>
    <p:extLst>
      <p:ext uri="{BB962C8B-B14F-4D97-AF65-F5344CB8AC3E}">
        <p14:creationId xmlns:p14="http://schemas.microsoft.com/office/powerpoint/2010/main" val="1473250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0776-768B-487F-807C-5044ADA5A083}"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B8B40-E784-4A74-A400-CA0393675F8E}" type="slidenum">
              <a:rPr lang="en-US" smtClean="0"/>
              <a:t>‹#›</a:t>
            </a:fld>
            <a:endParaRPr lang="en-US"/>
          </a:p>
        </p:txBody>
      </p:sp>
    </p:spTree>
    <p:extLst>
      <p:ext uri="{BB962C8B-B14F-4D97-AF65-F5344CB8AC3E}">
        <p14:creationId xmlns:p14="http://schemas.microsoft.com/office/powerpoint/2010/main" val="2225029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0776-768B-487F-807C-5044ADA5A083}"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B8B40-E784-4A74-A400-CA0393675F8E}" type="slidenum">
              <a:rPr lang="en-US" smtClean="0"/>
              <a:t>‹#›</a:t>
            </a:fld>
            <a:endParaRPr lang="en-US"/>
          </a:p>
        </p:txBody>
      </p:sp>
    </p:spTree>
    <p:extLst>
      <p:ext uri="{BB962C8B-B14F-4D97-AF65-F5344CB8AC3E}">
        <p14:creationId xmlns:p14="http://schemas.microsoft.com/office/powerpoint/2010/main" val="3755151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CF0776-768B-487F-807C-5044ADA5A083}"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B8B40-E784-4A74-A400-CA0393675F8E}" type="slidenum">
              <a:rPr lang="en-US" smtClean="0"/>
              <a:t>‹#›</a:t>
            </a:fld>
            <a:endParaRPr lang="en-US"/>
          </a:p>
        </p:txBody>
      </p:sp>
    </p:spTree>
    <p:extLst>
      <p:ext uri="{BB962C8B-B14F-4D97-AF65-F5344CB8AC3E}">
        <p14:creationId xmlns:p14="http://schemas.microsoft.com/office/powerpoint/2010/main" val="1004642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CF0776-768B-487F-807C-5044ADA5A083}"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3B8B40-E784-4A74-A400-CA0393675F8E}" type="slidenum">
              <a:rPr lang="en-US" smtClean="0"/>
              <a:t>‹#›</a:t>
            </a:fld>
            <a:endParaRPr lang="en-US"/>
          </a:p>
        </p:txBody>
      </p:sp>
    </p:spTree>
    <p:extLst>
      <p:ext uri="{BB962C8B-B14F-4D97-AF65-F5344CB8AC3E}">
        <p14:creationId xmlns:p14="http://schemas.microsoft.com/office/powerpoint/2010/main" val="190781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CF0776-768B-487F-807C-5044ADA5A083}"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3B8B40-E784-4A74-A400-CA0393675F8E}" type="slidenum">
              <a:rPr lang="en-US" smtClean="0"/>
              <a:t>‹#›</a:t>
            </a:fld>
            <a:endParaRPr lang="en-US"/>
          </a:p>
        </p:txBody>
      </p:sp>
    </p:spTree>
    <p:extLst>
      <p:ext uri="{BB962C8B-B14F-4D97-AF65-F5344CB8AC3E}">
        <p14:creationId xmlns:p14="http://schemas.microsoft.com/office/powerpoint/2010/main" val="807274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F0776-768B-487F-807C-5044ADA5A083}" type="datetimeFigureOut">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3B8B40-E784-4A74-A400-CA0393675F8E}" type="slidenum">
              <a:rPr lang="en-US" smtClean="0"/>
              <a:t>‹#›</a:t>
            </a:fld>
            <a:endParaRPr lang="en-US"/>
          </a:p>
        </p:txBody>
      </p:sp>
    </p:spTree>
    <p:extLst>
      <p:ext uri="{BB962C8B-B14F-4D97-AF65-F5344CB8AC3E}">
        <p14:creationId xmlns:p14="http://schemas.microsoft.com/office/powerpoint/2010/main" val="172824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CF0776-768B-487F-807C-5044ADA5A083}"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B8B40-E784-4A74-A400-CA0393675F8E}" type="slidenum">
              <a:rPr lang="en-US" smtClean="0"/>
              <a:t>‹#›</a:t>
            </a:fld>
            <a:endParaRPr lang="en-US"/>
          </a:p>
        </p:txBody>
      </p:sp>
    </p:spTree>
    <p:extLst>
      <p:ext uri="{BB962C8B-B14F-4D97-AF65-F5344CB8AC3E}">
        <p14:creationId xmlns:p14="http://schemas.microsoft.com/office/powerpoint/2010/main" val="9508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F0776-768B-487F-807C-5044ADA5A083}"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B8B40-E784-4A74-A400-CA0393675F8E}" type="slidenum">
              <a:rPr lang="en-US" smtClean="0"/>
              <a:t>‹#›</a:t>
            </a:fld>
            <a:endParaRPr lang="en-US"/>
          </a:p>
        </p:txBody>
      </p:sp>
    </p:spTree>
    <p:extLst>
      <p:ext uri="{BB962C8B-B14F-4D97-AF65-F5344CB8AC3E}">
        <p14:creationId xmlns:p14="http://schemas.microsoft.com/office/powerpoint/2010/main" val="302667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CF0776-768B-487F-807C-5044ADA5A083}" type="datetimeFigureOut">
              <a:rPr lang="en-US" smtClean="0"/>
              <a:t>5/5/2024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A3B8B40-E784-4A74-A400-CA0393675F8E}" type="slidenum">
              <a:rPr lang="en-US" smtClean="0"/>
              <a:t>‹#›</a:t>
            </a:fld>
            <a:endParaRPr lang="en-US"/>
          </a:p>
        </p:txBody>
      </p:sp>
    </p:spTree>
    <p:extLst>
      <p:ext uri="{BB962C8B-B14F-4D97-AF65-F5344CB8AC3E}">
        <p14:creationId xmlns:p14="http://schemas.microsoft.com/office/powerpoint/2010/main" val="1799115323"/>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0.sv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3" Type="http://schemas.openxmlformats.org/officeDocument/2006/relationships/hyperlink" Target="http://scherlund.blogspot.com/2018/01/ai-and-machine-learning-give-new.html" TargetMode="External"/><Relationship Id="rId7" Type="http://schemas.openxmlformats.org/officeDocument/2006/relationships/diagramQuickStyle" Target="../diagrams/quickStyle1.xml"/><Relationship Id="rId12" Type="http://schemas.openxmlformats.org/officeDocument/2006/relationships/diagramQuickStyle" Target="../diagrams/quickStyle2.xml"/><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0" Type="http://schemas.openxmlformats.org/officeDocument/2006/relationships/diagramData" Target="../diagrams/data2.xml"/><Relationship Id="rId4" Type="http://schemas.openxmlformats.org/officeDocument/2006/relationships/hyperlink" Target="https://creativecommons.org/licenses/by/3.0/" TargetMode="External"/><Relationship Id="rId9" Type="http://schemas.microsoft.com/office/2007/relationships/diagramDrawing" Target="../diagrams/drawing1.xml"/><Relationship Id="rId14" Type="http://schemas.microsoft.com/office/2007/relationships/diagramDrawing" Target="../diagrams/drawing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E899-FF8B-38B8-8855-23A1D4F00CFF}"/>
              </a:ext>
            </a:extLst>
          </p:cNvPr>
          <p:cNvSpPr>
            <a:spLocks noGrp="1"/>
          </p:cNvSpPr>
          <p:nvPr>
            <p:ph type="ctrTitle"/>
          </p:nvPr>
        </p:nvSpPr>
        <p:spPr>
          <a:xfrm>
            <a:off x="5697415" y="406400"/>
            <a:ext cx="6161650" cy="2387600"/>
          </a:xfrm>
        </p:spPr>
        <p:txBody>
          <a:bodyPr>
            <a:normAutofit fontScale="90000"/>
          </a:bodyPr>
          <a:lstStyle/>
          <a:p>
            <a:br>
              <a:rPr lang="en-US" sz="1800" b="0" i="0" u="none" strike="noStrike" baseline="0" dirty="0">
                <a:solidFill>
                  <a:schemeClr val="tx2"/>
                </a:solidFill>
                <a:latin typeface="Roxborough CF"/>
              </a:rPr>
            </a:br>
            <a:br>
              <a:rPr lang="en-US" sz="1800" b="0" i="0" u="none" strike="noStrike" baseline="0" dirty="0">
                <a:solidFill>
                  <a:schemeClr val="tx2"/>
                </a:solidFill>
                <a:latin typeface="Roxborough CF"/>
              </a:rPr>
            </a:br>
            <a:r>
              <a:rPr lang="en-US" sz="1800" b="0" i="0" u="none" strike="noStrike" baseline="0" dirty="0">
                <a:solidFill>
                  <a:schemeClr val="tx2"/>
                </a:solidFill>
                <a:latin typeface="Roxborough CF"/>
              </a:rPr>
              <a:t> </a:t>
            </a:r>
            <a:br>
              <a:rPr lang="en-US" sz="1800" b="0" i="0" u="none" strike="noStrike" baseline="0" dirty="0">
                <a:solidFill>
                  <a:schemeClr val="tx2"/>
                </a:solidFill>
                <a:latin typeface="Roxborough CF"/>
              </a:rPr>
            </a:br>
            <a:br>
              <a:rPr lang="en-US" sz="1800" b="0" i="0" u="none" strike="noStrike" baseline="0" dirty="0">
                <a:solidFill>
                  <a:schemeClr val="tx2"/>
                </a:solidFill>
                <a:latin typeface="Roxborough CF"/>
              </a:rPr>
            </a:br>
            <a:br>
              <a:rPr lang="en-US" sz="1800" b="0" i="0" u="none" strike="noStrike" baseline="0" dirty="0">
                <a:solidFill>
                  <a:schemeClr val="tx2"/>
                </a:solidFill>
                <a:latin typeface="Roxborough CF"/>
              </a:rPr>
            </a:br>
            <a:br>
              <a:rPr lang="en-US" sz="1800" b="0" i="0" u="none" strike="noStrike" baseline="0" dirty="0">
                <a:solidFill>
                  <a:schemeClr val="tx2"/>
                </a:solidFill>
                <a:latin typeface="Roxborough CF"/>
              </a:rPr>
            </a:br>
            <a:br>
              <a:rPr lang="en-US" sz="1800" b="0" i="0" u="none" strike="noStrike" baseline="0" dirty="0">
                <a:solidFill>
                  <a:schemeClr val="tx2"/>
                </a:solidFill>
                <a:latin typeface="Roxborough CF"/>
              </a:rPr>
            </a:br>
            <a:br>
              <a:rPr lang="en-US" sz="1800" b="0" i="0" u="none" strike="noStrike" baseline="0" dirty="0">
                <a:solidFill>
                  <a:schemeClr val="tx2"/>
                </a:solidFill>
                <a:latin typeface="Roxborough CF"/>
              </a:rPr>
            </a:br>
            <a:br>
              <a:rPr lang="en-US" sz="1800" b="0" i="0" u="none" strike="noStrike" baseline="0" dirty="0">
                <a:solidFill>
                  <a:schemeClr val="tx2"/>
                </a:solidFill>
                <a:latin typeface="Roxborough CF"/>
              </a:rPr>
            </a:br>
            <a:r>
              <a:rPr lang="en-US" sz="4000" b="1" i="0" u="none" strike="noStrike" baseline="0" dirty="0" err="1">
                <a:solidFill>
                  <a:schemeClr val="tx2"/>
                </a:solidFill>
                <a:latin typeface="Times New Roman" panose="02020603050405020304" pitchFamily="18" charset="0"/>
                <a:cs typeface="Times New Roman" panose="02020603050405020304" pitchFamily="18" charset="0"/>
              </a:rPr>
              <a:t>CodeX's</a:t>
            </a:r>
            <a:r>
              <a:rPr lang="en-US" sz="4000" b="1" i="0" u="none" strike="noStrike" baseline="0" dirty="0">
                <a:solidFill>
                  <a:schemeClr val="tx2"/>
                </a:solidFill>
                <a:latin typeface="Times New Roman" panose="02020603050405020304" pitchFamily="18" charset="0"/>
                <a:cs typeface="Times New Roman" panose="02020603050405020304" pitchFamily="18" charset="0"/>
              </a:rPr>
              <a:t> Dynamic Marketing Strategy for India</a:t>
            </a:r>
            <a:endParaRPr lang="en-US" sz="4000" b="1" dirty="0">
              <a:solidFill>
                <a:schemeClr val="tx2"/>
              </a:solidFill>
              <a:latin typeface="Times New Roman" panose="02020603050405020304" pitchFamily="18" charset="0"/>
              <a:cs typeface="Times New Roman" panose="02020603050405020304" pitchFamily="18" charset="0"/>
            </a:endParaRPr>
          </a:p>
        </p:txBody>
      </p:sp>
      <p:sp>
        <p:nvSpPr>
          <p:cNvPr id="8" name="Google Shape;605;p49">
            <a:extLst>
              <a:ext uri="{FF2B5EF4-FFF2-40B4-BE49-F238E27FC236}">
                <a16:creationId xmlns:a16="http://schemas.microsoft.com/office/drawing/2014/main" id="{C9DD679C-46EF-91A7-82D8-F6EBD47EFE97}"/>
              </a:ext>
            </a:extLst>
          </p:cNvPr>
          <p:cNvSpPr txBox="1"/>
          <p:nvPr/>
        </p:nvSpPr>
        <p:spPr>
          <a:xfrm>
            <a:off x="8890574" y="6242000"/>
            <a:ext cx="2574800" cy="419200"/>
          </a:xfrm>
          <a:prstGeom prst="rect">
            <a:avLst/>
          </a:prstGeom>
          <a:noFill/>
          <a:ln>
            <a:noFill/>
          </a:ln>
        </p:spPr>
        <p:txBody>
          <a:bodyPr spcFirstLastPara="1" wrap="square" lIns="121900" tIns="121900" rIns="121900" bIns="121900" anchor="ctr" anchorCtr="0">
            <a:noAutofit/>
          </a:bodyPr>
          <a:lstStyle/>
          <a:p>
            <a:pPr algn="ctr"/>
            <a:r>
              <a:rPr lang="en" sz="2000" dirty="0">
                <a:latin typeface="Inter"/>
                <a:ea typeface="Inter"/>
                <a:cs typeface="Inter"/>
                <a:sym typeface="Inter"/>
              </a:rPr>
              <a:t>Presented By</a:t>
            </a:r>
          </a:p>
        </p:txBody>
      </p:sp>
      <p:sp>
        <p:nvSpPr>
          <p:cNvPr id="9" name="Google Shape;608;p49">
            <a:extLst>
              <a:ext uri="{FF2B5EF4-FFF2-40B4-BE49-F238E27FC236}">
                <a16:creationId xmlns:a16="http://schemas.microsoft.com/office/drawing/2014/main" id="{5EE3BB81-81E5-EAFF-80E1-C3BA4957D8D3}"/>
              </a:ext>
            </a:extLst>
          </p:cNvPr>
          <p:cNvSpPr txBox="1"/>
          <p:nvPr/>
        </p:nvSpPr>
        <p:spPr>
          <a:xfrm>
            <a:off x="8496886" y="5614511"/>
            <a:ext cx="3362179" cy="564800"/>
          </a:xfrm>
          <a:prstGeom prst="rect">
            <a:avLst/>
          </a:prstGeom>
          <a:noFill/>
          <a:ln>
            <a:noFill/>
          </a:ln>
        </p:spPr>
        <p:txBody>
          <a:bodyPr spcFirstLastPara="1" wrap="square" lIns="121900" tIns="121900" rIns="121900" bIns="121900" anchor="ctr" anchorCtr="0">
            <a:noAutofit/>
          </a:bodyPr>
          <a:lstStyle/>
          <a:p>
            <a:pPr algn="ctr"/>
            <a:r>
              <a:rPr lang="en" sz="4400" u="sng" dirty="0">
                <a:latin typeface="Alex Brush"/>
                <a:ea typeface="Alex Brush"/>
                <a:cs typeface="Alex Brush"/>
                <a:sym typeface="Alex Brush"/>
              </a:rPr>
              <a:t>Sahil Rustagi</a:t>
            </a:r>
            <a:endParaRPr sz="4400" u="sng" dirty="0">
              <a:latin typeface="Alex Brush"/>
              <a:ea typeface="Alex Brush"/>
              <a:cs typeface="Alex Brush"/>
              <a:sym typeface="Alex Brush"/>
            </a:endParaRPr>
          </a:p>
        </p:txBody>
      </p:sp>
      <p:pic>
        <p:nvPicPr>
          <p:cNvPr id="11" name="Picture 10">
            <a:extLst>
              <a:ext uri="{FF2B5EF4-FFF2-40B4-BE49-F238E27FC236}">
                <a16:creationId xmlns:a16="http://schemas.microsoft.com/office/drawing/2014/main" id="{E39194D2-CE56-AB64-4AE7-1A37ADB6BED9}"/>
              </a:ext>
            </a:extLst>
          </p:cNvPr>
          <p:cNvPicPr>
            <a:picLocks noChangeAspect="1"/>
          </p:cNvPicPr>
          <p:nvPr/>
        </p:nvPicPr>
        <p:blipFill>
          <a:blip r:embed="rId2"/>
          <a:stretch>
            <a:fillRect/>
          </a:stretch>
        </p:blipFill>
        <p:spPr>
          <a:xfrm>
            <a:off x="1580271" y="1158577"/>
            <a:ext cx="2574800" cy="4096322"/>
          </a:xfrm>
          <a:prstGeom prst="rect">
            <a:avLst/>
          </a:prstGeom>
        </p:spPr>
      </p:pic>
      <p:pic>
        <p:nvPicPr>
          <p:cNvPr id="4" name="Graphic 3" descr="Body builder">
            <a:extLst>
              <a:ext uri="{FF2B5EF4-FFF2-40B4-BE49-F238E27FC236}">
                <a16:creationId xmlns:a16="http://schemas.microsoft.com/office/drawing/2014/main" id="{51ED82B5-FA8D-DE93-C65A-57500F2161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9426" y="5722111"/>
            <a:ext cx="914400" cy="914400"/>
          </a:xfrm>
          <a:prstGeom prst="rect">
            <a:avLst/>
          </a:prstGeom>
        </p:spPr>
      </p:pic>
    </p:spTree>
    <p:extLst>
      <p:ext uri="{BB962C8B-B14F-4D97-AF65-F5344CB8AC3E}">
        <p14:creationId xmlns:p14="http://schemas.microsoft.com/office/powerpoint/2010/main" val="304173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DC054-3AC6-49FF-5480-3DE20CCF237B}"/>
              </a:ext>
            </a:extLst>
          </p:cNvPr>
          <p:cNvSpPr>
            <a:spLocks noGrp="1"/>
          </p:cNvSpPr>
          <p:nvPr>
            <p:ph type="title"/>
          </p:nvPr>
        </p:nvSpPr>
        <p:spPr>
          <a:xfrm>
            <a:off x="6846277" y="471266"/>
            <a:ext cx="5207221" cy="1914908"/>
          </a:xfrm>
        </p:spPr>
        <p:txBody>
          <a:bodyPr>
            <a:noAutofit/>
          </a:bodyPr>
          <a:lstStyle/>
          <a:p>
            <a:pPr algn="l"/>
            <a:r>
              <a:rPr lang="en-US" sz="2000" i="0" dirty="0">
                <a:solidFill>
                  <a:schemeClr val="tx1"/>
                </a:solidFill>
                <a:effectLst/>
                <a:latin typeface="+mn-lt"/>
              </a:rPr>
              <a:t>Online ads marketing channels account for nearly half of </a:t>
            </a:r>
            <a:r>
              <a:rPr lang="en-US" sz="2000" i="0" dirty="0" err="1">
                <a:solidFill>
                  <a:schemeClr val="tx1"/>
                </a:solidFill>
                <a:effectLst/>
                <a:latin typeface="+mn-lt"/>
              </a:rPr>
              <a:t>CodeX’s</a:t>
            </a:r>
            <a:r>
              <a:rPr lang="en-US" sz="2000" i="0" dirty="0">
                <a:solidFill>
                  <a:schemeClr val="tx1"/>
                </a:solidFill>
                <a:effectLst/>
                <a:latin typeface="+mn-lt"/>
              </a:rPr>
              <a:t> customer reach.</a:t>
            </a:r>
            <a:br>
              <a:rPr lang="en-US" sz="2000" dirty="0">
                <a:solidFill>
                  <a:schemeClr val="tx1"/>
                </a:solidFill>
                <a:latin typeface="+mn-lt"/>
              </a:rPr>
            </a:br>
            <a:r>
              <a:rPr lang="en-US" sz="2000" i="0" dirty="0">
                <a:solidFill>
                  <a:schemeClr val="tx1"/>
                </a:solidFill>
                <a:effectLst/>
                <a:latin typeface="+mn-lt"/>
              </a:rPr>
              <a:t>Print media ranks lowest in terms of marketing channel reach for CodeX.</a:t>
            </a:r>
            <a:br>
              <a:rPr lang="en-US" sz="2000" i="0" dirty="0">
                <a:solidFill>
                  <a:schemeClr val="tx1"/>
                </a:solidFill>
                <a:effectLst/>
                <a:latin typeface="+mn-lt"/>
              </a:rPr>
            </a:br>
            <a:r>
              <a:rPr lang="en-US" sz="2000" i="0" dirty="0">
                <a:solidFill>
                  <a:schemeClr val="tx1"/>
                </a:solidFill>
                <a:effectLst/>
                <a:latin typeface="+mn-lt"/>
              </a:rPr>
              <a:t>The brand perception of CodeX is generally neutral.</a:t>
            </a:r>
            <a:br>
              <a:rPr lang="en-US" sz="2000" dirty="0">
                <a:solidFill>
                  <a:schemeClr val="tx1"/>
                </a:solidFill>
                <a:latin typeface="+mn-lt"/>
              </a:rPr>
            </a:br>
            <a:r>
              <a:rPr lang="en-US" sz="2000" i="0" dirty="0">
                <a:solidFill>
                  <a:schemeClr val="tx1"/>
                </a:solidFill>
                <a:effectLst/>
                <a:latin typeface="+mn-lt"/>
              </a:rPr>
              <a:t>Approx 10% of individuals hold a negative perception of the CodeX brand. </a:t>
            </a:r>
          </a:p>
        </p:txBody>
      </p:sp>
      <p:sp>
        <p:nvSpPr>
          <p:cNvPr id="3" name="Content Placeholder 2">
            <a:extLst>
              <a:ext uri="{FF2B5EF4-FFF2-40B4-BE49-F238E27FC236}">
                <a16:creationId xmlns:a16="http://schemas.microsoft.com/office/drawing/2014/main" id="{46E83043-EC94-B7FD-B6B3-7207F95A489B}"/>
              </a:ext>
            </a:extLst>
          </p:cNvPr>
          <p:cNvSpPr>
            <a:spLocks noGrp="1"/>
          </p:cNvSpPr>
          <p:nvPr>
            <p:ph idx="1"/>
          </p:nvPr>
        </p:nvSpPr>
        <p:spPr>
          <a:xfrm>
            <a:off x="1927274" y="3977639"/>
            <a:ext cx="4379742" cy="3481754"/>
          </a:xfrm>
        </p:spPr>
        <p:txBody>
          <a:bodyPr/>
          <a:lstStyle/>
          <a:p>
            <a:pPr marL="0" indent="0">
              <a:buNone/>
            </a:pPr>
            <a:r>
              <a:rPr lang="en-US" sz="2000" dirty="0">
                <a:solidFill>
                  <a:schemeClr val="accent1"/>
                </a:solidFill>
                <a:ea typeface="+mj-ea"/>
                <a:cs typeface="+mj-cs"/>
              </a:rPr>
              <a:t>Around 45% of consumers prefer purchasing drinks from Supermarkets and 25% are from online retailers and local stores account for only 8%.</a:t>
            </a:r>
          </a:p>
        </p:txBody>
      </p:sp>
      <p:pic>
        <p:nvPicPr>
          <p:cNvPr id="5" name="Picture 4">
            <a:extLst>
              <a:ext uri="{FF2B5EF4-FFF2-40B4-BE49-F238E27FC236}">
                <a16:creationId xmlns:a16="http://schemas.microsoft.com/office/drawing/2014/main" id="{A5B3A9A9-14E5-5D19-79F4-B47D22298225}"/>
              </a:ext>
            </a:extLst>
          </p:cNvPr>
          <p:cNvPicPr>
            <a:picLocks noChangeAspect="1"/>
          </p:cNvPicPr>
          <p:nvPr/>
        </p:nvPicPr>
        <p:blipFill>
          <a:blip r:embed="rId2"/>
          <a:stretch>
            <a:fillRect/>
          </a:stretch>
        </p:blipFill>
        <p:spPr>
          <a:xfrm>
            <a:off x="1716258" y="225083"/>
            <a:ext cx="4379742" cy="30386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Arrow: Right 9">
            <a:extLst>
              <a:ext uri="{FF2B5EF4-FFF2-40B4-BE49-F238E27FC236}">
                <a16:creationId xmlns:a16="http://schemas.microsoft.com/office/drawing/2014/main" id="{24306E6E-4FE2-94C1-8588-56D2BA5A8CC2}"/>
              </a:ext>
            </a:extLst>
          </p:cNvPr>
          <p:cNvSpPr/>
          <p:nvPr/>
        </p:nvSpPr>
        <p:spPr>
          <a:xfrm>
            <a:off x="6560236" y="597350"/>
            <a:ext cx="309488" cy="168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0FC2FAC-A517-958D-23C1-4DAB9A487BE1}"/>
              </a:ext>
            </a:extLst>
          </p:cNvPr>
          <p:cNvSpPr/>
          <p:nvPr/>
        </p:nvSpPr>
        <p:spPr>
          <a:xfrm>
            <a:off x="6560236" y="1186698"/>
            <a:ext cx="309488" cy="168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1570A1C1-75FB-32DF-E337-783DD9BE121A}"/>
              </a:ext>
            </a:extLst>
          </p:cNvPr>
          <p:cNvSpPr/>
          <p:nvPr/>
        </p:nvSpPr>
        <p:spPr>
          <a:xfrm>
            <a:off x="6560236" y="1824756"/>
            <a:ext cx="309488" cy="168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BA335F69-251C-69C2-5E01-F0C38F1E674C}"/>
              </a:ext>
            </a:extLst>
          </p:cNvPr>
          <p:cNvSpPr/>
          <p:nvPr/>
        </p:nvSpPr>
        <p:spPr>
          <a:xfrm>
            <a:off x="6560236" y="2427630"/>
            <a:ext cx="309488" cy="168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8D676DD-7FDB-681A-C324-40CFF2515173}"/>
              </a:ext>
            </a:extLst>
          </p:cNvPr>
          <p:cNvPicPr>
            <a:picLocks noChangeAspect="1"/>
          </p:cNvPicPr>
          <p:nvPr/>
        </p:nvPicPr>
        <p:blipFill>
          <a:blip r:embed="rId3"/>
          <a:stretch>
            <a:fillRect/>
          </a:stretch>
        </p:blipFill>
        <p:spPr>
          <a:xfrm>
            <a:off x="7236789" y="3263706"/>
            <a:ext cx="4379742" cy="30386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4594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7B37E8-AE8A-AA16-D83E-2140599BC00F}"/>
              </a:ext>
            </a:extLst>
          </p:cNvPr>
          <p:cNvSpPr>
            <a:spLocks noGrp="1"/>
          </p:cNvSpPr>
          <p:nvPr>
            <p:ph idx="1"/>
          </p:nvPr>
        </p:nvSpPr>
        <p:spPr>
          <a:xfrm>
            <a:off x="719537" y="4529796"/>
            <a:ext cx="10000044" cy="1806987"/>
          </a:xfrm>
        </p:spPr>
        <p:txBody>
          <a:bodyPr>
            <a:normAutofit/>
          </a:bodyPr>
          <a:lstStyle/>
          <a:p>
            <a:r>
              <a:rPr lang="en-US" sz="2000" dirty="0"/>
              <a:t>Consumers demand more usage of natural ingredients instead of sugar content may be because of health </a:t>
            </a:r>
            <a:r>
              <a:rPr lang="en-US" sz="2000" dirty="0" err="1"/>
              <a:t>conciousness</a:t>
            </a:r>
            <a:r>
              <a:rPr lang="en-US" sz="2000" dirty="0"/>
              <a:t>.</a:t>
            </a:r>
          </a:p>
          <a:p>
            <a:r>
              <a:rPr lang="en-US" sz="2000" dirty="0"/>
              <a:t>Some customers also demand a wider range of flavors along with some other healthier alternatives</a:t>
            </a:r>
          </a:p>
        </p:txBody>
      </p:sp>
      <p:sp>
        <p:nvSpPr>
          <p:cNvPr id="4" name="Rectangle: Rounded Corners 3">
            <a:extLst>
              <a:ext uri="{FF2B5EF4-FFF2-40B4-BE49-F238E27FC236}">
                <a16:creationId xmlns:a16="http://schemas.microsoft.com/office/drawing/2014/main" id="{444A400B-B4EB-BF46-F024-45675846A980}"/>
              </a:ext>
            </a:extLst>
          </p:cNvPr>
          <p:cNvSpPr/>
          <p:nvPr/>
        </p:nvSpPr>
        <p:spPr>
          <a:xfrm>
            <a:off x="154744" y="143803"/>
            <a:ext cx="6189785" cy="35731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A72964A-C438-8CA9-64F1-C84605691C41}"/>
              </a:ext>
            </a:extLst>
          </p:cNvPr>
          <p:cNvPicPr>
            <a:picLocks noChangeAspect="1"/>
          </p:cNvPicPr>
          <p:nvPr/>
        </p:nvPicPr>
        <p:blipFill>
          <a:blip r:embed="rId2"/>
          <a:stretch>
            <a:fillRect/>
          </a:stretch>
        </p:blipFill>
        <p:spPr>
          <a:xfrm>
            <a:off x="429063" y="314960"/>
            <a:ext cx="5641145" cy="3230879"/>
          </a:xfrm>
          <a:prstGeom prst="rect">
            <a:avLst/>
          </a:prstGeom>
        </p:spPr>
      </p:pic>
      <p:pic>
        <p:nvPicPr>
          <p:cNvPr id="8" name="Picture 7">
            <a:extLst>
              <a:ext uri="{FF2B5EF4-FFF2-40B4-BE49-F238E27FC236}">
                <a16:creationId xmlns:a16="http://schemas.microsoft.com/office/drawing/2014/main" id="{81F97B59-97E6-2D78-CB46-315AD74C4A21}"/>
              </a:ext>
            </a:extLst>
          </p:cNvPr>
          <p:cNvPicPr>
            <a:picLocks noChangeAspect="1"/>
          </p:cNvPicPr>
          <p:nvPr/>
        </p:nvPicPr>
        <p:blipFill>
          <a:blip r:embed="rId3"/>
          <a:stretch>
            <a:fillRect/>
          </a:stretch>
        </p:blipFill>
        <p:spPr>
          <a:xfrm>
            <a:off x="6592799" y="143803"/>
            <a:ext cx="5444458" cy="3573193"/>
          </a:xfrm>
          <a:prstGeom prst="rect">
            <a:avLst/>
          </a:prstGeom>
          <a:ln>
            <a:noFill/>
          </a:ln>
          <a:effectLst>
            <a:softEdge rad="112500"/>
          </a:effectLst>
        </p:spPr>
      </p:pic>
      <p:pic>
        <p:nvPicPr>
          <p:cNvPr id="5" name="Graphic 4" descr="Heart with pulse">
            <a:extLst>
              <a:ext uri="{FF2B5EF4-FFF2-40B4-BE49-F238E27FC236}">
                <a16:creationId xmlns:a16="http://schemas.microsoft.com/office/drawing/2014/main" id="{50D5309A-DBE4-FF33-9223-614102CC34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62381" y="4842446"/>
            <a:ext cx="914400" cy="914400"/>
          </a:xfrm>
          <a:prstGeom prst="rect">
            <a:avLst/>
          </a:prstGeom>
        </p:spPr>
      </p:pic>
    </p:spTree>
    <p:extLst>
      <p:ext uri="{BB962C8B-B14F-4D97-AF65-F5344CB8AC3E}">
        <p14:creationId xmlns:p14="http://schemas.microsoft.com/office/powerpoint/2010/main" val="276600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E92F0F-59E2-FC34-D147-77029632CE77}"/>
              </a:ext>
            </a:extLst>
          </p:cNvPr>
          <p:cNvSpPr>
            <a:spLocks noGrp="1"/>
          </p:cNvSpPr>
          <p:nvPr>
            <p:ph idx="1"/>
          </p:nvPr>
        </p:nvSpPr>
        <p:spPr>
          <a:xfrm>
            <a:off x="6647686" y="3439551"/>
            <a:ext cx="4525451" cy="1362178"/>
          </a:xfrm>
        </p:spPr>
        <p:txBody>
          <a:bodyPr>
            <a:normAutofit/>
          </a:bodyPr>
          <a:lstStyle/>
          <a:p>
            <a:r>
              <a:rPr lang="en-US" sz="2000" dirty="0"/>
              <a:t>The most preferred price range from the consumers side is 50-99 which means they are more comfortable with this price range.</a:t>
            </a:r>
          </a:p>
        </p:txBody>
      </p:sp>
      <p:pic>
        <p:nvPicPr>
          <p:cNvPr id="5" name="Picture 4">
            <a:extLst>
              <a:ext uri="{FF2B5EF4-FFF2-40B4-BE49-F238E27FC236}">
                <a16:creationId xmlns:a16="http://schemas.microsoft.com/office/drawing/2014/main" id="{915D23D5-AC1B-A3F7-2111-41CA9E7BDCA2}"/>
              </a:ext>
            </a:extLst>
          </p:cNvPr>
          <p:cNvPicPr>
            <a:picLocks noChangeAspect="1"/>
          </p:cNvPicPr>
          <p:nvPr/>
        </p:nvPicPr>
        <p:blipFill>
          <a:blip r:embed="rId2"/>
          <a:stretch>
            <a:fillRect/>
          </a:stretch>
        </p:blipFill>
        <p:spPr>
          <a:xfrm>
            <a:off x="425692" y="268641"/>
            <a:ext cx="4984612" cy="468125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EE84DC0-2192-84D8-6F2B-C50F94163E27}"/>
              </a:ext>
            </a:extLst>
          </p:cNvPr>
          <p:cNvPicPr>
            <a:picLocks noChangeAspect="1"/>
          </p:cNvPicPr>
          <p:nvPr/>
        </p:nvPicPr>
        <p:blipFill>
          <a:blip r:embed="rId3"/>
          <a:stretch>
            <a:fillRect/>
          </a:stretch>
        </p:blipFill>
        <p:spPr>
          <a:xfrm>
            <a:off x="6647687" y="268640"/>
            <a:ext cx="4525451" cy="2769981"/>
          </a:xfrm>
          <a:prstGeom prst="rect">
            <a:avLst/>
          </a:prstGeom>
          <a:ln>
            <a:noFill/>
          </a:ln>
          <a:effectLst>
            <a:outerShdw blurRad="292100" dist="139700" dir="2700000" algn="tl" rotWithShape="0">
              <a:srgbClr val="333333">
                <a:alpha val="65000"/>
              </a:srgbClr>
            </a:outerShdw>
          </a:effectLst>
        </p:spPr>
      </p:pic>
      <p:sp>
        <p:nvSpPr>
          <p:cNvPr id="8" name="Content Placeholder 2">
            <a:extLst>
              <a:ext uri="{FF2B5EF4-FFF2-40B4-BE49-F238E27FC236}">
                <a16:creationId xmlns:a16="http://schemas.microsoft.com/office/drawing/2014/main" id="{8799FFB6-7FD4-E849-6249-E3175A79D8FC}"/>
              </a:ext>
            </a:extLst>
          </p:cNvPr>
          <p:cNvSpPr txBox="1">
            <a:spLocks/>
          </p:cNvSpPr>
          <p:nvPr/>
        </p:nvSpPr>
        <p:spPr>
          <a:xfrm>
            <a:off x="425692" y="5331700"/>
            <a:ext cx="4525451" cy="13621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dirty="0"/>
              <a:t>There are some opportunities available to expand in tier 2 cities such as Lucknow, Jaipur, Ahmedabad, Pune and Kolkata.</a:t>
            </a:r>
          </a:p>
        </p:txBody>
      </p:sp>
      <p:pic>
        <p:nvPicPr>
          <p:cNvPr id="4" name="Graphic 3" descr="Label">
            <a:extLst>
              <a:ext uri="{FF2B5EF4-FFF2-40B4-BE49-F238E27FC236}">
                <a16:creationId xmlns:a16="http://schemas.microsoft.com/office/drawing/2014/main" id="{98E12319-9DDA-7B67-7858-B5E84922F6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12658" y="0"/>
            <a:ext cx="914400" cy="914400"/>
          </a:xfrm>
          <a:prstGeom prst="rect">
            <a:avLst/>
          </a:prstGeom>
        </p:spPr>
      </p:pic>
      <p:pic>
        <p:nvPicPr>
          <p:cNvPr id="9" name="Graphic 8" descr="City">
            <a:extLst>
              <a:ext uri="{FF2B5EF4-FFF2-40B4-BE49-F238E27FC236}">
                <a16:creationId xmlns:a16="http://schemas.microsoft.com/office/drawing/2014/main" id="{F4EF52F1-4BCB-DE0C-F616-6B0FC5815A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53104" y="5775961"/>
            <a:ext cx="914400" cy="914400"/>
          </a:xfrm>
          <a:prstGeom prst="rect">
            <a:avLst/>
          </a:prstGeom>
        </p:spPr>
      </p:pic>
    </p:spTree>
    <p:extLst>
      <p:ext uri="{BB962C8B-B14F-4D97-AF65-F5344CB8AC3E}">
        <p14:creationId xmlns:p14="http://schemas.microsoft.com/office/powerpoint/2010/main" val="3197943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BCEA0-0034-10AA-C22A-078E3C000F0D}"/>
              </a:ext>
            </a:extLst>
          </p:cNvPr>
          <p:cNvSpPr>
            <a:spLocks noGrp="1"/>
          </p:cNvSpPr>
          <p:nvPr>
            <p:ph idx="1"/>
          </p:nvPr>
        </p:nvSpPr>
        <p:spPr>
          <a:xfrm>
            <a:off x="6738423" y="2166424"/>
            <a:ext cx="4621499" cy="1786597"/>
          </a:xfrm>
        </p:spPr>
        <p:txBody>
          <a:bodyPr>
            <a:noAutofit/>
          </a:bodyPr>
          <a:lstStyle/>
          <a:p>
            <a:r>
              <a:rPr lang="en-US" sz="2400" dirty="0"/>
              <a:t>If we talk about the reasons for consuming of energy drinks, we can conclude that mental and physical alertness are the primary reasons for consuming Energy Drinks among all the major users.</a:t>
            </a:r>
          </a:p>
        </p:txBody>
      </p:sp>
      <p:pic>
        <p:nvPicPr>
          <p:cNvPr id="5" name="Picture 4">
            <a:extLst>
              <a:ext uri="{FF2B5EF4-FFF2-40B4-BE49-F238E27FC236}">
                <a16:creationId xmlns:a16="http://schemas.microsoft.com/office/drawing/2014/main" id="{CBC71358-8130-E973-7259-AFBB4865BD4F}"/>
              </a:ext>
            </a:extLst>
          </p:cNvPr>
          <p:cNvPicPr>
            <a:picLocks noChangeAspect="1"/>
          </p:cNvPicPr>
          <p:nvPr/>
        </p:nvPicPr>
        <p:blipFill>
          <a:blip r:embed="rId2"/>
          <a:stretch>
            <a:fillRect/>
          </a:stretch>
        </p:blipFill>
        <p:spPr>
          <a:xfrm>
            <a:off x="677333" y="476400"/>
            <a:ext cx="5625527" cy="29526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C2120883-9D5E-F71C-1CA2-63CAE1E33292}"/>
              </a:ext>
            </a:extLst>
          </p:cNvPr>
          <p:cNvPicPr>
            <a:picLocks noChangeAspect="1"/>
          </p:cNvPicPr>
          <p:nvPr/>
        </p:nvPicPr>
        <p:blipFill>
          <a:blip r:embed="rId3"/>
          <a:stretch>
            <a:fillRect/>
          </a:stretch>
        </p:blipFill>
        <p:spPr>
          <a:xfrm>
            <a:off x="677333" y="3743543"/>
            <a:ext cx="5779737" cy="2722515"/>
          </a:xfrm>
          <a:prstGeom prst="rect">
            <a:avLst/>
          </a:prstGeom>
          <a:ln>
            <a:noFill/>
          </a:ln>
          <a:effectLst>
            <a:outerShdw blurRad="292100" dist="139700" dir="2700000" algn="tl" rotWithShape="0">
              <a:srgbClr val="333333">
                <a:alpha val="65000"/>
              </a:srgbClr>
            </a:outerShdw>
          </a:effectLst>
        </p:spPr>
      </p:pic>
      <p:pic>
        <p:nvPicPr>
          <p:cNvPr id="4" name="Graphic 3" descr="Cycling">
            <a:extLst>
              <a:ext uri="{FF2B5EF4-FFF2-40B4-BE49-F238E27FC236}">
                <a16:creationId xmlns:a16="http://schemas.microsoft.com/office/drawing/2014/main" id="{CEDB929A-B717-FBE1-E53C-B2C9D8DCA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8982" y="5303520"/>
            <a:ext cx="1490108" cy="1162538"/>
          </a:xfrm>
          <a:prstGeom prst="rect">
            <a:avLst/>
          </a:prstGeom>
        </p:spPr>
      </p:pic>
      <p:pic>
        <p:nvPicPr>
          <p:cNvPr id="15" name="Graphic 14" descr="Body builder">
            <a:extLst>
              <a:ext uri="{FF2B5EF4-FFF2-40B4-BE49-F238E27FC236}">
                <a16:creationId xmlns:a16="http://schemas.microsoft.com/office/drawing/2014/main" id="{296398FA-ECB3-D95D-E26A-71CD3C8A55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99784" y="358724"/>
            <a:ext cx="1174653" cy="1174653"/>
          </a:xfrm>
          <a:prstGeom prst="rect">
            <a:avLst/>
          </a:prstGeom>
        </p:spPr>
      </p:pic>
    </p:spTree>
    <p:extLst>
      <p:ext uri="{BB962C8B-B14F-4D97-AF65-F5344CB8AC3E}">
        <p14:creationId xmlns:p14="http://schemas.microsoft.com/office/powerpoint/2010/main" val="3401602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4B61E46-27DE-AC8C-1A7D-E8591F46DFE9}"/>
              </a:ext>
            </a:extLst>
          </p:cNvPr>
          <p:cNvPicPr>
            <a:picLocks noGrp="1" noChangeAspect="1"/>
          </p:cNvPicPr>
          <p:nvPr>
            <p:ph idx="1"/>
          </p:nvPr>
        </p:nvPicPr>
        <p:blipFill>
          <a:blip r:embed="rId2"/>
          <a:stretch>
            <a:fillRect/>
          </a:stretch>
        </p:blipFill>
        <p:spPr>
          <a:xfrm>
            <a:off x="1008184" y="1797147"/>
            <a:ext cx="4332850" cy="3263705"/>
          </a:xfrm>
        </p:spPr>
      </p:pic>
      <p:sp>
        <p:nvSpPr>
          <p:cNvPr id="4" name="Rectangle 3">
            <a:extLst>
              <a:ext uri="{FF2B5EF4-FFF2-40B4-BE49-F238E27FC236}">
                <a16:creationId xmlns:a16="http://schemas.microsoft.com/office/drawing/2014/main" id="{AF893B14-6F0B-BA55-0DA6-D9855D514899}"/>
              </a:ext>
            </a:extLst>
          </p:cNvPr>
          <p:cNvSpPr/>
          <p:nvPr/>
        </p:nvSpPr>
        <p:spPr>
          <a:xfrm>
            <a:off x="-1842868" y="293418"/>
            <a:ext cx="8265970" cy="523220"/>
          </a:xfrm>
          <a:prstGeom prst="rect">
            <a:avLst/>
          </a:prstGeom>
          <a:noFill/>
        </p:spPr>
        <p:txBody>
          <a:bodyPr wrap="square" lIns="91440" tIns="45720" rIns="91440" bIns="45720">
            <a:spAutoFit/>
          </a:bodyPr>
          <a:lstStyle/>
          <a:p>
            <a:pPr algn="ctr"/>
            <a:r>
              <a:rPr lang="en-US" sz="2800" b="1" cap="none" spc="0" dirty="0">
                <a:ln w="6600">
                  <a:solidFill>
                    <a:schemeClr val="accent2"/>
                  </a:solidFill>
                  <a:prstDash val="solid"/>
                </a:ln>
                <a:solidFill>
                  <a:srgbClr val="FFFFFF"/>
                </a:solidFill>
                <a:effectLst>
                  <a:outerShdw dist="38100" dir="2700000" algn="tl" rotWithShape="0">
                    <a:schemeClr val="accent2"/>
                  </a:outerShdw>
                </a:effectLst>
              </a:rPr>
              <a:t>SOME MORE TO GO…</a:t>
            </a:r>
          </a:p>
        </p:txBody>
      </p:sp>
      <p:pic>
        <p:nvPicPr>
          <p:cNvPr id="6" name="Picture 5">
            <a:extLst>
              <a:ext uri="{FF2B5EF4-FFF2-40B4-BE49-F238E27FC236}">
                <a16:creationId xmlns:a16="http://schemas.microsoft.com/office/drawing/2014/main" id="{6BB8D9D8-D279-00CB-BFA6-0FDD35D0DB0B}"/>
              </a:ext>
            </a:extLst>
          </p:cNvPr>
          <p:cNvPicPr>
            <a:picLocks noChangeAspect="1"/>
          </p:cNvPicPr>
          <p:nvPr/>
        </p:nvPicPr>
        <p:blipFill>
          <a:blip r:embed="rId3"/>
          <a:stretch>
            <a:fillRect/>
          </a:stretch>
        </p:blipFill>
        <p:spPr>
          <a:xfrm>
            <a:off x="6423102" y="293418"/>
            <a:ext cx="5337489" cy="36455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4A20BA25-0FD2-4F72-1137-6CBCFA62B12B}"/>
              </a:ext>
            </a:extLst>
          </p:cNvPr>
          <p:cNvPicPr>
            <a:picLocks noChangeAspect="1"/>
          </p:cNvPicPr>
          <p:nvPr/>
        </p:nvPicPr>
        <p:blipFill>
          <a:blip r:embed="rId4"/>
          <a:stretch>
            <a:fillRect/>
          </a:stretch>
        </p:blipFill>
        <p:spPr>
          <a:xfrm>
            <a:off x="6423103" y="4107767"/>
            <a:ext cx="5337488" cy="24568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38651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FC523-EF4D-B186-3299-11323CE88306}"/>
              </a:ext>
            </a:extLst>
          </p:cNvPr>
          <p:cNvSpPr>
            <a:spLocks noGrp="1"/>
          </p:cNvSpPr>
          <p:nvPr>
            <p:ph idx="1"/>
          </p:nvPr>
        </p:nvSpPr>
        <p:spPr>
          <a:xfrm>
            <a:off x="677334" y="4193131"/>
            <a:ext cx="5850075" cy="1848231"/>
          </a:xfrm>
        </p:spPr>
        <p:txBody>
          <a:bodyPr>
            <a:noAutofit/>
          </a:bodyPr>
          <a:lstStyle/>
          <a:p>
            <a:r>
              <a:rPr lang="en-US" sz="2000" dirty="0"/>
              <a:t>Statistical tests have been conducted on various independent variables to understand the relationship in between the categories of the two columns and it is shown most of them have a relation but some variables failed to reject the null hypothesis which means no relation was found in those two columns</a:t>
            </a:r>
          </a:p>
        </p:txBody>
      </p:sp>
      <p:sp>
        <p:nvSpPr>
          <p:cNvPr id="4" name="Rectangle 3">
            <a:extLst>
              <a:ext uri="{FF2B5EF4-FFF2-40B4-BE49-F238E27FC236}">
                <a16:creationId xmlns:a16="http://schemas.microsoft.com/office/drawing/2014/main" id="{59450641-7AD2-F286-4449-ED8EF9805B51}"/>
              </a:ext>
            </a:extLst>
          </p:cNvPr>
          <p:cNvSpPr/>
          <p:nvPr/>
        </p:nvSpPr>
        <p:spPr>
          <a:xfrm>
            <a:off x="677334" y="393659"/>
            <a:ext cx="3968651" cy="646331"/>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STATISTICAL TEST</a:t>
            </a:r>
          </a:p>
        </p:txBody>
      </p:sp>
      <p:pic>
        <p:nvPicPr>
          <p:cNvPr id="6" name="Picture 5">
            <a:extLst>
              <a:ext uri="{FF2B5EF4-FFF2-40B4-BE49-F238E27FC236}">
                <a16:creationId xmlns:a16="http://schemas.microsoft.com/office/drawing/2014/main" id="{D6431FF0-64E0-773A-86A2-8D792432758B}"/>
              </a:ext>
            </a:extLst>
          </p:cNvPr>
          <p:cNvPicPr>
            <a:picLocks noChangeAspect="1"/>
          </p:cNvPicPr>
          <p:nvPr/>
        </p:nvPicPr>
        <p:blipFill>
          <a:blip r:embed="rId2"/>
          <a:stretch>
            <a:fillRect/>
          </a:stretch>
        </p:blipFill>
        <p:spPr>
          <a:xfrm>
            <a:off x="6286697" y="393659"/>
            <a:ext cx="3968651" cy="2566468"/>
          </a:xfrm>
          <a:prstGeom prst="rect">
            <a:avLst/>
          </a:prstGeom>
        </p:spPr>
      </p:pic>
      <p:pic>
        <p:nvPicPr>
          <p:cNvPr id="8" name="Picture 7">
            <a:extLst>
              <a:ext uri="{FF2B5EF4-FFF2-40B4-BE49-F238E27FC236}">
                <a16:creationId xmlns:a16="http://schemas.microsoft.com/office/drawing/2014/main" id="{FE0D0774-38A2-B10E-7B87-2BB6711891A0}"/>
              </a:ext>
            </a:extLst>
          </p:cNvPr>
          <p:cNvPicPr>
            <a:picLocks noChangeAspect="1"/>
          </p:cNvPicPr>
          <p:nvPr/>
        </p:nvPicPr>
        <p:blipFill>
          <a:blip r:embed="rId3"/>
          <a:stretch>
            <a:fillRect/>
          </a:stretch>
        </p:blipFill>
        <p:spPr>
          <a:xfrm>
            <a:off x="7653977" y="3474894"/>
            <a:ext cx="4221396" cy="2566468"/>
          </a:xfrm>
          <a:prstGeom prst="rect">
            <a:avLst/>
          </a:prstGeom>
        </p:spPr>
      </p:pic>
      <p:pic>
        <p:nvPicPr>
          <p:cNvPr id="10" name="Picture 9">
            <a:extLst>
              <a:ext uri="{FF2B5EF4-FFF2-40B4-BE49-F238E27FC236}">
                <a16:creationId xmlns:a16="http://schemas.microsoft.com/office/drawing/2014/main" id="{4EFE96E8-A51A-1C6A-3FF9-9F051C37CC64}"/>
              </a:ext>
            </a:extLst>
          </p:cNvPr>
          <p:cNvPicPr>
            <a:picLocks noChangeAspect="1"/>
          </p:cNvPicPr>
          <p:nvPr/>
        </p:nvPicPr>
        <p:blipFill>
          <a:blip r:embed="rId4"/>
          <a:stretch>
            <a:fillRect/>
          </a:stretch>
        </p:blipFill>
        <p:spPr>
          <a:xfrm>
            <a:off x="677334" y="1153887"/>
            <a:ext cx="5104487" cy="2524477"/>
          </a:xfrm>
          <a:prstGeom prst="rect">
            <a:avLst/>
          </a:prstGeom>
        </p:spPr>
      </p:pic>
      <p:pic>
        <p:nvPicPr>
          <p:cNvPr id="12" name="Graphic 11" descr="Database">
            <a:extLst>
              <a:ext uri="{FF2B5EF4-FFF2-40B4-BE49-F238E27FC236}">
                <a16:creationId xmlns:a16="http://schemas.microsoft.com/office/drawing/2014/main" id="{A9AC289D-503D-1255-8A1A-2ACF1D3D1C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57466" y="302454"/>
            <a:ext cx="914400" cy="914400"/>
          </a:xfrm>
          <a:prstGeom prst="rect">
            <a:avLst/>
          </a:prstGeom>
        </p:spPr>
      </p:pic>
      <p:pic>
        <p:nvPicPr>
          <p:cNvPr id="14" name="Graphic 13" descr="Mathematics">
            <a:extLst>
              <a:ext uri="{FF2B5EF4-FFF2-40B4-BE49-F238E27FC236}">
                <a16:creationId xmlns:a16="http://schemas.microsoft.com/office/drawing/2014/main" id="{E777C5EE-A10B-8C8B-22FC-28170813A9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86696" y="5542671"/>
            <a:ext cx="1141045" cy="1013458"/>
          </a:xfrm>
          <a:prstGeom prst="rect">
            <a:avLst/>
          </a:prstGeom>
        </p:spPr>
      </p:pic>
    </p:spTree>
    <p:extLst>
      <p:ext uri="{BB962C8B-B14F-4D97-AF65-F5344CB8AC3E}">
        <p14:creationId xmlns:p14="http://schemas.microsoft.com/office/powerpoint/2010/main" val="870833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1916C-5409-4843-8109-344C74A453FA}"/>
              </a:ext>
            </a:extLst>
          </p:cNvPr>
          <p:cNvSpPr>
            <a:spLocks noGrp="1"/>
          </p:cNvSpPr>
          <p:nvPr>
            <p:ph idx="1"/>
          </p:nvPr>
        </p:nvSpPr>
        <p:spPr>
          <a:xfrm>
            <a:off x="677334" y="1702191"/>
            <a:ext cx="8596668" cy="4339171"/>
          </a:xfrm>
        </p:spPr>
        <p:txBody>
          <a:bodyPr>
            <a:normAutofit/>
          </a:bodyPr>
          <a:lstStyle/>
          <a:p>
            <a:r>
              <a:rPr lang="en-US" sz="2000" dirty="0"/>
              <a:t>45% of survey respondents attributed non-availability and lack of awareness about CodeX as significant factors.</a:t>
            </a:r>
          </a:p>
          <a:p>
            <a:r>
              <a:rPr lang="en-US" sz="2000" dirty="0"/>
              <a:t>Given that gyms and fitness centers serve as important venues for sports and exercise and are hotspots for the consumption of energy drinks, there is significant potential to grow branding and marketing initiatives there.</a:t>
            </a:r>
          </a:p>
          <a:p>
            <a:r>
              <a:rPr lang="en-US" sz="2000" dirty="0"/>
              <a:t>Bangalore, Hyderabad, and Mumbai have a sizable client base, but their citizens are not well-informed about CodeX and its distribution is restricted.</a:t>
            </a:r>
          </a:p>
          <a:p>
            <a:r>
              <a:rPr lang="en-US" sz="2000" dirty="0"/>
              <a:t>With a large proportion of respondents having negative opinions Hyderabad, Mumbai, and Pune offer a chance to grow their client base by implementing efficient churn control techniques.</a:t>
            </a:r>
          </a:p>
        </p:txBody>
      </p:sp>
      <p:sp>
        <p:nvSpPr>
          <p:cNvPr id="4" name="Rectangle 3">
            <a:extLst>
              <a:ext uri="{FF2B5EF4-FFF2-40B4-BE49-F238E27FC236}">
                <a16:creationId xmlns:a16="http://schemas.microsoft.com/office/drawing/2014/main" id="{8F0B3076-1927-C000-FBA3-5D076890F8CF}"/>
              </a:ext>
            </a:extLst>
          </p:cNvPr>
          <p:cNvSpPr/>
          <p:nvPr/>
        </p:nvSpPr>
        <p:spPr>
          <a:xfrm>
            <a:off x="719537" y="822499"/>
            <a:ext cx="6089210" cy="52322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800" b="1" cap="none" spc="0" dirty="0">
                <a:ln w="22225">
                  <a:solidFill>
                    <a:schemeClr val="accent2"/>
                  </a:solidFill>
                  <a:prstDash val="solid"/>
                </a:ln>
                <a:solidFill>
                  <a:schemeClr val="accent2">
                    <a:lumMod val="40000"/>
                    <a:lumOff val="60000"/>
                  </a:schemeClr>
                </a:solidFill>
                <a:effectLst/>
              </a:rPr>
              <a:t>AREA TO FOCUS IN BUSINESS</a:t>
            </a:r>
          </a:p>
        </p:txBody>
      </p:sp>
      <p:pic>
        <p:nvPicPr>
          <p:cNvPr id="9" name="Graphic 8" descr="Upward trend">
            <a:extLst>
              <a:ext uri="{FF2B5EF4-FFF2-40B4-BE49-F238E27FC236}">
                <a16:creationId xmlns:a16="http://schemas.microsoft.com/office/drawing/2014/main" id="{D928A8B9-2653-7510-5DFC-32002CD889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72358" y="363416"/>
            <a:ext cx="1338775" cy="1338775"/>
          </a:xfrm>
          <a:prstGeom prst="rect">
            <a:avLst/>
          </a:prstGeom>
        </p:spPr>
      </p:pic>
      <p:pic>
        <p:nvPicPr>
          <p:cNvPr id="11" name="Graphic 10" descr="Boardroom">
            <a:extLst>
              <a:ext uri="{FF2B5EF4-FFF2-40B4-BE49-F238E27FC236}">
                <a16:creationId xmlns:a16="http://schemas.microsoft.com/office/drawing/2014/main" id="{1DAB32D5-09C1-335D-BBD0-214B1AAF02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6941" y="5753686"/>
            <a:ext cx="1052732" cy="1104314"/>
          </a:xfrm>
          <a:prstGeom prst="rect">
            <a:avLst/>
          </a:prstGeom>
        </p:spPr>
      </p:pic>
      <p:pic>
        <p:nvPicPr>
          <p:cNvPr id="13" name="Graphic 12" descr="Checklist RTL">
            <a:extLst>
              <a:ext uri="{FF2B5EF4-FFF2-40B4-BE49-F238E27FC236}">
                <a16:creationId xmlns:a16="http://schemas.microsoft.com/office/drawing/2014/main" id="{B6E8DA0B-E825-4EED-6D4C-F79E7F57C4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75891" y="5139983"/>
            <a:ext cx="1338775" cy="1607234"/>
          </a:xfrm>
          <a:prstGeom prst="rect">
            <a:avLst/>
          </a:prstGeom>
        </p:spPr>
      </p:pic>
    </p:spTree>
    <p:extLst>
      <p:ext uri="{BB962C8B-B14F-4D97-AF65-F5344CB8AC3E}">
        <p14:creationId xmlns:p14="http://schemas.microsoft.com/office/powerpoint/2010/main" val="427690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575F80-837E-4D4E-EA23-295FA63921FC}"/>
              </a:ext>
            </a:extLst>
          </p:cNvPr>
          <p:cNvSpPr>
            <a:spLocks noGrp="1"/>
          </p:cNvSpPr>
          <p:nvPr>
            <p:ph idx="1"/>
          </p:nvPr>
        </p:nvSpPr>
        <p:spPr>
          <a:xfrm>
            <a:off x="677334" y="1083212"/>
            <a:ext cx="9296660" cy="4915947"/>
          </a:xfrm>
        </p:spPr>
        <p:txBody>
          <a:bodyPr/>
          <a:lstStyle/>
          <a:p>
            <a:r>
              <a:rPr lang="en-US" sz="2000" dirty="0"/>
              <a:t>The two most desirable changes for energy drinks, according to respondents, are lowering the amount of sugar and adding natural components.</a:t>
            </a:r>
          </a:p>
          <a:p>
            <a:r>
              <a:rPr lang="en-US" sz="2000" dirty="0"/>
              <a:t>The inclusion of less sugar and more natural ingredients not only improves energy drinks but also expands customer outreach to fitness enthusiasts and sportspersons.</a:t>
            </a:r>
          </a:p>
          <a:p>
            <a:r>
              <a:rPr lang="en-US" sz="2000" dirty="0"/>
              <a:t>Taste characteristics can be improved by combining vitamins and caffeine in a good ratio to enhance flavor profiles.</a:t>
            </a:r>
          </a:p>
          <a:p>
            <a:r>
              <a:rPr lang="en-US" sz="2000" dirty="0"/>
              <a:t>There is room for improvement as around 11% of respondents reported a Poor taste experience, highlighting the opportunity to gather feedback and enhance the taste.</a:t>
            </a:r>
          </a:p>
          <a:p>
            <a:r>
              <a:rPr lang="en-US" sz="2000" dirty="0"/>
              <a:t>Respondents indicate a packaging preference for energy drinks, favoring both compact and portable cans as well as innovative bottle designs, suggesting potential for enhancement in this aspect.</a:t>
            </a:r>
          </a:p>
          <a:p>
            <a:endParaRPr lang="en-US" dirty="0"/>
          </a:p>
          <a:p>
            <a:endParaRPr lang="en-US" dirty="0"/>
          </a:p>
        </p:txBody>
      </p:sp>
    </p:spTree>
    <p:extLst>
      <p:ext uri="{BB962C8B-B14F-4D97-AF65-F5344CB8AC3E}">
        <p14:creationId xmlns:p14="http://schemas.microsoft.com/office/powerpoint/2010/main" val="316478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5D814-9819-09A9-E053-3F6A62CD7FF9}"/>
              </a:ext>
            </a:extLst>
          </p:cNvPr>
          <p:cNvSpPr>
            <a:spLocks noGrp="1"/>
          </p:cNvSpPr>
          <p:nvPr>
            <p:ph idx="1"/>
          </p:nvPr>
        </p:nvSpPr>
        <p:spPr>
          <a:xfrm>
            <a:off x="677334" y="1963641"/>
            <a:ext cx="8596668" cy="3880773"/>
          </a:xfrm>
        </p:spPr>
        <p:txBody>
          <a:bodyPr/>
          <a:lstStyle/>
          <a:p>
            <a:r>
              <a:rPr lang="en-US" sz="2000" dirty="0"/>
              <a:t>Use of Natural ingredients must be elevated for more business due to consumer preferences such as green tea extract which is rich in antioxidants and has moderate caffeine in it. </a:t>
            </a:r>
          </a:p>
          <a:p>
            <a:r>
              <a:rPr lang="en-US" sz="2000" dirty="0"/>
              <a:t>Targeting Tier 2 cities lacking brand awareness through a strategic launch marketing campaign.</a:t>
            </a:r>
          </a:p>
          <a:p>
            <a:r>
              <a:rPr lang="en-US" sz="2000" dirty="0"/>
              <a:t>Usage of the guarana ingredient must be increased as it also comes under natural ingredients and is a good source of sustained energy and mental alertness.</a:t>
            </a:r>
          </a:p>
          <a:p>
            <a:r>
              <a:rPr lang="en-US" sz="2000" dirty="0"/>
              <a:t>High-impact marketing initiatives, such as supporting regional sporting events or music festivals, might be introduced in Tier 1 cities to build anticipation and buzz for the CodeX brand.</a:t>
            </a:r>
          </a:p>
          <a:p>
            <a:pPr marL="0" indent="0">
              <a:buNone/>
            </a:pPr>
            <a:endParaRPr lang="en-US" dirty="0"/>
          </a:p>
          <a:p>
            <a:endParaRPr lang="en-US" dirty="0"/>
          </a:p>
          <a:p>
            <a:endParaRPr lang="en-US" dirty="0"/>
          </a:p>
          <a:p>
            <a:endParaRPr lang="en-US" dirty="0"/>
          </a:p>
        </p:txBody>
      </p:sp>
      <p:sp>
        <p:nvSpPr>
          <p:cNvPr id="5" name="Rectangle 4">
            <a:extLst>
              <a:ext uri="{FF2B5EF4-FFF2-40B4-BE49-F238E27FC236}">
                <a16:creationId xmlns:a16="http://schemas.microsoft.com/office/drawing/2014/main" id="{80B8673C-6ACD-194D-92B5-EAC264A94B13}"/>
              </a:ext>
            </a:extLst>
          </p:cNvPr>
          <p:cNvSpPr/>
          <p:nvPr/>
        </p:nvSpPr>
        <p:spPr>
          <a:xfrm>
            <a:off x="677334" y="816638"/>
            <a:ext cx="8596668" cy="523220"/>
          </a:xfrm>
          <a:prstGeom prst="rect">
            <a:avLst/>
          </a:prstGeom>
          <a:ln/>
        </p:spPr>
        <p:style>
          <a:lnRef idx="3">
            <a:schemeClr val="lt1"/>
          </a:lnRef>
          <a:fillRef idx="1">
            <a:schemeClr val="accent3"/>
          </a:fillRef>
          <a:effectRef idx="1">
            <a:schemeClr val="accent3"/>
          </a:effectRef>
          <a:fontRef idx="minor">
            <a:schemeClr val="lt1"/>
          </a:fontRef>
        </p:style>
        <p:txBody>
          <a:bodyPr wrap="square" lIns="91440" tIns="45720" rIns="91440" bIns="45720">
            <a:spAutoFit/>
          </a:bodyPr>
          <a:lstStyle/>
          <a:p>
            <a:pPr algn="ctr"/>
            <a:r>
              <a:rPr lang="en-US" sz="2800" b="1" cap="none" spc="0" dirty="0">
                <a:ln w="22225">
                  <a:solidFill>
                    <a:schemeClr val="accent2"/>
                  </a:solidFill>
                  <a:prstDash val="solid"/>
                </a:ln>
                <a:solidFill>
                  <a:schemeClr val="accent2">
                    <a:lumMod val="40000"/>
                    <a:lumOff val="60000"/>
                  </a:schemeClr>
                </a:solidFill>
                <a:effectLst/>
              </a:rPr>
              <a:t>RECOMMENDATIONS FOR BUSINESS USING INSIGHTS</a:t>
            </a:r>
          </a:p>
        </p:txBody>
      </p:sp>
      <p:pic>
        <p:nvPicPr>
          <p:cNvPr id="4" name="Graphic 3" descr="Bullseye">
            <a:extLst>
              <a:ext uri="{FF2B5EF4-FFF2-40B4-BE49-F238E27FC236}">
                <a16:creationId xmlns:a16="http://schemas.microsoft.com/office/drawing/2014/main" id="{D112CD53-BD67-3E3A-E084-11E3FF51E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2476" y="227153"/>
            <a:ext cx="1702190" cy="1702190"/>
          </a:xfrm>
          <a:prstGeom prst="rect">
            <a:avLst/>
          </a:prstGeom>
        </p:spPr>
      </p:pic>
    </p:spTree>
    <p:extLst>
      <p:ext uri="{BB962C8B-B14F-4D97-AF65-F5344CB8AC3E}">
        <p14:creationId xmlns:p14="http://schemas.microsoft.com/office/powerpoint/2010/main" val="2546498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484E66-0396-4F38-3411-5EE0AE401516}"/>
              </a:ext>
            </a:extLst>
          </p:cNvPr>
          <p:cNvSpPr>
            <a:spLocks noGrp="1"/>
          </p:cNvSpPr>
          <p:nvPr>
            <p:ph idx="1"/>
          </p:nvPr>
        </p:nvSpPr>
        <p:spPr>
          <a:xfrm>
            <a:off x="677334" y="970671"/>
            <a:ext cx="8596668" cy="5556738"/>
          </a:xfrm>
        </p:spPr>
        <p:txBody>
          <a:bodyPr>
            <a:normAutofit/>
          </a:bodyPr>
          <a:lstStyle/>
          <a:p>
            <a:r>
              <a:rPr lang="en-US" sz="2000" dirty="0"/>
              <a:t>Virat Kohli, M.S. Dhoni, and Neeraj Chopra stand out as the best options for brand ambassadors in the Indian region because of their large fan bases and significant influence in the sports and fitness industries (if a company has a substantial amount of marketing budget).</a:t>
            </a:r>
          </a:p>
          <a:p>
            <a:r>
              <a:rPr lang="en-US" sz="2000" dirty="0"/>
              <a:t>Capturing and Engaging the attention of the youth demographic (15-30 years) through tailored solutions and services in the product.</a:t>
            </a:r>
          </a:p>
          <a:p>
            <a:r>
              <a:rPr lang="en-US" sz="2000" dirty="0"/>
              <a:t>Targeting a diverse customer base that includes active individuals in gyms, sports activities, and professionals in some workspaces will surely affect sales in the future.</a:t>
            </a:r>
          </a:p>
          <a:p>
            <a:r>
              <a:rPr lang="en-US" sz="2000" dirty="0"/>
              <a:t>Giving limited-time discounts and goodies in some major festivals or in some specific seasons. CodeX can offer special discounts like "Summer Special: 25% off" or "Festival Season Discount: Flat 10-15% off."</a:t>
            </a:r>
          </a:p>
          <a:p>
            <a:endParaRPr lang="en-US" sz="2000" dirty="0"/>
          </a:p>
          <a:p>
            <a:endParaRPr lang="en-US" sz="2000" dirty="0"/>
          </a:p>
          <a:p>
            <a:pPr marL="0" indent="0">
              <a:buNone/>
            </a:pPr>
            <a:endParaRPr lang="en-US" sz="2000" dirty="0"/>
          </a:p>
        </p:txBody>
      </p:sp>
      <p:pic>
        <p:nvPicPr>
          <p:cNvPr id="4" name="Graphic 3" descr="Research">
            <a:extLst>
              <a:ext uri="{FF2B5EF4-FFF2-40B4-BE49-F238E27FC236}">
                <a16:creationId xmlns:a16="http://schemas.microsoft.com/office/drawing/2014/main" id="{5B61C7B2-98E1-A284-8289-FE754D6555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90295" y="5208562"/>
            <a:ext cx="1127759" cy="1127759"/>
          </a:xfrm>
          <a:prstGeom prst="rect">
            <a:avLst/>
          </a:prstGeom>
        </p:spPr>
      </p:pic>
    </p:spTree>
    <p:extLst>
      <p:ext uri="{BB962C8B-B14F-4D97-AF65-F5344CB8AC3E}">
        <p14:creationId xmlns:p14="http://schemas.microsoft.com/office/powerpoint/2010/main" val="65861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E3FE01-85C7-C2AA-CD57-F8DC43EED30D}"/>
              </a:ext>
            </a:extLst>
          </p:cNvPr>
          <p:cNvPicPr>
            <a:picLocks noChangeAspect="1"/>
          </p:cNvPicPr>
          <p:nvPr/>
        </p:nvPicPr>
        <p:blipFill>
          <a:blip r:embed="rId2"/>
          <a:stretch>
            <a:fillRect/>
          </a:stretch>
        </p:blipFill>
        <p:spPr>
          <a:xfrm>
            <a:off x="2384643" y="1571456"/>
            <a:ext cx="3258005" cy="3792460"/>
          </a:xfrm>
          <a:prstGeom prst="rect">
            <a:avLst/>
          </a:prstGeom>
        </p:spPr>
      </p:pic>
      <p:sp>
        <p:nvSpPr>
          <p:cNvPr id="6" name="Rectangle: Rounded Corners 5">
            <a:extLst>
              <a:ext uri="{FF2B5EF4-FFF2-40B4-BE49-F238E27FC236}">
                <a16:creationId xmlns:a16="http://schemas.microsoft.com/office/drawing/2014/main" id="{0073AE6F-2ECD-4123-CBB2-C2B3C27A463F}"/>
              </a:ext>
            </a:extLst>
          </p:cNvPr>
          <p:cNvSpPr/>
          <p:nvPr/>
        </p:nvSpPr>
        <p:spPr>
          <a:xfrm>
            <a:off x="7540281" y="485336"/>
            <a:ext cx="3502855" cy="7737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mj-lt"/>
                <a:cs typeface="Arial" panose="020B0604020202020204" pitchFamily="34" charset="0"/>
              </a:rPr>
              <a:t>INTRODUCTION</a:t>
            </a:r>
          </a:p>
        </p:txBody>
      </p:sp>
      <p:sp>
        <p:nvSpPr>
          <p:cNvPr id="7" name="Rectangle: Rounded Corners 6">
            <a:extLst>
              <a:ext uri="{FF2B5EF4-FFF2-40B4-BE49-F238E27FC236}">
                <a16:creationId xmlns:a16="http://schemas.microsoft.com/office/drawing/2014/main" id="{44EE7A78-9D47-B997-2B03-DAE4DB5ADE66}"/>
              </a:ext>
            </a:extLst>
          </p:cNvPr>
          <p:cNvSpPr/>
          <p:nvPr/>
        </p:nvSpPr>
        <p:spPr>
          <a:xfrm>
            <a:off x="7540283" y="2192216"/>
            <a:ext cx="3502855" cy="7737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TASK</a:t>
            </a:r>
          </a:p>
        </p:txBody>
      </p:sp>
      <p:sp>
        <p:nvSpPr>
          <p:cNvPr id="8" name="Rectangle: Rounded Corners 7">
            <a:extLst>
              <a:ext uri="{FF2B5EF4-FFF2-40B4-BE49-F238E27FC236}">
                <a16:creationId xmlns:a16="http://schemas.microsoft.com/office/drawing/2014/main" id="{345F9739-7277-C934-D20F-CD1DD22D2E7A}"/>
              </a:ext>
            </a:extLst>
          </p:cNvPr>
          <p:cNvSpPr/>
          <p:nvPr/>
        </p:nvSpPr>
        <p:spPr>
          <a:xfrm>
            <a:off x="7540281" y="3874477"/>
            <a:ext cx="3502855" cy="7737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INSIGHTS &amp; RECOMMENDATIONS</a:t>
            </a:r>
          </a:p>
        </p:txBody>
      </p:sp>
      <p:sp>
        <p:nvSpPr>
          <p:cNvPr id="9" name="Rectangle: Rounded Corners 8">
            <a:extLst>
              <a:ext uri="{FF2B5EF4-FFF2-40B4-BE49-F238E27FC236}">
                <a16:creationId xmlns:a16="http://schemas.microsoft.com/office/drawing/2014/main" id="{D68795BA-AB30-9C95-CEDF-7727E2F2EC6F}"/>
              </a:ext>
            </a:extLst>
          </p:cNvPr>
          <p:cNvSpPr/>
          <p:nvPr/>
        </p:nvSpPr>
        <p:spPr>
          <a:xfrm>
            <a:off x="7540281" y="5556738"/>
            <a:ext cx="3502855" cy="7737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SUGGESTIONS</a:t>
            </a:r>
          </a:p>
        </p:txBody>
      </p:sp>
      <p:sp>
        <p:nvSpPr>
          <p:cNvPr id="10" name="Arrow: Down 9">
            <a:extLst>
              <a:ext uri="{FF2B5EF4-FFF2-40B4-BE49-F238E27FC236}">
                <a16:creationId xmlns:a16="http://schemas.microsoft.com/office/drawing/2014/main" id="{EDF47F88-9AB4-C482-5C10-795246ED5840}"/>
              </a:ext>
            </a:extLst>
          </p:cNvPr>
          <p:cNvSpPr/>
          <p:nvPr/>
        </p:nvSpPr>
        <p:spPr>
          <a:xfrm>
            <a:off x="8996286" y="1532770"/>
            <a:ext cx="590844" cy="4367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3AB69445-9756-A5AD-3B3D-26C3EC0EF60B}"/>
              </a:ext>
            </a:extLst>
          </p:cNvPr>
          <p:cNvSpPr/>
          <p:nvPr/>
        </p:nvSpPr>
        <p:spPr>
          <a:xfrm>
            <a:off x="8996286" y="3319812"/>
            <a:ext cx="590844" cy="4367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A39537A6-417E-6E6B-A092-3A43FC2CB5DE}"/>
              </a:ext>
            </a:extLst>
          </p:cNvPr>
          <p:cNvSpPr/>
          <p:nvPr/>
        </p:nvSpPr>
        <p:spPr>
          <a:xfrm>
            <a:off x="8996286" y="4884115"/>
            <a:ext cx="590844" cy="4367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3761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49"/>
          <p:cNvSpPr txBox="1">
            <a:spLocks noGrp="1"/>
          </p:cNvSpPr>
          <p:nvPr>
            <p:ph type="ctrTitle"/>
          </p:nvPr>
        </p:nvSpPr>
        <p:spPr>
          <a:xfrm>
            <a:off x="721167" y="2814140"/>
            <a:ext cx="9422000" cy="1520528"/>
          </a:xfrm>
          <a:prstGeom prst="rect">
            <a:avLst/>
          </a:prstGeom>
        </p:spPr>
        <p:txBody>
          <a:bodyPr spcFirstLastPara="1" vert="horz" wrap="square" lIns="121900" tIns="121900" rIns="121900" bIns="121900" rtlCol="0" anchor="t" anchorCtr="0">
            <a:noAutofit/>
          </a:bodyPr>
          <a:lstStyle/>
          <a:p>
            <a:pPr algn="l">
              <a:spcBef>
                <a:spcPts val="0"/>
              </a:spcBef>
            </a:pPr>
            <a:r>
              <a:rPr lang="en" sz="8800" dirty="0"/>
              <a:t>Thank You!</a:t>
            </a:r>
            <a:endParaRPr sz="6933" dirty="0"/>
          </a:p>
        </p:txBody>
      </p:sp>
      <p:cxnSp>
        <p:nvCxnSpPr>
          <p:cNvPr id="604" name="Google Shape;604;p49"/>
          <p:cNvCxnSpPr>
            <a:cxnSpLocks/>
          </p:cNvCxnSpPr>
          <p:nvPr/>
        </p:nvCxnSpPr>
        <p:spPr>
          <a:xfrm>
            <a:off x="8679766" y="5872167"/>
            <a:ext cx="2756534" cy="0"/>
          </a:xfrm>
          <a:prstGeom prst="straightConnector1">
            <a:avLst/>
          </a:prstGeom>
          <a:noFill/>
          <a:ln w="9525" cap="flat" cmpd="sng">
            <a:solidFill>
              <a:schemeClr val="dk1"/>
            </a:solidFill>
            <a:prstDash val="solid"/>
            <a:round/>
            <a:headEnd type="none" w="med" len="med"/>
            <a:tailEnd type="none" w="med" len="med"/>
          </a:ln>
        </p:spPr>
      </p:cxnSp>
      <p:sp>
        <p:nvSpPr>
          <p:cNvPr id="605" name="Google Shape;605;p49"/>
          <p:cNvSpPr txBox="1"/>
          <p:nvPr/>
        </p:nvSpPr>
        <p:spPr>
          <a:xfrm>
            <a:off x="8855767" y="5973767"/>
            <a:ext cx="2574800" cy="419200"/>
          </a:xfrm>
          <a:prstGeom prst="rect">
            <a:avLst/>
          </a:prstGeom>
          <a:noFill/>
          <a:ln>
            <a:noFill/>
          </a:ln>
        </p:spPr>
        <p:txBody>
          <a:bodyPr spcFirstLastPara="1" wrap="square" lIns="121900" tIns="121900" rIns="121900" bIns="121900" anchor="ctr" anchorCtr="0">
            <a:noAutofit/>
          </a:bodyPr>
          <a:lstStyle/>
          <a:p>
            <a:pPr algn="ctr"/>
            <a:r>
              <a:rPr lang="en" sz="1333" dirty="0">
                <a:latin typeface="Inter"/>
                <a:ea typeface="Inter"/>
                <a:cs typeface="Inter"/>
                <a:sym typeface="Inter"/>
              </a:rPr>
              <a:t>Presented By</a:t>
            </a:r>
          </a:p>
        </p:txBody>
      </p:sp>
      <p:sp>
        <p:nvSpPr>
          <p:cNvPr id="608" name="Google Shape;608;p49"/>
          <p:cNvSpPr txBox="1"/>
          <p:nvPr/>
        </p:nvSpPr>
        <p:spPr>
          <a:xfrm>
            <a:off x="8616461" y="5307367"/>
            <a:ext cx="2883143" cy="564800"/>
          </a:xfrm>
          <a:prstGeom prst="rect">
            <a:avLst/>
          </a:prstGeom>
          <a:noFill/>
          <a:ln>
            <a:noFill/>
          </a:ln>
        </p:spPr>
        <p:txBody>
          <a:bodyPr spcFirstLastPara="1" wrap="square" lIns="121900" tIns="121900" rIns="121900" bIns="121900" anchor="ctr" anchorCtr="0">
            <a:noAutofit/>
          </a:bodyPr>
          <a:lstStyle/>
          <a:p>
            <a:pPr algn="ctr"/>
            <a:r>
              <a:rPr lang="en" sz="4000" dirty="0">
                <a:latin typeface="Alex Brush"/>
                <a:ea typeface="Alex Brush"/>
                <a:cs typeface="Alex Brush"/>
                <a:sym typeface="Alex Brush"/>
              </a:rPr>
              <a:t>Sahil Rustagi</a:t>
            </a:r>
            <a:endParaRPr sz="4000" dirty="0">
              <a:latin typeface="Alex Brush"/>
              <a:ea typeface="Alex Brush"/>
              <a:cs typeface="Alex Brush"/>
              <a:sym typeface="Alex Brush"/>
            </a:endParaRPr>
          </a:p>
        </p:txBody>
      </p:sp>
    </p:spTree>
    <p:extLst>
      <p:ext uri="{BB962C8B-B14F-4D97-AF65-F5344CB8AC3E}">
        <p14:creationId xmlns:p14="http://schemas.microsoft.com/office/powerpoint/2010/main" val="4141526120"/>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96"/>
                                        </p:tgtEl>
                                        <p:attrNameLst>
                                          <p:attrName>style.visibility</p:attrName>
                                        </p:attrNameLst>
                                      </p:cBhvr>
                                      <p:to>
                                        <p:strVal val="visible"/>
                                      </p:to>
                                    </p:set>
                                    <p:animEffect transition="in" filter="blinds(horizontal)">
                                      <p:cBhvr>
                                        <p:cTn id="7" dur="500"/>
                                        <p:tgtEl>
                                          <p:spTgt spid="59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08"/>
                                        </p:tgtEl>
                                        <p:attrNameLst>
                                          <p:attrName>style.visibility</p:attrName>
                                        </p:attrNameLst>
                                      </p:cBhvr>
                                      <p:to>
                                        <p:strVal val="visible"/>
                                      </p:to>
                                    </p:set>
                                    <p:animEffect transition="in" filter="randombar(horizontal)">
                                      <p:cBhvr>
                                        <p:cTn id="11"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p:bldP spid="60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1C328-C345-3FB4-D313-7638F0E2F5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7D773D-58F6-BBDB-1D55-F09BDCB483D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5BEF961-7C90-D0A8-4B3A-BFA290603E39}"/>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7052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226405-276B-AD82-06D3-7A289B1EA195}"/>
              </a:ext>
            </a:extLst>
          </p:cNvPr>
          <p:cNvPicPr>
            <a:picLocks noChangeAspect="1"/>
          </p:cNvPicPr>
          <p:nvPr/>
        </p:nvPicPr>
        <p:blipFill>
          <a:blip r:embed="rId2"/>
          <a:stretch>
            <a:fillRect/>
          </a:stretch>
        </p:blipFill>
        <p:spPr>
          <a:xfrm>
            <a:off x="-140676" y="0"/>
            <a:ext cx="12332676" cy="6858000"/>
          </a:xfrm>
          <a:prstGeom prst="rect">
            <a:avLst/>
          </a:prstGeom>
        </p:spPr>
      </p:pic>
      <p:sp>
        <p:nvSpPr>
          <p:cNvPr id="3" name="Content Placeholder 2">
            <a:extLst>
              <a:ext uri="{FF2B5EF4-FFF2-40B4-BE49-F238E27FC236}">
                <a16:creationId xmlns:a16="http://schemas.microsoft.com/office/drawing/2014/main" id="{6A1D74CA-068B-51FF-C5DC-2CA9D54769A1}"/>
              </a:ext>
            </a:extLst>
          </p:cNvPr>
          <p:cNvSpPr>
            <a:spLocks noGrp="1"/>
          </p:cNvSpPr>
          <p:nvPr>
            <p:ph idx="1"/>
          </p:nvPr>
        </p:nvSpPr>
        <p:spPr>
          <a:xfrm>
            <a:off x="1484310" y="1997611"/>
            <a:ext cx="5254115" cy="4375053"/>
          </a:xfrm>
        </p:spPr>
        <p:txBody>
          <a:bodyPr>
            <a:normAutofit fontScale="32500" lnSpcReduction="20000"/>
          </a:bodyPr>
          <a:lstStyle/>
          <a:p>
            <a:endParaRPr lang="en-US" sz="1800" b="0" i="0" u="none" strike="noStrike" baseline="0" dirty="0">
              <a:solidFill>
                <a:srgbClr val="000000"/>
              </a:solidFill>
              <a:latin typeface="Poppins" panose="020B0502040204020203" pitchFamily="2" charset="0"/>
            </a:endParaRPr>
          </a:p>
          <a:p>
            <a:endParaRPr lang="en-US" sz="1800" b="0" i="0" u="none" strike="noStrike" baseline="0" dirty="0">
              <a:solidFill>
                <a:srgbClr val="000000"/>
              </a:solidFill>
              <a:latin typeface="Poppins" panose="020B0502040204020203" pitchFamily="2" charset="0"/>
            </a:endParaRPr>
          </a:p>
          <a:p>
            <a:endParaRPr lang="en-US" sz="1800" b="0" i="0" u="none" strike="noStrike" baseline="0" dirty="0">
              <a:solidFill>
                <a:srgbClr val="000000"/>
              </a:solidFill>
              <a:latin typeface="Poppins" panose="020B0502040204020203" pitchFamily="2" charset="0"/>
            </a:endParaRPr>
          </a:p>
          <a:p>
            <a:endParaRPr lang="en-US" sz="1800" b="0" i="0" u="none" strike="noStrike" baseline="0" dirty="0">
              <a:solidFill>
                <a:srgbClr val="000000"/>
              </a:solidFill>
              <a:latin typeface="Poppins" panose="020B0502040204020203" pitchFamily="2" charset="0"/>
            </a:endParaRPr>
          </a:p>
          <a:p>
            <a:endParaRPr lang="en-US" sz="1800" b="0" i="0" u="none" strike="noStrike" baseline="0" dirty="0">
              <a:solidFill>
                <a:srgbClr val="000000"/>
              </a:solidFill>
              <a:latin typeface="Poppins" panose="020B0502040204020203" pitchFamily="2" charset="0"/>
            </a:endParaRPr>
          </a:p>
          <a:p>
            <a:endParaRPr lang="en-US" sz="1800" b="0" i="0" u="none" strike="noStrike" baseline="0" dirty="0">
              <a:solidFill>
                <a:srgbClr val="000000"/>
              </a:solidFill>
              <a:latin typeface="Poppins" panose="020B0502040204020203" pitchFamily="2" charset="0"/>
            </a:endParaRPr>
          </a:p>
          <a:p>
            <a:endParaRPr lang="en-US" sz="1800" b="0" i="0" u="none" strike="noStrike" baseline="0" dirty="0">
              <a:solidFill>
                <a:srgbClr val="000000"/>
              </a:solidFill>
              <a:latin typeface="Poppins" panose="020B0502040204020203" pitchFamily="2" charset="0"/>
            </a:endParaRPr>
          </a:p>
          <a:p>
            <a:endParaRPr lang="en-US" sz="1800" b="0" i="0" u="none" strike="noStrike" baseline="0" dirty="0">
              <a:solidFill>
                <a:srgbClr val="000000"/>
              </a:solidFill>
              <a:latin typeface="Poppins" panose="020B0502040204020203" pitchFamily="2" charset="0"/>
            </a:endParaRPr>
          </a:p>
          <a:p>
            <a:pPr marL="0" indent="0">
              <a:buNone/>
            </a:pPr>
            <a:endParaRPr lang="en-US" sz="1800" b="0" i="0" u="none" strike="noStrike" baseline="0" dirty="0">
              <a:solidFill>
                <a:srgbClr val="000000"/>
              </a:solidFill>
              <a:latin typeface="Poppins" panose="020B0502040204020203" pitchFamily="2" charset="0"/>
            </a:endParaRPr>
          </a:p>
          <a:p>
            <a:pPr marL="0" indent="0">
              <a:buNone/>
            </a:pPr>
            <a:r>
              <a:rPr lang="en-US" sz="6700" i="0" u="none" strike="noStrike" baseline="0" dirty="0"/>
              <a:t>CodeX, a German beverage company, recently launched its energy drink in 10 cities in India. The Marketing team aims to increase brand awareness, market share, and product development. They conducted a survey with different respondents in these cities. </a:t>
            </a:r>
            <a:endParaRPr lang="en-US" sz="6700" dirty="0"/>
          </a:p>
        </p:txBody>
      </p:sp>
    </p:spTree>
    <p:extLst>
      <p:ext uri="{BB962C8B-B14F-4D97-AF65-F5344CB8AC3E}">
        <p14:creationId xmlns:p14="http://schemas.microsoft.com/office/powerpoint/2010/main" val="2071814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4F83C4-10CB-D887-3356-D075B184DD50}"/>
              </a:ext>
            </a:extLst>
          </p:cNvPr>
          <p:cNvSpPr>
            <a:spLocks noGrp="1"/>
          </p:cNvSpPr>
          <p:nvPr>
            <p:ph idx="1"/>
          </p:nvPr>
        </p:nvSpPr>
        <p:spPr>
          <a:xfrm>
            <a:off x="2135944" y="3038621"/>
            <a:ext cx="7920111" cy="3652912"/>
          </a:xfrm>
        </p:spPr>
        <p:txBody>
          <a:bodyPr>
            <a:normAutofit/>
          </a:bodyPr>
          <a:lstStyle/>
          <a:p>
            <a:pPr marL="0" indent="0">
              <a:buNone/>
            </a:pPr>
            <a:r>
              <a:rPr lang="en-US" sz="3200" b="0" i="0" u="none" strike="noStrike" baseline="0" dirty="0">
                <a:latin typeface="Canva Sans"/>
              </a:rPr>
              <a:t>Analyzing survey responses and providing actionable recommendations for </a:t>
            </a:r>
            <a:r>
              <a:rPr lang="en-US" sz="3200" b="0" i="0" u="none" strike="noStrike" baseline="0" dirty="0" err="1">
                <a:latin typeface="Canva Sans"/>
              </a:rPr>
              <a:t>CodeX’s</a:t>
            </a:r>
            <a:r>
              <a:rPr lang="en-US" sz="3200" b="0" i="0" u="none" strike="noStrike" baseline="0" dirty="0">
                <a:latin typeface="Canva Sans"/>
              </a:rPr>
              <a:t> Chief Marketing Officer. </a:t>
            </a:r>
            <a:endParaRPr lang="en-US" sz="3200" dirty="0"/>
          </a:p>
        </p:txBody>
      </p:sp>
      <p:sp>
        <p:nvSpPr>
          <p:cNvPr id="4" name="Rectangle 3">
            <a:extLst>
              <a:ext uri="{FF2B5EF4-FFF2-40B4-BE49-F238E27FC236}">
                <a16:creationId xmlns:a16="http://schemas.microsoft.com/office/drawing/2014/main" id="{98FE4CEF-C6E9-DAF7-6EFA-7A3756DB48E7}"/>
              </a:ext>
            </a:extLst>
          </p:cNvPr>
          <p:cNvSpPr/>
          <p:nvPr/>
        </p:nvSpPr>
        <p:spPr>
          <a:xfrm>
            <a:off x="4531968" y="886488"/>
            <a:ext cx="183383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TASK</a:t>
            </a:r>
          </a:p>
        </p:txBody>
      </p:sp>
      <p:pic>
        <p:nvPicPr>
          <p:cNvPr id="8" name="Picture 7">
            <a:extLst>
              <a:ext uri="{FF2B5EF4-FFF2-40B4-BE49-F238E27FC236}">
                <a16:creationId xmlns:a16="http://schemas.microsoft.com/office/drawing/2014/main" id="{476880B2-269C-BAFA-13AB-E008F1C88DD3}"/>
              </a:ext>
            </a:extLst>
          </p:cNvPr>
          <p:cNvPicPr>
            <a:picLocks noChangeAspect="1"/>
          </p:cNvPicPr>
          <p:nvPr/>
        </p:nvPicPr>
        <p:blipFill>
          <a:blip r:embed="rId2"/>
          <a:stretch>
            <a:fillRect/>
          </a:stretch>
        </p:blipFill>
        <p:spPr>
          <a:xfrm>
            <a:off x="9210490" y="377482"/>
            <a:ext cx="2212478" cy="2337583"/>
          </a:xfrm>
          <a:prstGeom prst="rect">
            <a:avLst/>
          </a:prstGeom>
        </p:spPr>
      </p:pic>
      <p:pic>
        <p:nvPicPr>
          <p:cNvPr id="10" name="Picture 9">
            <a:extLst>
              <a:ext uri="{FF2B5EF4-FFF2-40B4-BE49-F238E27FC236}">
                <a16:creationId xmlns:a16="http://schemas.microsoft.com/office/drawing/2014/main" id="{BAD61B58-E8A7-73A2-8B8A-7B282767F380}"/>
              </a:ext>
            </a:extLst>
          </p:cNvPr>
          <p:cNvPicPr>
            <a:picLocks noChangeAspect="1"/>
          </p:cNvPicPr>
          <p:nvPr/>
        </p:nvPicPr>
        <p:blipFill>
          <a:blip r:embed="rId3"/>
          <a:stretch>
            <a:fillRect/>
          </a:stretch>
        </p:blipFill>
        <p:spPr>
          <a:xfrm>
            <a:off x="145362" y="4909624"/>
            <a:ext cx="1990582" cy="1781909"/>
          </a:xfrm>
          <a:prstGeom prst="rect">
            <a:avLst/>
          </a:prstGeom>
        </p:spPr>
      </p:pic>
    </p:spTree>
    <p:extLst>
      <p:ext uri="{BB962C8B-B14F-4D97-AF65-F5344CB8AC3E}">
        <p14:creationId xmlns:p14="http://schemas.microsoft.com/office/powerpoint/2010/main" val="85262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0E5776-7615-7202-C64D-21BC912A0540}"/>
              </a:ext>
            </a:extLst>
          </p:cNvPr>
          <p:cNvSpPr/>
          <p:nvPr/>
        </p:nvSpPr>
        <p:spPr>
          <a:xfrm>
            <a:off x="4101300" y="800911"/>
            <a:ext cx="4214487" cy="923330"/>
          </a:xfrm>
          <a:prstGeom prst="rect">
            <a:avLst/>
          </a:prstGeom>
          <a:noFill/>
        </p:spPr>
        <p:txBody>
          <a:bodyPr wrap="none" lIns="91440" tIns="45720" rIns="91440" bIns="45720">
            <a:spAutoFit/>
          </a:bodyPr>
          <a:lstStyle/>
          <a:p>
            <a:pPr algn="ctr"/>
            <a:r>
              <a:rPr lang="en-US" sz="5400" b="1" u="sng" dirty="0">
                <a:ln w="9525">
                  <a:solidFill>
                    <a:schemeClr val="bg1"/>
                  </a:solidFill>
                  <a:prstDash val="solid"/>
                </a:ln>
                <a:effectLst>
                  <a:outerShdw blurRad="12700" dist="38100" dir="2700000" algn="tl" rotWithShape="0">
                    <a:schemeClr val="bg1">
                      <a:lumMod val="50000"/>
                    </a:schemeClr>
                  </a:outerShdw>
                </a:effectLst>
              </a:rPr>
              <a:t>MAIN GOALS</a:t>
            </a:r>
            <a:endParaRPr lang="en-US" sz="54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Rectangle: Diagonal Corners Rounded 7">
            <a:extLst>
              <a:ext uri="{FF2B5EF4-FFF2-40B4-BE49-F238E27FC236}">
                <a16:creationId xmlns:a16="http://schemas.microsoft.com/office/drawing/2014/main" id="{216389A7-A923-CFB2-2D34-2D137B8C5423}"/>
              </a:ext>
            </a:extLst>
          </p:cNvPr>
          <p:cNvSpPr/>
          <p:nvPr/>
        </p:nvSpPr>
        <p:spPr>
          <a:xfrm>
            <a:off x="1406769" y="2461845"/>
            <a:ext cx="3451274" cy="642425"/>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INCREASE BRAND AWARENESS</a:t>
            </a:r>
          </a:p>
        </p:txBody>
      </p:sp>
      <p:sp>
        <p:nvSpPr>
          <p:cNvPr id="9" name="Rectangle: Diagonal Corners Rounded 8">
            <a:extLst>
              <a:ext uri="{FF2B5EF4-FFF2-40B4-BE49-F238E27FC236}">
                <a16:creationId xmlns:a16="http://schemas.microsoft.com/office/drawing/2014/main" id="{BF13DA31-38DB-1899-2859-5ECB27619E61}"/>
              </a:ext>
            </a:extLst>
          </p:cNvPr>
          <p:cNvSpPr/>
          <p:nvPr/>
        </p:nvSpPr>
        <p:spPr>
          <a:xfrm>
            <a:off x="1406769" y="3526410"/>
            <a:ext cx="3451274" cy="630927"/>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ELEVATING THE MARKET SHARE</a:t>
            </a:r>
          </a:p>
        </p:txBody>
      </p:sp>
      <p:sp>
        <p:nvSpPr>
          <p:cNvPr id="10" name="Rectangle: Diagonal Corners Rounded 9">
            <a:extLst>
              <a:ext uri="{FF2B5EF4-FFF2-40B4-BE49-F238E27FC236}">
                <a16:creationId xmlns:a16="http://schemas.microsoft.com/office/drawing/2014/main" id="{395160C6-E136-E0A0-1D75-B4D2F5117B7A}"/>
              </a:ext>
            </a:extLst>
          </p:cNvPr>
          <p:cNvSpPr/>
          <p:nvPr/>
        </p:nvSpPr>
        <p:spPr>
          <a:xfrm>
            <a:off x="1406769" y="4582048"/>
            <a:ext cx="3451274" cy="630927"/>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INCREASE BRAND AWARENESS</a:t>
            </a:r>
          </a:p>
        </p:txBody>
      </p:sp>
      <p:sp>
        <p:nvSpPr>
          <p:cNvPr id="11" name="Rectangle: Diagonal Corners Rounded 10">
            <a:extLst>
              <a:ext uri="{FF2B5EF4-FFF2-40B4-BE49-F238E27FC236}">
                <a16:creationId xmlns:a16="http://schemas.microsoft.com/office/drawing/2014/main" id="{6DEB8C31-C1AF-F485-C89C-8FAD10649BA6}"/>
              </a:ext>
            </a:extLst>
          </p:cNvPr>
          <p:cNvSpPr/>
          <p:nvPr/>
        </p:nvSpPr>
        <p:spPr>
          <a:xfrm>
            <a:off x="6726702" y="3511063"/>
            <a:ext cx="3451274" cy="630926"/>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PRODUCT DEVELOPMENT</a:t>
            </a:r>
          </a:p>
        </p:txBody>
      </p:sp>
      <p:sp>
        <p:nvSpPr>
          <p:cNvPr id="12" name="Rectangle: Diagonal Corners Rounded 11">
            <a:extLst>
              <a:ext uri="{FF2B5EF4-FFF2-40B4-BE49-F238E27FC236}">
                <a16:creationId xmlns:a16="http://schemas.microsoft.com/office/drawing/2014/main" id="{25245978-59CF-02BF-F85F-706DA4AEFD93}"/>
              </a:ext>
            </a:extLst>
          </p:cNvPr>
          <p:cNvSpPr/>
          <p:nvPr/>
        </p:nvSpPr>
        <p:spPr>
          <a:xfrm>
            <a:off x="6726702" y="2461845"/>
            <a:ext cx="3451274" cy="642425"/>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PRECISE TARGETING OF CONSUMERS</a:t>
            </a:r>
          </a:p>
        </p:txBody>
      </p:sp>
      <p:sp>
        <p:nvSpPr>
          <p:cNvPr id="13" name="Rectangle: Diagonal Corners Rounded 12">
            <a:extLst>
              <a:ext uri="{FF2B5EF4-FFF2-40B4-BE49-F238E27FC236}">
                <a16:creationId xmlns:a16="http://schemas.microsoft.com/office/drawing/2014/main" id="{F4E5A592-3ECC-E2C5-C2F8-E5DAC4E6A6F7}"/>
              </a:ext>
            </a:extLst>
          </p:cNvPr>
          <p:cNvSpPr/>
          <p:nvPr/>
        </p:nvSpPr>
        <p:spPr>
          <a:xfrm>
            <a:off x="6726702" y="4582048"/>
            <a:ext cx="3451274" cy="630927"/>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RECOMMENDATIONS</a:t>
            </a:r>
          </a:p>
        </p:txBody>
      </p:sp>
    </p:spTree>
    <p:extLst>
      <p:ext uri="{BB962C8B-B14F-4D97-AF65-F5344CB8AC3E}">
        <p14:creationId xmlns:p14="http://schemas.microsoft.com/office/powerpoint/2010/main" val="173931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C4ABB56D-5F87-2957-FABE-4EC39B38ACF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p:spPr>
      </p:pic>
      <p:sp>
        <p:nvSpPr>
          <p:cNvPr id="2" name="Title 1">
            <a:extLst>
              <a:ext uri="{FF2B5EF4-FFF2-40B4-BE49-F238E27FC236}">
                <a16:creationId xmlns:a16="http://schemas.microsoft.com/office/drawing/2014/main" id="{233AC32D-B8D9-E000-E2A0-27A1B8B880BB}"/>
              </a:ext>
            </a:extLst>
          </p:cNvPr>
          <p:cNvSpPr>
            <a:spLocks noGrp="1"/>
          </p:cNvSpPr>
          <p:nvPr>
            <p:ph type="title"/>
          </p:nvPr>
        </p:nvSpPr>
        <p:spPr>
          <a:xfrm>
            <a:off x="142762" y="448506"/>
            <a:ext cx="10886310" cy="1320800"/>
          </a:xfrm>
        </p:spPr>
        <p:txBody>
          <a:bodyPr>
            <a:normAutofit/>
          </a:bodyPr>
          <a:lstStyle/>
          <a:p>
            <a:r>
              <a:rPr lang="en-US" dirty="0"/>
              <a:t>ANALYSIS OF ALL THE DATA GIVEN BY CONSUMERS ON DIFFERENT FACTORS SUCH AS :</a:t>
            </a:r>
          </a:p>
        </p:txBody>
      </p:sp>
      <p:sp>
        <p:nvSpPr>
          <p:cNvPr id="11" name="TextBox 10">
            <a:extLst>
              <a:ext uri="{FF2B5EF4-FFF2-40B4-BE49-F238E27FC236}">
                <a16:creationId xmlns:a16="http://schemas.microsoft.com/office/drawing/2014/main" id="{4483F238-7E4D-4E8E-8D44-7F119A71557F}"/>
              </a:ext>
            </a:extLst>
          </p:cNvPr>
          <p:cNvSpPr txBox="1"/>
          <p:nvPr/>
        </p:nvSpPr>
        <p:spPr>
          <a:xfrm>
            <a:off x="2170509" y="6042025"/>
            <a:ext cx="5611019" cy="230832"/>
          </a:xfrm>
          <a:prstGeom prst="rect">
            <a:avLst/>
          </a:prstGeom>
          <a:noFill/>
        </p:spPr>
        <p:txBody>
          <a:bodyPr wrap="square" rtlCol="0">
            <a:spAutoFit/>
          </a:bodyPr>
          <a:lstStyle/>
          <a:p>
            <a:r>
              <a:rPr lang="en-US" sz="900">
                <a:hlinkClick r:id="rId3" tooltip="http://scherlund.blogspot.com/2018/01/ai-and-machine-learning-give-new.html"/>
              </a:rPr>
              <a:t>This Photo</a:t>
            </a:r>
            <a:r>
              <a:rPr lang="en-US" sz="900"/>
              <a:t> by Unknown Author is licensed under </a:t>
            </a:r>
            <a:r>
              <a:rPr lang="en-US" sz="900">
                <a:hlinkClick r:id="rId4" tooltip="https://creativecommons.org/licenses/by/3.0/"/>
              </a:rPr>
              <a:t>CC BY</a:t>
            </a:r>
            <a:endParaRPr lang="en-US" sz="900"/>
          </a:p>
        </p:txBody>
      </p:sp>
      <p:graphicFrame>
        <p:nvGraphicFramePr>
          <p:cNvPr id="3" name="Diagram 2">
            <a:extLst>
              <a:ext uri="{FF2B5EF4-FFF2-40B4-BE49-F238E27FC236}">
                <a16:creationId xmlns:a16="http://schemas.microsoft.com/office/drawing/2014/main" id="{35B03EE1-4075-9E49-38F0-3E207CCA325F}"/>
              </a:ext>
            </a:extLst>
          </p:cNvPr>
          <p:cNvGraphicFramePr/>
          <p:nvPr>
            <p:extLst>
              <p:ext uri="{D42A27DB-BD31-4B8C-83A1-F6EECF244321}">
                <p14:modId xmlns:p14="http://schemas.microsoft.com/office/powerpoint/2010/main" val="3321465607"/>
              </p:ext>
            </p:extLst>
          </p:nvPr>
        </p:nvGraphicFramePr>
        <p:xfrm>
          <a:off x="647114" y="1992213"/>
          <a:ext cx="5749528" cy="349360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5" name="Diagram 4">
            <a:extLst>
              <a:ext uri="{FF2B5EF4-FFF2-40B4-BE49-F238E27FC236}">
                <a16:creationId xmlns:a16="http://schemas.microsoft.com/office/drawing/2014/main" id="{6E72353D-7962-6E72-0DBB-6EA781887AE4}"/>
              </a:ext>
            </a:extLst>
          </p:cNvPr>
          <p:cNvGraphicFramePr/>
          <p:nvPr>
            <p:extLst>
              <p:ext uri="{D42A27DB-BD31-4B8C-83A1-F6EECF244321}">
                <p14:modId xmlns:p14="http://schemas.microsoft.com/office/powerpoint/2010/main" val="1944511845"/>
              </p:ext>
            </p:extLst>
          </p:nvPr>
        </p:nvGraphicFramePr>
        <p:xfrm>
          <a:off x="687244" y="1372180"/>
          <a:ext cx="8128000" cy="512358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230139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a:extLst>
              <a:ext uri="{FF2B5EF4-FFF2-40B4-BE49-F238E27FC236}">
                <a16:creationId xmlns:a16="http://schemas.microsoft.com/office/drawing/2014/main" id="{43ABEF0E-6DE7-31E7-88D1-F505060E4FB9}"/>
              </a:ext>
            </a:extLst>
          </p:cNvPr>
          <p:cNvSpPr>
            <a:spLocks noGrp="1"/>
          </p:cNvSpPr>
          <p:nvPr>
            <p:ph idx="1"/>
          </p:nvPr>
        </p:nvSpPr>
        <p:spPr>
          <a:xfrm>
            <a:off x="1631511" y="5837646"/>
            <a:ext cx="10018713" cy="769034"/>
          </a:xfrm>
        </p:spPr>
        <p:txBody>
          <a:bodyPr>
            <a:normAutofit/>
          </a:bodyPr>
          <a:lstStyle/>
          <a:p>
            <a:pPr marL="0" indent="0">
              <a:buNone/>
            </a:pPr>
            <a:r>
              <a:rPr lang="en-US" dirty="0"/>
              <a:t>Caffeine is the most preferred ingredient of energy drink preferred by respondents followed by other ingredients.</a:t>
            </a:r>
          </a:p>
        </p:txBody>
      </p:sp>
      <p:pic>
        <p:nvPicPr>
          <p:cNvPr id="29" name="Picture 28">
            <a:extLst>
              <a:ext uri="{FF2B5EF4-FFF2-40B4-BE49-F238E27FC236}">
                <a16:creationId xmlns:a16="http://schemas.microsoft.com/office/drawing/2014/main" id="{FEA7FF30-808D-F3F8-23EA-23FE2FF9AEC9}"/>
              </a:ext>
            </a:extLst>
          </p:cNvPr>
          <p:cNvPicPr>
            <a:picLocks noChangeAspect="1"/>
          </p:cNvPicPr>
          <p:nvPr/>
        </p:nvPicPr>
        <p:blipFill>
          <a:blip r:embed="rId3"/>
          <a:stretch>
            <a:fillRect/>
          </a:stretch>
        </p:blipFill>
        <p:spPr>
          <a:xfrm>
            <a:off x="1758120" y="1350499"/>
            <a:ext cx="9102139" cy="4360985"/>
          </a:xfrm>
          <a:prstGeom prst="rect">
            <a:avLst/>
          </a:prstGeom>
        </p:spPr>
      </p:pic>
      <p:sp>
        <p:nvSpPr>
          <p:cNvPr id="30" name="Rectangle 29">
            <a:extLst>
              <a:ext uri="{FF2B5EF4-FFF2-40B4-BE49-F238E27FC236}">
                <a16:creationId xmlns:a16="http://schemas.microsoft.com/office/drawing/2014/main" id="{F0217A04-197D-B0B1-37E6-80C1FC26489B}"/>
              </a:ext>
            </a:extLst>
          </p:cNvPr>
          <p:cNvSpPr/>
          <p:nvPr/>
        </p:nvSpPr>
        <p:spPr>
          <a:xfrm>
            <a:off x="2512770" y="223186"/>
            <a:ext cx="759284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ANALYSIS OF VARIABLES</a:t>
            </a:r>
          </a:p>
        </p:txBody>
      </p:sp>
    </p:spTree>
    <p:extLst>
      <p:ext uri="{BB962C8B-B14F-4D97-AF65-F5344CB8AC3E}">
        <p14:creationId xmlns:p14="http://schemas.microsoft.com/office/powerpoint/2010/main" val="12203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7A31-047A-E77D-4A7A-8461ED920963}"/>
              </a:ext>
            </a:extLst>
          </p:cNvPr>
          <p:cNvSpPr>
            <a:spLocks noGrp="1"/>
          </p:cNvSpPr>
          <p:nvPr>
            <p:ph type="title"/>
          </p:nvPr>
        </p:nvSpPr>
        <p:spPr>
          <a:xfrm>
            <a:off x="6137506" y="1204694"/>
            <a:ext cx="5365518" cy="1752599"/>
          </a:xfrm>
        </p:spPr>
        <p:txBody>
          <a:bodyPr>
            <a:normAutofit/>
          </a:bodyPr>
          <a:lstStyle/>
          <a:p>
            <a:r>
              <a:rPr lang="en-US" sz="2800" dirty="0">
                <a:solidFill>
                  <a:schemeClr val="tx1"/>
                </a:solidFill>
              </a:rPr>
              <a:t>60% of customers are male ,35% females and rest others</a:t>
            </a:r>
          </a:p>
        </p:txBody>
      </p:sp>
      <p:sp>
        <p:nvSpPr>
          <p:cNvPr id="3" name="Content Placeholder 2">
            <a:extLst>
              <a:ext uri="{FF2B5EF4-FFF2-40B4-BE49-F238E27FC236}">
                <a16:creationId xmlns:a16="http://schemas.microsoft.com/office/drawing/2014/main" id="{13D0FC38-6F7C-A98D-6B12-81570B49244D}"/>
              </a:ext>
            </a:extLst>
          </p:cNvPr>
          <p:cNvSpPr>
            <a:spLocks noGrp="1"/>
          </p:cNvSpPr>
          <p:nvPr>
            <p:ph idx="1"/>
          </p:nvPr>
        </p:nvSpPr>
        <p:spPr>
          <a:xfrm>
            <a:off x="879400" y="4375053"/>
            <a:ext cx="4877583" cy="2665827"/>
          </a:xfrm>
        </p:spPr>
        <p:txBody>
          <a:bodyPr/>
          <a:lstStyle/>
          <a:p>
            <a:pPr marL="0" indent="0">
              <a:buNone/>
            </a:pPr>
            <a:r>
              <a:rPr lang="en-US" dirty="0"/>
              <a:t> </a:t>
            </a:r>
            <a:r>
              <a:rPr lang="en-US" sz="2400" dirty="0">
                <a:solidFill>
                  <a:schemeClr val="tx1"/>
                </a:solidFill>
                <a:latin typeface="+mj-lt"/>
                <a:ea typeface="+mj-ea"/>
                <a:cs typeface="+mj-cs"/>
              </a:rPr>
              <a:t>19-30 Age group are accounted for the maximum of total energy drink consumption among different age groups</a:t>
            </a:r>
          </a:p>
        </p:txBody>
      </p:sp>
      <p:pic>
        <p:nvPicPr>
          <p:cNvPr id="5" name="Picture 4">
            <a:extLst>
              <a:ext uri="{FF2B5EF4-FFF2-40B4-BE49-F238E27FC236}">
                <a16:creationId xmlns:a16="http://schemas.microsoft.com/office/drawing/2014/main" id="{8076AE11-7919-E42E-AB44-2FF1F8750292}"/>
              </a:ext>
            </a:extLst>
          </p:cNvPr>
          <p:cNvPicPr>
            <a:picLocks noChangeAspect="1"/>
          </p:cNvPicPr>
          <p:nvPr/>
        </p:nvPicPr>
        <p:blipFill>
          <a:blip r:embed="rId2"/>
          <a:stretch>
            <a:fillRect/>
          </a:stretch>
        </p:blipFill>
        <p:spPr>
          <a:xfrm>
            <a:off x="688976" y="464234"/>
            <a:ext cx="5068007" cy="3233521"/>
          </a:xfrm>
          <a:prstGeom prst="rect">
            <a:avLst/>
          </a:prstGeom>
        </p:spPr>
      </p:pic>
      <p:pic>
        <p:nvPicPr>
          <p:cNvPr id="7" name="Picture 6">
            <a:extLst>
              <a:ext uri="{FF2B5EF4-FFF2-40B4-BE49-F238E27FC236}">
                <a16:creationId xmlns:a16="http://schemas.microsoft.com/office/drawing/2014/main" id="{59739ECD-6A53-7AC4-0D7B-C519ADB2A20D}"/>
              </a:ext>
            </a:extLst>
          </p:cNvPr>
          <p:cNvPicPr>
            <a:picLocks noChangeAspect="1"/>
          </p:cNvPicPr>
          <p:nvPr/>
        </p:nvPicPr>
        <p:blipFill>
          <a:blip r:embed="rId3"/>
          <a:stretch>
            <a:fillRect/>
          </a:stretch>
        </p:blipFill>
        <p:spPr>
          <a:xfrm>
            <a:off x="5992838" y="3697755"/>
            <a:ext cx="5952368" cy="2908495"/>
          </a:xfrm>
          <a:prstGeom prst="rect">
            <a:avLst/>
          </a:prstGeom>
        </p:spPr>
      </p:pic>
      <p:pic>
        <p:nvPicPr>
          <p:cNvPr id="6" name="Graphic 5" descr="Children">
            <a:extLst>
              <a:ext uri="{FF2B5EF4-FFF2-40B4-BE49-F238E27FC236}">
                <a16:creationId xmlns:a16="http://schemas.microsoft.com/office/drawing/2014/main" id="{C24B8503-2445-8501-DCF3-AE4EFD0B15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3311" y="5479366"/>
            <a:ext cx="914400" cy="914400"/>
          </a:xfrm>
          <a:prstGeom prst="rect">
            <a:avLst/>
          </a:prstGeom>
        </p:spPr>
      </p:pic>
    </p:spTree>
    <p:extLst>
      <p:ext uri="{BB962C8B-B14F-4D97-AF65-F5344CB8AC3E}">
        <p14:creationId xmlns:p14="http://schemas.microsoft.com/office/powerpoint/2010/main" val="1863629843"/>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1360</TotalTime>
  <Words>938</Words>
  <Application>Microsoft Office PowerPoint</Application>
  <PresentationFormat>Widescreen</PresentationFormat>
  <Paragraphs>76</Paragraphs>
  <Slides>20</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Alex Brush</vt:lpstr>
      <vt:lpstr>Arial</vt:lpstr>
      <vt:lpstr>Calibri</vt:lpstr>
      <vt:lpstr>Canva Sans</vt:lpstr>
      <vt:lpstr>Inter</vt:lpstr>
      <vt:lpstr>Poppins</vt:lpstr>
      <vt:lpstr>Roxborough CF</vt:lpstr>
      <vt:lpstr>Times New Roman</vt:lpstr>
      <vt:lpstr>Trebuchet MS</vt:lpstr>
      <vt:lpstr>Wingdings 3</vt:lpstr>
      <vt:lpstr>Facet</vt:lpstr>
      <vt:lpstr>          CodeX's Dynamic Marketing Strategy for India</vt:lpstr>
      <vt:lpstr>PowerPoint Presentation</vt:lpstr>
      <vt:lpstr>PowerPoint Presentation</vt:lpstr>
      <vt:lpstr>PowerPoint Presentation</vt:lpstr>
      <vt:lpstr>PowerPoint Presentation</vt:lpstr>
      <vt:lpstr>PowerPoint Presentation</vt:lpstr>
      <vt:lpstr>ANALYSIS OF ALL THE DATA GIVEN BY CONSUMERS ON DIFFERENT FACTORS SUCH AS :</vt:lpstr>
      <vt:lpstr>PowerPoint Presentation</vt:lpstr>
      <vt:lpstr>60% of customers are male ,35% females and rest others</vt:lpstr>
      <vt:lpstr>Online ads marketing channels account for nearly half of CodeX’s customer reach. Print media ranks lowest in terms of marketing channel reach for CodeX. The brand perception of CodeX is generally neutral. Approx 10% of individuals hold a negative perception of the CodeX brand.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CodeX's Dynamic Marketing Strategy for India</dc:title>
  <dc:creator>Aditi Rustagi</dc:creator>
  <cp:lastModifiedBy>Aditi Rustagi</cp:lastModifiedBy>
  <cp:revision>10</cp:revision>
  <dcterms:created xsi:type="dcterms:W3CDTF">2024-01-28T08:54:02Z</dcterms:created>
  <dcterms:modified xsi:type="dcterms:W3CDTF">2024-05-05T15:31:41Z</dcterms:modified>
</cp:coreProperties>
</file>