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imes New Roman Bold" charset="1" panose="02030802070405020303"/>
      <p:regular r:id="rId12"/>
    </p:embeddedFont>
    <p:embeddedFont>
      <p:font typeface="Arial Bold" charset="1" panose="020B0802020202020204"/>
      <p:regular r:id="rId13"/>
    </p:embeddedFont>
    <p:embeddedFont>
      <p:font typeface="Arial" charset="1" panose="020B0502020202020204"/>
      <p:regular r:id="rId17"/>
    </p:embeddedFont>
    <p:embeddedFont>
      <p:font typeface="Arimo Bold" charset="1" panose="020B0704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notesSlides/notesSlide2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3.xml" Type="http://schemas.openxmlformats.org/officeDocument/2006/relationships/notesSlide"/><Relationship Id="rId21" Target="notesSlides/notesSlide4.xml" Type="http://schemas.openxmlformats.org/officeDocument/2006/relationships/notesSlide"/><Relationship Id="rId22" Target="notesSlides/notesSlide5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85170" y="1277282"/>
            <a:ext cx="6957907" cy="7732451"/>
          </a:xfrm>
          <a:custGeom>
            <a:avLst/>
            <a:gdLst/>
            <a:ahLst/>
            <a:cxnLst/>
            <a:rect r="r" b="b" t="t" l="l"/>
            <a:pathLst>
              <a:path h="7732451" w="6957907">
                <a:moveTo>
                  <a:pt x="0" y="0"/>
                </a:moveTo>
                <a:lnTo>
                  <a:pt x="6957907" y="0"/>
                </a:lnTo>
                <a:lnTo>
                  <a:pt x="6957907" y="7732450"/>
                </a:lnTo>
                <a:lnTo>
                  <a:pt x="0" y="7732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11266" y="571500"/>
            <a:ext cx="1261872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PhantomEye AI-Powered Honeypot System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831714" y="0"/>
            <a:ext cx="661382" cy="3077506"/>
            <a:chOff x="0" y="0"/>
            <a:chExt cx="881842" cy="410334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1842" cy="4103342"/>
            </a:xfrm>
            <a:custGeom>
              <a:avLst/>
              <a:gdLst/>
              <a:ahLst/>
              <a:cxnLst/>
              <a:rect r="r" b="b" t="t" l="l"/>
              <a:pathLst>
                <a:path h="4103342" w="881842">
                  <a:moveTo>
                    <a:pt x="0" y="0"/>
                  </a:moveTo>
                  <a:lnTo>
                    <a:pt x="881842" y="0"/>
                  </a:lnTo>
                  <a:lnTo>
                    <a:pt x="881842" y="4103342"/>
                  </a:lnTo>
                  <a:lnTo>
                    <a:pt x="0" y="41033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881842" cy="412239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2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88369" y="2341245"/>
            <a:ext cx="17064513" cy="6917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</a:p>
          <a:p>
            <a:pPr algn="just" marL="651510" indent="-325755" lvl="1">
              <a:lnSpc>
                <a:spcPts val="864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StatementID :Custom PhantomEye Problem</a:t>
            </a:r>
          </a:p>
          <a:p>
            <a:pPr algn="just" marL="651510" indent="-325755" lvl="1">
              <a:lnSpc>
                <a:spcPts val="864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Title : Real-Time Cyber Threat Detection and Deception Using AI-Powered Honeypot System</a:t>
            </a:r>
          </a:p>
          <a:p>
            <a:pPr algn="just" marL="651510" indent="-325755" lvl="1">
              <a:lnSpc>
                <a:spcPts val="864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Theme : Cybersecurity</a:t>
            </a:r>
          </a:p>
          <a:p>
            <a:pPr algn="just" marL="651053" indent="-325526" lvl="1">
              <a:lnSpc>
                <a:spcPts val="864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PS Category : Software</a:t>
            </a:r>
          </a:p>
          <a:p>
            <a:pPr algn="just" marL="651510" indent="-325755" lvl="1">
              <a:lnSpc>
                <a:spcPts val="864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Name (Registered on portal) : The Gitfather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75610" y="-497931"/>
            <a:ext cx="16459200" cy="1868043"/>
            <a:chOff x="0" y="0"/>
            <a:chExt cx="21945600" cy="24907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490724"/>
            </a:xfrm>
            <a:custGeom>
              <a:avLst/>
              <a:gdLst/>
              <a:ahLst/>
              <a:cxnLst/>
              <a:rect r="r" b="b" t="t" l="l"/>
              <a:pathLst>
                <a:path h="2490724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490724"/>
                  </a:lnTo>
                  <a:lnTo>
                    <a:pt x="0" y="24907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21945600" cy="259549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</a:p>
            <a:p>
              <a:pPr algn="ctr">
                <a:lnSpc>
                  <a:spcPts val="6480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PhantomEye: Invisible AI Honeypot System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0" y="1625172"/>
            <a:ext cx="18105118" cy="713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b="true" sz="4800" u="sng">
                <a:solidFill>
                  <a:srgbClr val="1F497D"/>
                </a:solidFill>
                <a:latin typeface="Arial Bold"/>
                <a:ea typeface="Arial Bold"/>
                <a:cs typeface="Arial Bold"/>
                <a:sym typeface="Arial Bold"/>
              </a:rPr>
              <a:t>Proposed Solution </a:t>
            </a:r>
          </a:p>
          <a:p>
            <a:pPr algn="l">
              <a:lnSpc>
                <a:spcPts val="5040"/>
              </a:lnSpc>
            </a:pPr>
          </a:p>
          <a:p>
            <a:pPr algn="just" marL="760095" indent="-380048" lvl="1">
              <a:lnSpc>
                <a:spcPts val="6594"/>
              </a:lnSpc>
              <a:buFont typeface="Arial"/>
              <a:buChar char="•"/>
            </a:pPr>
            <a:r>
              <a:rPr lang="en-US" sz="4200" spc="-2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real-time AI-powered system that detects cyberattacks like SQL injection ,XSS,Brute Force Login Attacks,Reconnaissance Scanning Tools  instantly and diverts attackers to a fake honeypot environment.</a:t>
            </a:r>
          </a:p>
          <a:p>
            <a:pPr algn="just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Prevents damage by detecting threats proactively, not after compromise.</a:t>
            </a:r>
          </a:p>
          <a:p>
            <a:pPr algn="just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Protects real systems by isolating malicious users.</a:t>
            </a:r>
          </a:p>
          <a:p>
            <a:pPr algn="just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early warning and deep insights to security teams.</a:t>
            </a:r>
          </a:p>
          <a:p>
            <a:pPr algn="just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Combines detection + deception + alerting in a single lightweight tool.</a:t>
            </a:r>
          </a:p>
          <a:p>
            <a:pPr algn="just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Instant honeypot swap is invisible to attackers.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106400" y="9534530"/>
            <a:ext cx="4267200" cy="547688"/>
            <a:chOff x="0" y="0"/>
            <a:chExt cx="5689600" cy="7302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68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-71438"/>
            <a:ext cx="16459200" cy="1714500"/>
            <a:chOff x="0" y="0"/>
            <a:chExt cx="21945600" cy="228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21945600" cy="23717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280"/>
                </a:lnSpc>
              </a:pPr>
              <a:r>
                <a:rPr lang="en-US" sz="4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TECHNICAL APPROACH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06400" y="9534530"/>
            <a:ext cx="4267200" cy="547688"/>
            <a:chOff x="0" y="0"/>
            <a:chExt cx="5689600" cy="7302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68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56896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960"/>
                </a:lnSpc>
              </a:pPr>
              <a:r>
                <a:rPr lang="en-US" sz="8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3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553207" y="1196259"/>
            <a:ext cx="13106385" cy="8335884"/>
          </a:xfrm>
          <a:custGeom>
            <a:avLst/>
            <a:gdLst/>
            <a:ahLst/>
            <a:cxnLst/>
            <a:rect r="r" b="b" t="t" l="l"/>
            <a:pathLst>
              <a:path h="8335884" w="13106385">
                <a:moveTo>
                  <a:pt x="0" y="0"/>
                </a:moveTo>
                <a:lnTo>
                  <a:pt x="13106386" y="0"/>
                </a:lnTo>
                <a:lnTo>
                  <a:pt x="13106386" y="8335884"/>
                </a:lnTo>
                <a:lnTo>
                  <a:pt x="0" y="83358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526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-10970" y="1693748"/>
            <a:ext cx="9386270" cy="4026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9125" indent="-289562" lvl="1">
              <a:lnSpc>
                <a:spcPts val="3936"/>
              </a:lnSpc>
              <a:buFont typeface="Arial"/>
              <a:buChar char="•"/>
            </a:pPr>
            <a:r>
              <a:rPr lang="en-US" sz="3200" spc="-1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</a:t>
            </a:r>
            <a:r>
              <a:rPr lang="en-US" sz="3200" spc="-1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hon – Core backend development</a:t>
            </a:r>
          </a:p>
          <a:p>
            <a:pPr algn="just" marL="579125" indent="-289562" lvl="1">
              <a:lnSpc>
                <a:spcPts val="3936"/>
              </a:lnSpc>
              <a:buFont typeface="Arial"/>
              <a:buChar char="•"/>
            </a:pPr>
            <a:r>
              <a:rPr lang="en-US" sz="3200" spc="-1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Flask – Lightweight web framework for real-time request handling</a:t>
            </a:r>
          </a:p>
          <a:p>
            <a:pPr algn="just" marL="579125" indent="-289562" lvl="1">
              <a:lnSpc>
                <a:spcPts val="3936"/>
              </a:lnSpc>
              <a:buFont typeface="Arial"/>
              <a:buChar char="•"/>
            </a:pPr>
            <a:r>
              <a:rPr lang="en-US" sz="3200" spc="-1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Regex / Pattern Matching – Payload detection and scanning</a:t>
            </a:r>
          </a:p>
          <a:p>
            <a:pPr algn="just" marL="579125" indent="-289562" lvl="1">
              <a:lnSpc>
                <a:spcPts val="3936"/>
              </a:lnSpc>
              <a:buFont typeface="Arial"/>
              <a:buChar char="•"/>
            </a:pPr>
            <a:r>
              <a:rPr lang="en-US" sz="3200" spc="-1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Telegram Bot API – For instant alerts to admins</a:t>
            </a:r>
          </a:p>
          <a:p>
            <a:pPr algn="just" marL="579125" indent="-289562" lvl="1">
              <a:lnSpc>
                <a:spcPts val="3936"/>
              </a:lnSpc>
              <a:buFont typeface="Arial"/>
              <a:buChar char="•"/>
            </a:pPr>
            <a:r>
              <a:rPr lang="en-US" sz="3200" spc="-1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HTML/CSS – To build realistic honeypot pages</a:t>
            </a:r>
          </a:p>
          <a:p>
            <a:pPr algn="just">
              <a:lnSpc>
                <a:spcPts val="3936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84536" y="5643955"/>
            <a:ext cx="9386270" cy="3531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36"/>
              </a:lnSpc>
            </a:pPr>
            <a:r>
              <a:rPr lang="en-US" sz="3200" spc="-1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</a:t>
            </a:r>
            <a:r>
              <a:rPr lang="en-US" sz="3200" spc="-1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logy &amp; Implementation Process</a:t>
            </a:r>
          </a:p>
          <a:p>
            <a:pPr algn="just" marL="690885" indent="-345443" lvl="1">
              <a:lnSpc>
                <a:spcPts val="3936"/>
              </a:lnSpc>
              <a:buAutoNum type="arabicPeriod" startAt="1"/>
            </a:pPr>
            <a:r>
              <a:rPr lang="en-US" sz="3200" spc="-1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Monitoring Layer (Middleware):</a:t>
            </a:r>
          </a:p>
          <a:p>
            <a:pPr algn="just" marL="690885" indent="-345443" lvl="1">
              <a:lnSpc>
                <a:spcPts val="3936"/>
              </a:lnSpc>
              <a:buAutoNum type="arabicPeriod" startAt="1"/>
            </a:pPr>
            <a:r>
              <a:rPr lang="en-US" sz="3200" spc="-1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Threat Detection Layer</a:t>
            </a:r>
          </a:p>
          <a:p>
            <a:pPr algn="just" marL="690885" indent="-345443" lvl="1">
              <a:lnSpc>
                <a:spcPts val="3936"/>
              </a:lnSpc>
              <a:buAutoNum type="arabicPeriod" startAt="1"/>
            </a:pPr>
            <a:r>
              <a:rPr lang="en-US" sz="3200" spc="-1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 Response Layer</a:t>
            </a:r>
          </a:p>
          <a:p>
            <a:pPr algn="just" marL="690885" indent="-345443" lvl="1">
              <a:lnSpc>
                <a:spcPts val="3936"/>
              </a:lnSpc>
              <a:buAutoNum type="arabicPeriod" startAt="1"/>
            </a:pPr>
            <a:r>
              <a:rPr lang="en-US" sz="3200" spc="-1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Logging &amp; Analysis Layer</a:t>
            </a:r>
          </a:p>
          <a:p>
            <a:pPr algn="just">
              <a:lnSpc>
                <a:spcPts val="3936"/>
              </a:lnSpc>
            </a:pPr>
          </a:p>
          <a:p>
            <a:pPr algn="just">
              <a:lnSpc>
                <a:spcPts val="393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-71438"/>
            <a:ext cx="16459200" cy="1714500"/>
            <a:chOff x="0" y="0"/>
            <a:chExt cx="21945600" cy="228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21945600" cy="2390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FEASIBILITY AND VIABILITY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4765" y="1703273"/>
            <a:ext cx="13895070" cy="333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20"/>
              </a:lnSpc>
            </a:pPr>
            <a:r>
              <a:rPr lang="en-US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b="true" sz="31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Feasibility Analysis</a:t>
            </a:r>
          </a:p>
          <a:p>
            <a:pPr algn="just" marL="561027" indent="-280514" lvl="1">
              <a:lnSpc>
                <a:spcPts val="372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developed using lightweight technologies like Python and Flask.</a:t>
            </a:r>
          </a:p>
          <a:p>
            <a:pPr algn="just" marL="561027" indent="-280514" lvl="1">
              <a:lnSpc>
                <a:spcPts val="372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Works on any server (local, cloud, VPS).</a:t>
            </a:r>
          </a:p>
          <a:p>
            <a:pPr algn="just" marL="561027" indent="-280514" lvl="1">
              <a:lnSpc>
                <a:spcPts val="372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hardware dependency — fully software-based.</a:t>
            </a:r>
          </a:p>
          <a:p>
            <a:pPr algn="just" marL="561027" indent="-280514" lvl="1">
              <a:lnSpc>
                <a:spcPts val="372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Scalable for small apps or large enterprise environments.</a:t>
            </a:r>
          </a:p>
          <a:p>
            <a:pPr algn="just" marL="561027" indent="-280514" lvl="1">
              <a:lnSpc>
                <a:spcPts val="372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Integrates easily into existing web infrastructures.</a:t>
            </a:r>
          </a:p>
          <a:p>
            <a:pPr algn="just">
              <a:lnSpc>
                <a:spcPts val="3720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3106400" y="9534530"/>
            <a:ext cx="4267200" cy="547688"/>
            <a:chOff x="0" y="0"/>
            <a:chExt cx="5689600" cy="7302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68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b="true" sz="180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4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84536" y="5076825"/>
            <a:ext cx="13895070" cy="333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20"/>
              </a:lnSpc>
            </a:pPr>
            <a:r>
              <a:rPr lang="en-US" b="true" sz="31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Strategies</a:t>
            </a:r>
            <a:r>
              <a:rPr lang="en-US" b="true" sz="31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to Overcome Challenges</a:t>
            </a:r>
          </a:p>
          <a:p>
            <a:pPr algn="just" marL="669296" indent="-334648" lvl="1">
              <a:lnSpc>
                <a:spcPts val="372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adaptive ML models to improve detection accuracy.</a:t>
            </a:r>
          </a:p>
          <a:p>
            <a:pPr algn="just" marL="669296" indent="-334648" lvl="1">
              <a:lnSpc>
                <a:spcPts val="372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Continuously update honeypot content to remain believable.</a:t>
            </a:r>
          </a:p>
          <a:p>
            <a:pPr algn="just" marL="669296" indent="-334648" lvl="1">
              <a:lnSpc>
                <a:spcPts val="372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thresholds to reduce false alerts (e.g., trigger only on critical patterns).</a:t>
            </a:r>
          </a:p>
          <a:p>
            <a:pPr algn="just" marL="669296" indent="-334648" lvl="1">
              <a:lnSpc>
                <a:spcPts val="372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only metadata and anonymize sensitive inputs.</a:t>
            </a:r>
          </a:p>
          <a:p>
            <a:pPr algn="just" marL="669296" indent="-334648" lvl="1">
              <a:lnSpc>
                <a:spcPts val="372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sandboxing for safe handling of potential malware scripts.</a:t>
            </a:r>
          </a:p>
          <a:p>
            <a:pPr algn="just">
              <a:lnSpc>
                <a:spcPts val="372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-71438"/>
            <a:ext cx="16459200" cy="1714500"/>
            <a:chOff x="0" y="0"/>
            <a:chExt cx="21945600" cy="228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21945600" cy="2390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IMPACT AND BENEFITS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78623" y="1703273"/>
            <a:ext cx="13895070" cy="346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b="true" sz="3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</a:t>
            </a:r>
            <a:r>
              <a:rPr lang="en-US" b="true" sz="3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Potential Impact on Target Audience</a:t>
            </a:r>
          </a:p>
          <a:p>
            <a:pPr algn="just" marL="579125" indent="-289562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government portals, banking apps, e-commerce, and healthcare systems stay protected from real-time cyber threats.</a:t>
            </a:r>
          </a:p>
          <a:p>
            <a:pPr algn="just" marL="579125" indent="-289562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early threat detection and attacker tracking, improving national cybersecurity posture.</a:t>
            </a:r>
          </a:p>
          <a:p>
            <a:pPr algn="just" marL="579125" indent="-289562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educational institutes to train students on cyber deception techniques and ethical hacking.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106400" y="9534530"/>
            <a:ext cx="4267200" cy="547688"/>
            <a:chOff x="0" y="0"/>
            <a:chExt cx="5689600" cy="7302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68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b="true" sz="180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5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78623" y="5362575"/>
            <a:ext cx="13895070" cy="492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b="true" sz="3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B</a:t>
            </a:r>
            <a:r>
              <a:rPr lang="en-US" b="true" sz="3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enefits of the Solution</a:t>
            </a:r>
          </a:p>
          <a:p>
            <a:pPr algn="just" marL="690885" indent="-345443" lvl="1">
              <a:lnSpc>
                <a:spcPts val="3840"/>
              </a:lnSpc>
              <a:buAutoNum type="arabicPeriod" startAt="1"/>
            </a:pPr>
            <a:r>
              <a:rPr lang="en-US" b="true" sz="3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Social Impact :</a:t>
            </a:r>
          </a:p>
          <a:p>
            <a:pPr algn="just" marL="690885" indent="-345443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risk of identity theft, fraud, and data leaks.</a:t>
            </a:r>
          </a:p>
          <a:p>
            <a:pPr algn="just" marL="690885" indent="-345443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Protects users' digital privacy by preventing successful attacks.</a:t>
            </a:r>
          </a:p>
          <a:p>
            <a:pPr algn="just" marL="690885" indent="-345443" lvl="1">
              <a:lnSpc>
                <a:spcPts val="3840"/>
              </a:lnSpc>
              <a:buAutoNum type="arabicPeriod" startAt="1"/>
            </a:pPr>
            <a:r>
              <a:rPr lang="en-US" b="true" sz="3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Economic Impact</a:t>
            </a:r>
          </a:p>
          <a:p>
            <a:pPr algn="just" marL="690885" indent="-345443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Avoids financial loss from data breaches and downtime.</a:t>
            </a:r>
          </a:p>
          <a:p>
            <a:pPr algn="just" marL="690885" indent="-345443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cost of post-attack recovery and incident response.</a:t>
            </a:r>
          </a:p>
          <a:p>
            <a:pPr algn="just">
              <a:lnSpc>
                <a:spcPts val="3840"/>
              </a:lnSpc>
            </a:pPr>
          </a:p>
          <a:p>
            <a:pPr algn="just">
              <a:lnSpc>
                <a:spcPts val="3840"/>
              </a:lnSpc>
            </a:pPr>
          </a:p>
          <a:p>
            <a:pPr algn="just">
              <a:lnSpc>
                <a:spcPts val="38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32143"/>
            <a:ext cx="18287998" cy="754857"/>
            <a:chOff x="0" y="0"/>
            <a:chExt cx="24383998" cy="1006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006475"/>
            </a:xfrm>
            <a:custGeom>
              <a:avLst/>
              <a:gdLst/>
              <a:ahLst/>
              <a:cxnLst/>
              <a:rect r="r" b="b" t="t" l="l"/>
              <a:pathLst>
                <a:path h="10064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06475"/>
                  </a:lnTo>
                  <a:lnTo>
                    <a:pt x="0" y="1006475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" y="-71438"/>
            <a:ext cx="16459200" cy="1714500"/>
            <a:chOff x="0" y="0"/>
            <a:chExt cx="21945600" cy="228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45600" cy="2286000"/>
            </a:xfrm>
            <a:custGeom>
              <a:avLst/>
              <a:gdLst/>
              <a:ahLst/>
              <a:cxnLst/>
              <a:rect r="r" b="b" t="t" l="l"/>
              <a:pathLst>
                <a:path h="228600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21945600" cy="2390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RESEARCH  AND REFERENCES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914400" y="1576387"/>
            <a:ext cx="13895070" cy="686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</a:pP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Reference Links and Research Sources:</a:t>
            </a: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1. </a:t>
            </a:r>
            <a:r>
              <a:rPr lang="en-US" sz="32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OWASP Honeypots Guide</a:t>
            </a:r>
          </a:p>
          <a:p>
            <a:pPr algn="just" marL="579125" indent="-289562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https://owasp.org/www-community/Honeypots</a:t>
            </a: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2. </a:t>
            </a:r>
            <a:r>
              <a:rPr lang="en-US" b="true" sz="3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Cowrie Honeypot (SSH/Telnet)</a:t>
            </a:r>
          </a:p>
          <a:p>
            <a:pPr algn="just" marL="579125" indent="-289562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https://github.com/cowrie/cowrie</a:t>
            </a: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3. </a:t>
            </a:r>
            <a:r>
              <a:rPr lang="en-US" b="true" sz="3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Flask Framework Documentation</a:t>
            </a:r>
          </a:p>
          <a:p>
            <a:pPr algn="just" marL="579125" indent="-289562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https://flask.palletsprojects.com</a:t>
            </a: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4.</a:t>
            </a:r>
            <a:r>
              <a:rPr lang="en-US" b="true" sz="3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Telegram Bot API Docs</a:t>
            </a:r>
          </a:p>
          <a:p>
            <a:pPr algn="just" marL="579125" indent="-289562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https://core.telegram.org/bots/api</a:t>
            </a: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5.</a:t>
            </a:r>
            <a:r>
              <a:rPr lang="en-US" b="true" sz="3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Regex for Security Input Validation</a:t>
            </a:r>
          </a:p>
          <a:p>
            <a:pPr algn="just" marL="579125" indent="-289562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https://github.com/firasdib/Regex101</a:t>
            </a:r>
          </a:p>
          <a:p>
            <a:pPr algn="just">
              <a:lnSpc>
                <a:spcPts val="3840"/>
              </a:lnSpc>
            </a:pPr>
          </a:p>
          <a:p>
            <a:pPr algn="just">
              <a:lnSpc>
                <a:spcPts val="3840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3106400" y="9534530"/>
            <a:ext cx="4267200" cy="547688"/>
            <a:chOff x="0" y="0"/>
            <a:chExt cx="5689600" cy="7302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68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b="true" sz="180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6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DAGvZ0ZYBLg</dc:identifier>
  <dcterms:modified xsi:type="dcterms:W3CDTF">2011-08-01T06:04:30Z</dcterms:modified>
  <cp:revision>1</cp:revision>
  <dc:title>SIH2025-IDEA-Presentation-Format (1).pptx</dc:title>
</cp:coreProperties>
</file>