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2" r:id="rId5"/>
    <p:sldId id="263" r:id="rId6"/>
    <p:sldId id="265" r:id="rId7"/>
    <p:sldId id="269" r:id="rId8"/>
    <p:sldId id="270" r:id="rId9"/>
    <p:sldId id="271" r:id="rId10"/>
    <p:sldId id="272" r:id="rId11"/>
    <p:sldId id="273" r:id="rId12"/>
    <p:sldId id="264" r:id="rId13"/>
    <p:sldId id="266" r:id="rId14"/>
    <p:sldId id="268" r:id="rId15"/>
    <p:sldId id="259" r:id="rId16"/>
  </p:sldIdLst>
  <p:sldSz cx="12192000" cy="6858000"/>
  <p:notesSz cx="6858000" cy="9144000"/>
  <p:embeddedFontLst>
    <p:embeddedFont>
      <p:font typeface="Lato Black" panose="020F0502020204030203" pitchFamily="34" charset="0"/>
      <p:bold r:id="rId18"/>
      <p:bold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29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73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42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60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94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11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6359" y="6284976"/>
            <a:ext cx="676655" cy="4389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6935" y="1091183"/>
            <a:ext cx="2868168" cy="4611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5807" y="6241034"/>
            <a:ext cx="2195829" cy="48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8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hil-singh-rana-b3392323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ahil-singh-ran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1016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28146"/>
            <a:ext cx="72461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Analysis of AMCAT Data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69B9-2209-BD20-D82F-01B0E924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90" y="396559"/>
            <a:ext cx="10515600" cy="660081"/>
          </a:xfrm>
        </p:spPr>
        <p:txBody>
          <a:bodyPr>
            <a:noAutofit/>
          </a:bodyPr>
          <a:lstStyle/>
          <a:p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Plots of Cross-tabulations: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1C2C-1979-3C7C-8C8E-9135F3F1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904241"/>
            <a:ext cx="10515600" cy="55879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plots to show the relationship between two categorical variables.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AF752-85A1-04FB-4D33-032AD366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0" y="1341120"/>
            <a:ext cx="6553200" cy="53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69B9-2209-BD20-D82F-01B0E924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90" y="396559"/>
            <a:ext cx="10515600" cy="660081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 Plots:</a:t>
            </a:r>
            <a:endParaRPr lang="en-IN" sz="59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1C2C-1979-3C7C-8C8E-9135F3F1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904241"/>
            <a:ext cx="10515600" cy="55879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 plots to show pairwise relationships between several numerical variables.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oup of blue dots&#10;&#10;Description automatically generated">
            <a:extLst>
              <a:ext uri="{FF2B5EF4-FFF2-40B4-BE49-F238E27FC236}">
                <a16:creationId xmlns:a16="http://schemas.microsoft.com/office/drawing/2014/main" id="{9391E57B-4CC5-74CD-229F-9283E460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54" y="1391920"/>
            <a:ext cx="6517615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47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26720" y="325121"/>
            <a:ext cx="10911840" cy="621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indent="0" algn="l">
              <a:lnSpc>
                <a:spcPct val="120000"/>
              </a:lnSpc>
              <a:buNone/>
            </a:pPr>
            <a:r>
              <a:rPr lang="en-IN" sz="39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-- </a:t>
            </a:r>
            <a:endParaRPr lang="en-US" sz="39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Influencing Factors: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Cognitive skills (e.g., English, Logical, Quantitative) and technical skills (e.g., Computer Science, Electronics) have a significant impact on salary.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scores in these areas generally correlate with higher salaries.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 GPA Correlation: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 GPA is positively correlated with salary and job roles.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Graduates with higher GPAs tend to secure better job roles and higher salaries.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and Specialization: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significant relationship between gender and specialization.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 specializations have a higher representation of a particular gender, impacting employment outcomes.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Implications: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Educational Institutions: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Focus on enhancing cognitive and technical skills in the curriculum.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Employers: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Recognize the importance of these skills in hiring and salary decisions.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Graduates: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Aim to excel in both academic and skill-based assessments to improve employment prospects.</a:t>
            </a:r>
          </a:p>
        </p:txBody>
      </p:sp>
    </p:spTree>
    <p:extLst>
      <p:ext uri="{BB962C8B-B14F-4D97-AF65-F5344CB8AC3E}">
        <p14:creationId xmlns:p14="http://schemas.microsoft.com/office/powerpoint/2010/main" val="314993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26720" y="325120"/>
            <a:ext cx="10749280" cy="6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en-US" sz="3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and Challenges -- 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Experience: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Opportunity: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project provided an excellent opportunity to apply data analysis techniques to real-world data.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 Development: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Enhanced skills in data cleaning, manipulation, and exploratory data analysis using Python and visualization tools like Seaborn and Matplotlib.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Issues: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Handling missing values, erroneous data, and outliers posed significant challenges.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Scraping: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applicable, difficulties in extracting consistent data from various websites due to differences in structure and format.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Analysis: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Conducting in-depth statistical analysis and ensuring the accuracy of the results required meticulous attention to detail.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Learnings: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Techniques: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Learned various methods to handle missing and erroneous data effectively.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Analysis: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Gained experience in using statistical methods such as regression analysis and chi-square tests to derive meaningful insights.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Problem-Solving: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Developed problem-solving skills by overcoming challenges related to data inconsistencies and analysis complexities.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4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8320" y="2711702"/>
            <a:ext cx="2438400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535" dirty="0">
                <a:solidFill>
                  <a:srgbClr val="F60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5500" spc="-535" dirty="0">
                <a:solidFill>
                  <a:srgbClr val="F60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500" spc="-535" dirty="0">
                <a:solidFill>
                  <a:srgbClr val="F60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endParaRPr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9725807" y="6238360"/>
            <a:ext cx="2466193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100"/>
              </a:spcBef>
            </a:pPr>
            <a:r>
              <a:rPr sz="1950" b="0" spc="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950" b="0" spc="1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b="0" spc="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950" b="0" spc="1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950" b="0" spc="2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b="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950" b="0" spc="345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950" b="0" spc="1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950" b="0" spc="2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950" b="0" spc="3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950" b="0" spc="2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50" b="0" spc="-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">
              <a:lnSpc>
                <a:spcPts val="1375"/>
              </a:lnSpc>
              <a:tabLst>
                <a:tab pos="1533525" algn="l"/>
              </a:tabLst>
            </a:pPr>
            <a:r>
              <a:rPr sz="1250" b="0" dirty="0">
                <a:solidFill>
                  <a:srgbClr val="E29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50" b="0" spc="330" dirty="0">
                <a:solidFill>
                  <a:srgbClr val="E29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50" b="0" dirty="0">
                <a:solidFill>
                  <a:srgbClr val="D86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50" b="0" spc="225" dirty="0">
                <a:solidFill>
                  <a:srgbClr val="D862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75" b="0" baseline="2222" dirty="0">
                <a:solidFill>
                  <a:srgbClr val="CF77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75" b="0" spc="472" baseline="2222" dirty="0">
                <a:solidFill>
                  <a:srgbClr val="CF77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75" b="0" baseline="2222" dirty="0">
                <a:solidFill>
                  <a:srgbClr val="B84F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75" b="0" spc="397" baseline="2222" dirty="0">
                <a:solidFill>
                  <a:srgbClr val="B84F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75" b="0" baseline="2222" dirty="0">
                <a:solidFill>
                  <a:srgbClr val="C85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75" b="0" spc="465" baseline="2222" dirty="0">
                <a:solidFill>
                  <a:srgbClr val="C85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75" b="0" baseline="2222" dirty="0">
                <a:solidFill>
                  <a:srgbClr val="E991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875" b="0" spc="337" baseline="2222" dirty="0">
                <a:solidFill>
                  <a:srgbClr val="E991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75" b="0" spc="-75" baseline="2222" dirty="0">
                <a:solidFill>
                  <a:srgbClr val="DD9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875" b="0" baseline="2222" dirty="0">
                <a:solidFill>
                  <a:srgbClr val="DD9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75" b="0" baseline="2222" dirty="0">
                <a:solidFill>
                  <a:srgbClr val="EB6B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75" b="0" spc="509" baseline="2222" dirty="0">
                <a:solidFill>
                  <a:srgbClr val="EB6B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75" b="0" baseline="2222" dirty="0">
                <a:solidFill>
                  <a:srgbClr val="B652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75" b="0" spc="412" baseline="2222" dirty="0">
                <a:solidFill>
                  <a:srgbClr val="B652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75" b="0" baseline="2222" dirty="0">
                <a:solidFill>
                  <a:srgbClr val="C15D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875" b="0" spc="390" baseline="2222" dirty="0">
                <a:solidFill>
                  <a:srgbClr val="C15D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75" b="0" spc="-75" baseline="2222" dirty="0">
                <a:solidFill>
                  <a:srgbClr val="E68E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1875" baseline="222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13DFE-35D6-8FEE-43CC-B96F30D8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460" y="6039777"/>
            <a:ext cx="319132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3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01837" y="912459"/>
            <a:ext cx="10667608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Education Background –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My name is Sahil Singh </a:t>
            </a:r>
            <a:r>
              <a:rPr lang="en-US" sz="180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Rana and I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am currently pursuing a Bachelor of Technology (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B.Tech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 in Computer Engineering with a specialization in Artificial Intelligence and Deep Learning at Graphic Era University, Dehradun. My academic journey has been marked by consistent performance and a keen interest in emerging technologies, reflected in my GPA of 8.51/10.</a:t>
            </a:r>
            <a:endParaRPr lang="en-IN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Why </a:t>
            </a:r>
            <a:r>
              <a:rPr lang="en-IN" sz="18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want to learn Data Science –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My interest in Data Science stems from its transformative impact across various domains. The ability to analyze and interpret complex datasets to derive actionable insights is a skill that I find both challenging and immensely rewarding. Data Science combines my passion for mathematics, statistics, and computer science, enabling me to contribute to innovative solutions and informed decision-making processes. The interdisciplinary nature of Data Science and its application in solving real-world problems motivate me to delve deeper into this field.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LinkedIn and GitHub Profiles –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LinkedIn: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3"/>
              </a:rPr>
              <a:t>https://www.linkedin.com/in/sahil-singh-rana-b33923230/</a:t>
            </a:r>
            <a:endParaRPr lang="en-US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GitHub: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/>
              </a:rPr>
              <a:t>https://github.com/sahil-singh-rana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86892" y="289699"/>
            <a:ext cx="11218215" cy="62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Work Experience –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While I am currently a student, I have undertaken several projects that have provided me with hands-on experience in various technical skills and tools relevant to Data Science.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These projects include: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Computer Vision-based Object Recognition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Developed a graphical user interface (GUI) supporting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Ultralytics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YOLov8 models using the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tkinter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library.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MERN Stack Food Delivery App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Built a robust e-commerce food delivery application using MongoDB, Express.js, React, and Node.js.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Vehicle Number Plate Detection and Recognition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Created a GUI for live image capture and upload, employing computer vision techniques and Optical Character Recognition (OCR).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Signature Verification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Developed an application for comparing signatures, enabling accurate decision-making processes.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Land Cover Classification Through Satellite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Classified satellite images into various land cover classes and calculated the area of each class for scientific estimations.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Instagram Clone Application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Developed a clone of Instagram using HTML and CSS.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These projects have equipped me with a solid foundation in programming languages (C, C++, Java, Python, HTML, CSS, JavaScript), machine learning tools (Scikit-learn, TensorFlow, OpenCV, YOLO), database management (Oracle SQL Server, MySQL, MongoDB), and cloud platforms (Google Cloud).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71947" y="245807"/>
            <a:ext cx="11602065" cy="652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and Use case domain understanding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Study: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factors influencing employment outcomes is crucial for improving educational programs and career guidance.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Understanding: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employment outcomes such as salary, job titles, and job locations.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of cognitive, technical, and personality skills and their impact on employment outcomes.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recruitment process by accurately forecasting a candidate’s job performance and fit based on their test scores, educational background, and demographic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Recruiters and employers need an efficient way to match candidates to roles, all while reducing hiring costs and enhancing retention rates. By utilizing this data, companies can more effectively identify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highpotential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candidates and optimize their recruitment strategies.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 points: 4000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independent variables: 40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variables: continuous, categorical, and dates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5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16809" y="98322"/>
            <a:ext cx="10711591" cy="666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IN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-- 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Libraries: 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NumPy, Matplotlib, and Seaborn for data manipulation and visualization.</a:t>
            </a:r>
          </a:p>
          <a:p>
            <a:pPr marL="114300" indent="0">
              <a:buNone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Dataset: 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dataset into a Pandas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exploration.</a:t>
            </a:r>
          </a:p>
          <a:p>
            <a:pPr marL="114300" indent="0">
              <a:buNone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Exploration</a:t>
            </a:r>
            <a:r>
              <a:rPr lang="en-US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functions like .shape, .describe(), and .info() to understand the dataset size, data types, and summary statistics.</a:t>
            </a:r>
          </a:p>
          <a:p>
            <a:pPr>
              <a:buAutoNum type="alphaLcPeriod"/>
            </a:pPr>
            <a:r>
              <a:rPr lang="en-US" sz="2000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lvl="1"/>
            <a:r>
              <a:rPr lang="en-US" sz="1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identified and analyzed.</a:t>
            </a:r>
          </a:p>
          <a:p>
            <a:pPr lvl="1"/>
            <a:r>
              <a:rPr lang="en-US" sz="1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appropriate, missing values were imputed or removed to maintain data integrity.</a:t>
            </a:r>
          </a:p>
          <a:p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Erroneous Data Points:</a:t>
            </a:r>
          </a:p>
          <a:p>
            <a:pPr marL="571500" lvl="1" indent="0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Outliers and Incorrect Data Entries:</a:t>
            </a:r>
          </a:p>
          <a:p>
            <a:pPr lvl="1"/>
            <a:r>
              <a:rPr lang="en-US" sz="1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 were identified using statistical methods and visualization.</a:t>
            </a:r>
          </a:p>
          <a:p>
            <a:pPr lvl="1"/>
            <a:r>
              <a:rPr lang="en-US" sz="1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Erroneous entries were corrected or removed to ensure data quality.</a:t>
            </a:r>
            <a:endParaRPr lang="en-IN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000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Steps –</a:t>
            </a:r>
          </a:p>
          <a:p>
            <a:pPr marL="114300" indent="0" algn="l">
              <a:buNone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Encoding: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variables were normalized to ensure consistent scaling.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were encoded for analysis.</a:t>
            </a:r>
            <a:endParaRPr lang="en-IN" sz="1800" b="1" i="0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1614" y="275303"/>
            <a:ext cx="6203826" cy="716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Variables:</a:t>
            </a:r>
          </a:p>
          <a:p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Creation of Derived Variables:</a:t>
            </a:r>
          </a:p>
          <a:p>
            <a:pPr lvl="1"/>
            <a:r>
              <a:rPr lang="en-US" sz="1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variables were created to capture additional insights.</a:t>
            </a:r>
          </a:p>
          <a:p>
            <a:pPr lvl="1"/>
            <a:r>
              <a:rPr lang="en-US" sz="1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Employment duration calculated from DOJ and DOL.</a:t>
            </a:r>
          </a:p>
          <a:p>
            <a:pPr marL="114300" indent="0">
              <a:buNone/>
            </a:pPr>
            <a:endParaRPr lang="en-US" sz="1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400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  <a:p>
            <a:pPr marL="114300" indent="0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Variable Analysis:</a:t>
            </a:r>
          </a:p>
          <a:p>
            <a:pPr marL="114300" indent="0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Descriptive Statistics:</a:t>
            </a:r>
          </a:p>
          <a:p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Histograms and KDE plots were used to visualize distributions.</a:t>
            </a:r>
          </a:p>
          <a:p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provided summaries of key variables.</a:t>
            </a:r>
          </a:p>
          <a:p>
            <a:pPr marL="114300" indent="0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Salary Analysis</a:t>
            </a:r>
          </a:p>
          <a:p>
            <a:pPr marL="114300" indent="0">
              <a:buNone/>
            </a:pPr>
            <a:r>
              <a:rPr lang="en-US" sz="180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['Salary'].plot(kind='hist', title='Histogram of Salary')</a:t>
            </a:r>
          </a:p>
          <a:p>
            <a:pPr marL="114300" indent="0">
              <a:buNone/>
            </a:pPr>
            <a:r>
              <a:rPr lang="en-US" sz="180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['Salary'].plot(kind='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title='KDE of Salary')</a:t>
            </a:r>
          </a:p>
          <a:p>
            <a:pPr marL="114300" indent="0">
              <a:buNone/>
            </a:pP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['Salary'].describe())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91D94-5C87-8373-B371-61655AC1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56" y="1789142"/>
            <a:ext cx="5897653" cy="41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69B9-2209-BD20-D82F-01B0E924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30" y="152719"/>
            <a:ext cx="10515600" cy="1117282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Bivariate Data Analysis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1C2C-1979-3C7C-8C8E-9135F3F1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904241"/>
            <a:ext cx="10515600" cy="88392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to visualize the relationship between two continuous variables.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D3E5D-C7B7-6F5C-D71D-E36182B3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501461"/>
            <a:ext cx="6918960" cy="50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69B9-2209-BD20-D82F-01B0E924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90" y="396559"/>
            <a:ext cx="10515600" cy="660081"/>
          </a:xfrm>
        </p:spPr>
        <p:txBody>
          <a:bodyPr>
            <a:normAutofit/>
          </a:bodyPr>
          <a:lstStyle/>
          <a:p>
            <a:r>
              <a:rPr lang="en-IN" sz="2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Hexbin</a:t>
            </a: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Plots: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1C2C-1979-3C7C-8C8E-9135F3F1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904241"/>
            <a:ext cx="10515600" cy="558799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Hexbin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plots to visualize the density of data points where two continuous variables intersect.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C34FD-29F9-7AD5-6E59-668E0D90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33" y="1478280"/>
            <a:ext cx="7372293" cy="51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2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69B9-2209-BD20-D82F-01B0E924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90" y="396559"/>
            <a:ext cx="10515600" cy="660081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Boxplots by Category:</a:t>
            </a:r>
            <a:endParaRPr lang="en-IN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1C2C-1979-3C7C-8C8E-9135F3F1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904241"/>
            <a:ext cx="10515600" cy="55879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Boxplots to compare the distribution of a numerical variable across different categories.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E9E97-1632-E757-0397-C88CEED8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463040"/>
            <a:ext cx="6685280" cy="522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6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1269</Words>
  <Application>Microsoft Office PowerPoint</Application>
  <PresentationFormat>Widescreen</PresentationFormat>
  <Paragraphs>114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Libre Baskerville</vt:lpstr>
      <vt:lpstr>Lato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Data Analysis</vt:lpstr>
      <vt:lpstr>Hexbin Plots:</vt:lpstr>
      <vt:lpstr>Boxplots by Category:</vt:lpstr>
      <vt:lpstr>Bar Plots of Cross-tabulations:</vt:lpstr>
      <vt:lpstr>Pair Plots:</vt:lpstr>
      <vt:lpstr>PowerPoint Presentation</vt:lpstr>
      <vt:lpstr>PowerPoint Presentation</vt:lpstr>
      <vt:lpstr>N N O M A T I C S E S E A R C H L A B 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Sahil Singh Rana</cp:lastModifiedBy>
  <cp:revision>8</cp:revision>
  <dcterms:created xsi:type="dcterms:W3CDTF">2021-02-16T05:19:01Z</dcterms:created>
  <dcterms:modified xsi:type="dcterms:W3CDTF">2024-10-06T17:57:43Z</dcterms:modified>
</cp:coreProperties>
</file>