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2"/>
  </p:notesMasterIdLst>
  <p:sldIdLst>
    <p:sldId id="258" r:id="rId2"/>
    <p:sldId id="260" r:id="rId3"/>
    <p:sldId id="261" r:id="rId4"/>
    <p:sldId id="264" r:id="rId5"/>
    <p:sldId id="265" r:id="rId6"/>
    <p:sldId id="266" r:id="rId7"/>
    <p:sldId id="263" r:id="rId8"/>
    <p:sldId id="270" r:id="rId9"/>
    <p:sldId id="271" r:id="rId10"/>
    <p:sldId id="25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60"/>
  </p:normalViewPr>
  <p:slideViewPr>
    <p:cSldViewPr snapToGrid="0">
      <p:cViewPr>
        <p:scale>
          <a:sx n="100" d="100"/>
          <a:sy n="100" d="100"/>
        </p:scale>
        <p:origin x="8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593D4-6337-40A7-B5DC-DA0D1D108DAF}" type="datetimeFigureOut">
              <a:rPr lang="en-IN" smtClean="0"/>
              <a:t>05-07-2024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1A451-0B29-418E-854E-7F6E6698618A}" type="slidenum">
              <a:rPr lang="en-IN" smtClean="0"/>
              <a:t>‹#›</a:t>
            </a:fld>
            <a:endParaRPr lang="en-IN"/>
          </a:p>
        </p:txBody>
      </p:sp>
    </p:spTree>
    <p:extLst>
      <p:ext uri="{BB962C8B-B14F-4D97-AF65-F5344CB8AC3E}">
        <p14:creationId xmlns:p14="http://schemas.microsoft.com/office/powerpoint/2010/main" val="62727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81A451-0B29-418E-854E-7F6E6698618A}" type="slidenum">
              <a:rPr lang="en-IN" smtClean="0"/>
              <a:t>2</a:t>
            </a:fld>
            <a:endParaRPr lang="en-IN"/>
          </a:p>
        </p:txBody>
      </p:sp>
    </p:spTree>
    <p:extLst>
      <p:ext uri="{BB962C8B-B14F-4D97-AF65-F5344CB8AC3E}">
        <p14:creationId xmlns:p14="http://schemas.microsoft.com/office/powerpoint/2010/main" val="3045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81A451-0B29-418E-854E-7F6E6698618A}" type="slidenum">
              <a:rPr lang="en-IN" smtClean="0"/>
              <a:t>8</a:t>
            </a:fld>
            <a:endParaRPr lang="en-IN"/>
          </a:p>
        </p:txBody>
      </p:sp>
    </p:spTree>
    <p:extLst>
      <p:ext uri="{BB962C8B-B14F-4D97-AF65-F5344CB8AC3E}">
        <p14:creationId xmlns:p14="http://schemas.microsoft.com/office/powerpoint/2010/main" val="254847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81A451-0B29-418E-854E-7F6E6698618A}" type="slidenum">
              <a:rPr lang="en-IN" smtClean="0"/>
              <a:t>9</a:t>
            </a:fld>
            <a:endParaRPr lang="en-IN"/>
          </a:p>
        </p:txBody>
      </p:sp>
    </p:spTree>
    <p:extLst>
      <p:ext uri="{BB962C8B-B14F-4D97-AF65-F5344CB8AC3E}">
        <p14:creationId xmlns:p14="http://schemas.microsoft.com/office/powerpoint/2010/main" val="2097291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7/5/2024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7/5/2024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7/5/2024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7/5/2024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7/5/2024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25" name="Rectangle 24">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7" name="Rectangle 26">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29" name="Group 28">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30" name="Straight Connector 29">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80102662-1FA4-4C7A-B144-19699DF4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Rectangle 37">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40" name="Rectangle 39">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6A98432-B13E-48AF-801C-C0DA9326CBA8}"/>
              </a:ext>
            </a:extLst>
          </p:cNvPr>
          <p:cNvSpPr>
            <a:spLocks noGrp="1"/>
          </p:cNvSpPr>
          <p:nvPr>
            <p:ph type="title"/>
          </p:nvPr>
        </p:nvSpPr>
        <p:spPr>
          <a:xfrm>
            <a:off x="797052" y="1610050"/>
            <a:ext cx="10927784" cy="4034770"/>
          </a:xfrm>
        </p:spPr>
        <p:txBody>
          <a:bodyPr vert="horz" lIns="91440" tIns="45720" rIns="91440" bIns="45720" rtlCol="0" anchor="ctr">
            <a:normAutofit fontScale="90000"/>
          </a:bodyPr>
          <a:lstStyle/>
          <a:p>
            <a:pPr algn="ctr"/>
            <a:r>
              <a:rPr lang="en-US" sz="6700" b="1" cap="all" spc="-100" dirty="0"/>
              <a:t>Computer Vision-based Object Recognition</a:t>
            </a:r>
            <a:br>
              <a:rPr lang="en-US" sz="6700" b="1" cap="all" spc="-100" dirty="0"/>
            </a:br>
            <a:br>
              <a:rPr lang="en-US" sz="6700" b="1" cap="all" spc="-100" dirty="0"/>
            </a:b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 Sahil Singh Rana</a:t>
            </a:r>
            <a:b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IN" sz="3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B.Tech</a:t>
            </a: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Computer </a:t>
            </a:r>
            <a:r>
              <a:rPr lang="en-IN" sz="31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Engg</a:t>
            </a: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 &amp;DL)</a:t>
            </a:r>
            <a:b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University roll no. : 2019582</a:t>
            </a:r>
            <a:b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Roll no:  19</a:t>
            </a:r>
            <a:b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CE SPL</a:t>
            </a:r>
            <a:endParaRPr lang="en-US" sz="6700" b="1" cap="all" spc="-100" dirty="0"/>
          </a:p>
        </p:txBody>
      </p:sp>
      <p:sp>
        <p:nvSpPr>
          <p:cNvPr id="42" name="Rectangle 41">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4" name="Straight Connector 43">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1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YOLOv8 architecture. | Download Scientific Diagram">
            <a:extLst>
              <a:ext uri="{FF2B5EF4-FFF2-40B4-BE49-F238E27FC236}">
                <a16:creationId xmlns:a16="http://schemas.microsoft.com/office/drawing/2014/main" id="{3D9F2245-0650-C005-4FFB-CF4C62670790}"/>
              </a:ext>
            </a:extLst>
          </p:cNvPr>
          <p:cNvSpPr>
            <a:spLocks noGrp="1" noChangeAspect="1" noChangeArrowheads="1"/>
          </p:cNvSpPr>
          <p:nvPr>
            <p:ph type="ctrTitle"/>
          </p:nvPr>
        </p:nvSpPr>
        <p:spPr bwMode="auto">
          <a:xfrm>
            <a:off x="1483596" y="2779969"/>
            <a:ext cx="9067800" cy="2590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11500" dirty="0"/>
              <a:t>thankyou</a:t>
            </a:r>
          </a:p>
        </p:txBody>
      </p:sp>
    </p:spTree>
    <p:extLst>
      <p:ext uri="{BB962C8B-B14F-4D97-AF65-F5344CB8AC3E}">
        <p14:creationId xmlns:p14="http://schemas.microsoft.com/office/powerpoint/2010/main" val="320231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2" name="Title 1">
            <a:extLst>
              <a:ext uri="{FF2B5EF4-FFF2-40B4-BE49-F238E27FC236}">
                <a16:creationId xmlns:a16="http://schemas.microsoft.com/office/drawing/2014/main" id="{12EBB719-5994-D46A-47DA-5D9FABD7CB97}"/>
              </a:ext>
            </a:extLst>
          </p:cNvPr>
          <p:cNvSpPr>
            <a:spLocks noGrp="1"/>
          </p:cNvSpPr>
          <p:nvPr>
            <p:ph type="title"/>
          </p:nvPr>
        </p:nvSpPr>
        <p:spPr>
          <a:xfrm>
            <a:off x="742892" y="437513"/>
            <a:ext cx="9792208" cy="1527078"/>
          </a:xfrm>
        </p:spPr>
        <p:txBody>
          <a:bodyPr>
            <a:normAutofit/>
          </a:bodyPr>
          <a:lstStyle/>
          <a:p>
            <a:r>
              <a:rPr lang="en-US" sz="6600" b="1" dirty="0">
                <a:solidFill>
                  <a:srgbClr val="000000"/>
                </a:solidFill>
                <a:latin typeface="Times New Roman" panose="02020603050405020304" pitchFamily="18" charset="0"/>
                <a:ea typeface="p22-mackinac-pro" pitchFamily="34" charset="-122"/>
                <a:cs typeface="Times New Roman" panose="02020603050405020304" pitchFamily="18" charset="0"/>
              </a:rPr>
              <a:t>Introduction</a:t>
            </a:r>
            <a:endParaRPr lang="en-IN" sz="6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F9291E-A8FF-648B-F020-D00985FCFA82}"/>
              </a:ext>
            </a:extLst>
          </p:cNvPr>
          <p:cNvSpPr>
            <a:spLocks noGrp="1"/>
          </p:cNvSpPr>
          <p:nvPr>
            <p:ph idx="1"/>
          </p:nvPr>
        </p:nvSpPr>
        <p:spPr>
          <a:xfrm>
            <a:off x="629265" y="1887794"/>
            <a:ext cx="7433187" cy="4532693"/>
          </a:xfrm>
        </p:spPr>
        <p:txBody>
          <a:bodyPr>
            <a:normAutofit lnSpcReduction="10000"/>
          </a:bodyPr>
          <a:lstStyle/>
          <a:p>
            <a:pPr algn="just"/>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Object detection, a fundamental task in computer vision, plays a crucial role in numerous real-world applications such as surveillance, autonomous vehicles, medical imaging, and retail analytics. It involves identifying and locating objects of interest within images or video streams, enabling machines to interpret visual data and make informed decisions.</a:t>
            </a: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The primary objectives of this project are to develop an object detection system using the YOLOv8 model, implement a user-friendly graphical user interface (GUI) for image and live camera detection, and evaluate the performance of the system on various inputs.</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Image 1">
            <a:extLst>
              <a:ext uri="{FF2B5EF4-FFF2-40B4-BE49-F238E27FC236}">
                <a16:creationId xmlns:a16="http://schemas.microsoft.com/office/drawing/2014/main" id="{9C0020AD-3BEE-0F06-9966-224D3864B124}"/>
              </a:ext>
            </a:extLst>
          </p:cNvPr>
          <p:cNvPicPr>
            <a:picLocks noChangeAspect="1"/>
          </p:cNvPicPr>
          <p:nvPr/>
        </p:nvPicPr>
        <p:blipFill>
          <a:blip r:embed="rId3"/>
          <a:stretch>
            <a:fillRect/>
          </a:stretch>
        </p:blipFill>
        <p:spPr>
          <a:xfrm>
            <a:off x="8595032" y="441166"/>
            <a:ext cx="3144683" cy="5979321"/>
          </a:xfrm>
          <a:prstGeom prst="rect">
            <a:avLst/>
          </a:prstGeom>
        </p:spPr>
      </p:pic>
    </p:spTree>
    <p:extLst>
      <p:ext uri="{BB962C8B-B14F-4D97-AF65-F5344CB8AC3E}">
        <p14:creationId xmlns:p14="http://schemas.microsoft.com/office/powerpoint/2010/main" val="406979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2" name="Title 1">
            <a:extLst>
              <a:ext uri="{FF2B5EF4-FFF2-40B4-BE49-F238E27FC236}">
                <a16:creationId xmlns:a16="http://schemas.microsoft.com/office/drawing/2014/main" id="{D5ABCF26-33CB-9A75-0293-A8678DD4E345}"/>
              </a:ext>
            </a:extLst>
          </p:cNvPr>
          <p:cNvSpPr>
            <a:spLocks noGrp="1"/>
          </p:cNvSpPr>
          <p:nvPr>
            <p:ph type="title"/>
          </p:nvPr>
        </p:nvSpPr>
        <p:spPr>
          <a:xfrm>
            <a:off x="959202" y="739296"/>
            <a:ext cx="5205624" cy="742358"/>
          </a:xfrm>
        </p:spPr>
        <p:txBody>
          <a:bodyPr>
            <a:normAutofit/>
          </a:bodyPr>
          <a:lstStyle/>
          <a:p>
            <a:r>
              <a:rPr lang="en-IN" sz="3600" b="1" dirty="0">
                <a:latin typeface="Times New Roman" panose="02020603050405020304" pitchFamily="18" charset="0"/>
                <a:cs typeface="Times New Roman" panose="02020603050405020304" pitchFamily="18" charset="0"/>
              </a:rPr>
              <a:t>AIM - </a:t>
            </a:r>
          </a:p>
        </p:txBody>
      </p:sp>
      <p:sp>
        <p:nvSpPr>
          <p:cNvPr id="3" name="Content Placeholder 2">
            <a:extLst>
              <a:ext uri="{FF2B5EF4-FFF2-40B4-BE49-F238E27FC236}">
                <a16:creationId xmlns:a16="http://schemas.microsoft.com/office/drawing/2014/main" id="{C7B22739-26C3-9676-2D5C-B76A2872B938}"/>
              </a:ext>
            </a:extLst>
          </p:cNvPr>
          <p:cNvSpPr>
            <a:spLocks noGrp="1"/>
          </p:cNvSpPr>
          <p:nvPr>
            <p:ph idx="1"/>
          </p:nvPr>
        </p:nvSpPr>
        <p:spPr>
          <a:xfrm>
            <a:off x="831383" y="1481654"/>
            <a:ext cx="7132746" cy="4766746"/>
          </a:xfrm>
        </p:spPr>
        <p:txBody>
          <a:bodyPr>
            <a:normAutofit fontScale="92500"/>
          </a:bodyPr>
          <a:lstStyle/>
          <a:p>
            <a:pPr algn="just">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To develop a robust computer vision-based object recognition system</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using the YOLOv8 model for real-time detection and classification of objects in images and live video feeds.</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develop an object detection system using the YOLOv8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implement a user-friendly graphical user interface (GUI) for image and live camera detection.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evaluate the performance of the system on various images and live feeds.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BF4660-473D-9741-4CBE-CEA5958FDB17}"/>
              </a:ext>
            </a:extLst>
          </p:cNvPr>
          <p:cNvSpPr txBox="1"/>
          <p:nvPr/>
        </p:nvSpPr>
        <p:spPr>
          <a:xfrm>
            <a:off x="831383" y="2833146"/>
            <a:ext cx="7880391"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OBJECTIVE - </a:t>
            </a:r>
          </a:p>
        </p:txBody>
      </p:sp>
      <p:pic>
        <p:nvPicPr>
          <p:cNvPr id="4" name="Image 1">
            <a:extLst>
              <a:ext uri="{FF2B5EF4-FFF2-40B4-BE49-F238E27FC236}">
                <a16:creationId xmlns:a16="http://schemas.microsoft.com/office/drawing/2014/main" id="{733EA4D3-EE4F-99C0-017F-43B860F80A4F}"/>
              </a:ext>
            </a:extLst>
          </p:cNvPr>
          <p:cNvPicPr>
            <a:picLocks noChangeAspect="1"/>
          </p:cNvPicPr>
          <p:nvPr/>
        </p:nvPicPr>
        <p:blipFill>
          <a:blip r:embed="rId2"/>
          <a:stretch>
            <a:fillRect/>
          </a:stretch>
        </p:blipFill>
        <p:spPr>
          <a:xfrm>
            <a:off x="8308258" y="400902"/>
            <a:ext cx="3523382" cy="6056196"/>
          </a:xfrm>
          <a:prstGeom prst="rect">
            <a:avLst/>
          </a:prstGeom>
          <a:ln>
            <a:noFill/>
          </a:ln>
          <a:effectLst>
            <a:softEdge rad="112500"/>
          </a:effectLst>
        </p:spPr>
      </p:pic>
    </p:spTree>
    <p:extLst>
      <p:ext uri="{BB962C8B-B14F-4D97-AF65-F5344CB8AC3E}">
        <p14:creationId xmlns:p14="http://schemas.microsoft.com/office/powerpoint/2010/main" val="205765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B1F2238-EA69-4D67-8CD6-BAE676F9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descr="Magnifying glass showing decling performance">
            <a:extLst>
              <a:ext uri="{FF2B5EF4-FFF2-40B4-BE49-F238E27FC236}">
                <a16:creationId xmlns:a16="http://schemas.microsoft.com/office/drawing/2014/main" id="{08140A3C-A612-5904-F143-6742AD8DCD53}"/>
              </a:ext>
            </a:extLst>
          </p:cNvPr>
          <p:cNvPicPr>
            <a:picLocks noChangeAspect="1"/>
          </p:cNvPicPr>
          <p:nvPr/>
        </p:nvPicPr>
        <p:blipFill rotWithShape="1">
          <a:blip r:embed="rId2">
            <a:duotone>
              <a:schemeClr val="accent1">
                <a:shade val="45000"/>
                <a:satMod val="135000"/>
              </a:schemeClr>
              <a:prstClr val="white"/>
            </a:duotone>
            <a:alphaModFix amt="75000"/>
          </a:blip>
          <a:srcRect t="1220" b="14510"/>
          <a:stretch/>
        </p:blipFill>
        <p:spPr>
          <a:xfrm>
            <a:off x="0" y="11"/>
            <a:ext cx="12191979" cy="6857989"/>
          </a:xfrm>
          <a:prstGeom prst="rect">
            <a:avLst/>
          </a:prstGeom>
        </p:spPr>
      </p:pic>
      <p:sp>
        <p:nvSpPr>
          <p:cNvPr id="18" name="Rectangle 17">
            <a:extLst>
              <a:ext uri="{FF2B5EF4-FFF2-40B4-BE49-F238E27FC236}">
                <a16:creationId xmlns:a16="http://schemas.microsoft.com/office/drawing/2014/main" id="{44ACE5D0-1439-4B33-9A21-D86EF78A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1000"/>
            </a:schemeClr>
          </a:solidFill>
          <a:ln w="6350" cap="flat" cmpd="sng" algn="ctr">
            <a:noFill/>
            <a:prstDash val="solid"/>
          </a:ln>
          <a:effectLst>
            <a:softEdge rad="0"/>
          </a:effectLst>
        </p:spPr>
        <p:txBody>
          <a:bodyPr/>
          <a:lstStyle/>
          <a:p>
            <a:endParaRPr lang="en-IN"/>
          </a:p>
        </p:txBody>
      </p:sp>
      <p:sp>
        <p:nvSpPr>
          <p:cNvPr id="15" name="Content Placeholder 2">
            <a:extLst>
              <a:ext uri="{FF2B5EF4-FFF2-40B4-BE49-F238E27FC236}">
                <a16:creationId xmlns:a16="http://schemas.microsoft.com/office/drawing/2014/main" id="{E97C382B-C441-832E-9996-5C4C5E930188}"/>
              </a:ext>
            </a:extLst>
          </p:cNvPr>
          <p:cNvSpPr>
            <a:spLocks noGrp="1"/>
          </p:cNvSpPr>
          <p:nvPr>
            <p:ph idx="1"/>
          </p:nvPr>
        </p:nvSpPr>
        <p:spPr>
          <a:xfrm>
            <a:off x="766915" y="363792"/>
            <a:ext cx="10864646" cy="6382511"/>
          </a:xfrm>
        </p:spPr>
        <p:txBody>
          <a:bodyPr>
            <a:normAutofit lnSpcReduction="10000"/>
          </a:bodyPr>
          <a:lstStyle/>
          <a:p>
            <a:pPr marL="0" indent="0" algn="ctr">
              <a:buNone/>
            </a:pPr>
            <a:r>
              <a:rPr lang="en-US" sz="3600" b="1" dirty="0">
                <a:latin typeface="Times New Roman" panose="02020603050405020304" pitchFamily="18" charset="0"/>
                <a:cs typeface="Times New Roman" panose="02020603050405020304" pitchFamily="18" charset="0"/>
              </a:rPr>
              <a:t>Methodology</a:t>
            </a:r>
            <a:endParaRPr lang="en-US" sz="2400" b="1" dirty="0">
              <a:latin typeface="Times New Roman" panose="02020603050405020304" pitchFamily="18" charset="0"/>
              <a:cs typeface="Times New Roman" panose="02020603050405020304" pitchFamily="18" charset="0"/>
            </a:endParaRPr>
          </a:p>
          <a:p>
            <a:pPr marL="0" indent="0">
              <a:lnSpc>
                <a:spcPct val="90000"/>
              </a:lnSpc>
              <a:buNone/>
            </a:pPr>
            <a:r>
              <a:rPr lang="en-US" sz="2400" b="1" dirty="0">
                <a:latin typeface="Times New Roman" panose="02020603050405020304" pitchFamily="18" charset="0"/>
                <a:cs typeface="Times New Roman" panose="02020603050405020304" pitchFamily="18" charset="0"/>
              </a:rPr>
              <a:t>Input:</a:t>
            </a:r>
          </a:p>
          <a:p>
            <a:pPr marL="0" indent="0">
              <a:lnSpc>
                <a:spcPct val="90000"/>
              </a:lnSpc>
              <a:buNone/>
            </a:pPr>
            <a:r>
              <a:rPr lang="en-US" sz="2400" dirty="0">
                <a:latin typeface="Times New Roman" panose="02020603050405020304" pitchFamily="18" charset="0"/>
                <a:cs typeface="Times New Roman" panose="02020603050405020304" pitchFamily="18" charset="0"/>
              </a:rPr>
              <a:t>Accepts images from file uploads or live camera feeds.</a:t>
            </a:r>
          </a:p>
          <a:p>
            <a:pPr marL="0" indent="0">
              <a:lnSpc>
                <a:spcPct val="90000"/>
              </a:lnSpc>
              <a:buNone/>
            </a:pPr>
            <a:r>
              <a:rPr lang="en-US" sz="2400" b="1" dirty="0">
                <a:latin typeface="Times New Roman" panose="02020603050405020304" pitchFamily="18" charset="0"/>
                <a:cs typeface="Times New Roman" panose="02020603050405020304" pitchFamily="18" charset="0"/>
              </a:rPr>
              <a:t>Preprocessing:</a:t>
            </a:r>
          </a:p>
          <a:p>
            <a:pPr marL="0" indent="0">
              <a:lnSpc>
                <a:spcPct val="90000"/>
              </a:lnSpc>
              <a:buNone/>
            </a:pPr>
            <a:r>
              <a:rPr lang="en-US" sz="2400" dirty="0">
                <a:latin typeface="Times New Roman" panose="02020603050405020304" pitchFamily="18" charset="0"/>
                <a:cs typeface="Times New Roman" panose="02020603050405020304" pitchFamily="18" charset="0"/>
              </a:rPr>
              <a:t>Resizes and normalizes input images for consistent model performance.</a:t>
            </a:r>
          </a:p>
          <a:p>
            <a:pPr marL="0" indent="0">
              <a:lnSpc>
                <a:spcPct val="90000"/>
              </a:lnSpc>
              <a:buNone/>
            </a:pPr>
            <a:r>
              <a:rPr lang="en-US" sz="2400" b="1" dirty="0">
                <a:latin typeface="Times New Roman" panose="02020603050405020304" pitchFamily="18" charset="0"/>
                <a:cs typeface="Times New Roman" panose="02020603050405020304" pitchFamily="18" charset="0"/>
              </a:rPr>
              <a:t>Detection:</a:t>
            </a:r>
          </a:p>
          <a:p>
            <a:pPr marL="0" indent="0">
              <a:lnSpc>
                <a:spcPct val="90000"/>
              </a:lnSpc>
              <a:buNone/>
            </a:pPr>
            <a:r>
              <a:rPr lang="en-US" sz="2400" dirty="0">
                <a:latin typeface="Times New Roman" panose="02020603050405020304" pitchFamily="18" charset="0"/>
                <a:cs typeface="Times New Roman" panose="02020603050405020304" pitchFamily="18" charset="0"/>
              </a:rPr>
              <a:t>Uses YOLOv8 to detect objects, returning class labels, bounding box coordinates, and confidence scores.</a:t>
            </a:r>
          </a:p>
          <a:p>
            <a:pPr marL="0" indent="0">
              <a:lnSpc>
                <a:spcPct val="90000"/>
              </a:lnSpc>
              <a:buNone/>
            </a:pPr>
            <a:r>
              <a:rPr lang="en-US" sz="2400" b="1" dirty="0">
                <a:latin typeface="Times New Roman" panose="02020603050405020304" pitchFamily="18" charset="0"/>
                <a:cs typeface="Times New Roman" panose="02020603050405020304" pitchFamily="18" charset="0"/>
              </a:rPr>
              <a:t>Post-processing:</a:t>
            </a:r>
          </a:p>
          <a:p>
            <a:pPr marL="0" indent="0">
              <a:lnSpc>
                <a:spcPct val="90000"/>
              </a:lnSpc>
              <a:buNone/>
            </a:pPr>
            <a:r>
              <a:rPr lang="en-US" sz="2400" dirty="0">
                <a:latin typeface="Times New Roman" panose="02020603050405020304" pitchFamily="18" charset="0"/>
                <a:cs typeface="Times New Roman" panose="02020603050405020304" pitchFamily="18" charset="0"/>
              </a:rPr>
              <a:t>Draws bounding boxes and labels on detected objects for visual output.</a:t>
            </a:r>
          </a:p>
          <a:p>
            <a:pPr marL="0" indent="0">
              <a:lnSpc>
                <a:spcPct val="90000"/>
              </a:lnSpc>
              <a:buNone/>
            </a:pPr>
            <a:endParaRPr lang="en-US" sz="2400" dirty="0">
              <a:latin typeface="Times New Roman" panose="02020603050405020304" pitchFamily="18" charset="0"/>
              <a:cs typeface="Times New Roman" panose="02020603050405020304" pitchFamily="18" charset="0"/>
            </a:endParaRPr>
          </a:p>
          <a:p>
            <a:pPr marL="0" indent="0">
              <a:lnSpc>
                <a:spcPct val="90000"/>
              </a:lnSpc>
              <a:buNone/>
            </a:pPr>
            <a:r>
              <a:rPr lang="en-US" sz="2400" b="1" dirty="0">
                <a:latin typeface="Times New Roman" panose="02020603050405020304" pitchFamily="18" charset="0"/>
                <a:cs typeface="Times New Roman" panose="02020603050405020304" pitchFamily="18" charset="0"/>
              </a:rPr>
              <a:t>Data Pipeline Diagram</a:t>
            </a:r>
          </a:p>
          <a:p>
            <a:pPr marL="0" indent="0">
              <a:lnSpc>
                <a:spcPct val="90000"/>
              </a:lnSpc>
              <a:buNone/>
            </a:pPr>
            <a:endParaRPr lang="en-US" sz="2400" b="1" dirty="0">
              <a:latin typeface="Times New Roman" panose="02020603050405020304" pitchFamily="18" charset="0"/>
              <a:cs typeface="Times New Roman" panose="02020603050405020304" pitchFamily="18" charset="0"/>
            </a:endParaRPr>
          </a:p>
          <a:p>
            <a:pPr marL="0" indent="0">
              <a:lnSpc>
                <a:spcPct val="90000"/>
              </a:lnSpc>
              <a:buNone/>
            </a:pPr>
            <a:r>
              <a:rPr lang="en-US" sz="2400" b="1" dirty="0">
                <a:latin typeface="Times New Roman" panose="02020603050405020304" pitchFamily="18" charset="0"/>
                <a:cs typeface="Times New Roman" panose="02020603050405020304" pitchFamily="18" charset="0"/>
              </a:rPr>
              <a:t>Flowchart:</a:t>
            </a:r>
          </a:p>
          <a:p>
            <a:pPr marL="0" indent="0">
              <a:lnSpc>
                <a:spcPct val="90000"/>
              </a:lnSpc>
              <a:buNone/>
            </a:pPr>
            <a:r>
              <a:rPr lang="en-US" sz="2400" b="1" dirty="0">
                <a:latin typeface="Times New Roman" panose="02020603050405020304" pitchFamily="18" charset="0"/>
                <a:cs typeface="Times New Roman" panose="02020603050405020304" pitchFamily="18" charset="0"/>
              </a:rPr>
              <a:t>Image Input → Preprocessing → Detection → Post-processing → Output Display</a:t>
            </a:r>
          </a:p>
        </p:txBody>
      </p:sp>
    </p:spTree>
    <p:extLst>
      <p:ext uri="{BB962C8B-B14F-4D97-AF65-F5344CB8AC3E}">
        <p14:creationId xmlns:p14="http://schemas.microsoft.com/office/powerpoint/2010/main" val="369729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B1F2238-EA69-4D67-8CD6-BAE676F9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descr="Magnifying glass showing decling performance">
            <a:extLst>
              <a:ext uri="{FF2B5EF4-FFF2-40B4-BE49-F238E27FC236}">
                <a16:creationId xmlns:a16="http://schemas.microsoft.com/office/drawing/2014/main" id="{08140A3C-A612-5904-F143-6742AD8DCD53}"/>
              </a:ext>
            </a:extLst>
          </p:cNvPr>
          <p:cNvPicPr>
            <a:picLocks noChangeAspect="1"/>
          </p:cNvPicPr>
          <p:nvPr/>
        </p:nvPicPr>
        <p:blipFill rotWithShape="1">
          <a:blip r:embed="rId2">
            <a:duotone>
              <a:schemeClr val="accent1">
                <a:shade val="45000"/>
                <a:satMod val="135000"/>
              </a:schemeClr>
              <a:prstClr val="white"/>
            </a:duotone>
            <a:alphaModFix amt="75000"/>
          </a:blip>
          <a:srcRect t="1220" b="14510"/>
          <a:stretch/>
        </p:blipFill>
        <p:spPr>
          <a:xfrm>
            <a:off x="0" y="10171"/>
            <a:ext cx="12191979" cy="6857989"/>
          </a:xfrm>
          <a:prstGeom prst="rect">
            <a:avLst/>
          </a:prstGeom>
        </p:spPr>
      </p:pic>
      <p:sp>
        <p:nvSpPr>
          <p:cNvPr id="18" name="Rectangle 17">
            <a:extLst>
              <a:ext uri="{FF2B5EF4-FFF2-40B4-BE49-F238E27FC236}">
                <a16:creationId xmlns:a16="http://schemas.microsoft.com/office/drawing/2014/main" id="{44ACE5D0-1439-4B33-9A21-D86EF78A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1000"/>
            </a:schemeClr>
          </a:solidFill>
          <a:ln w="6350" cap="flat" cmpd="sng" algn="ctr">
            <a:noFill/>
            <a:prstDash val="solid"/>
          </a:ln>
          <a:effectLst>
            <a:softEdge rad="0"/>
          </a:effectLst>
        </p:spPr>
        <p:txBody>
          <a:bodyPr/>
          <a:lstStyle/>
          <a:p>
            <a:endParaRPr lang="en-IN"/>
          </a:p>
        </p:txBody>
      </p:sp>
      <p:sp>
        <p:nvSpPr>
          <p:cNvPr id="15" name="Content Placeholder 2">
            <a:extLst>
              <a:ext uri="{FF2B5EF4-FFF2-40B4-BE49-F238E27FC236}">
                <a16:creationId xmlns:a16="http://schemas.microsoft.com/office/drawing/2014/main" id="{E97C382B-C441-832E-9996-5C4C5E930188}"/>
              </a:ext>
            </a:extLst>
          </p:cNvPr>
          <p:cNvSpPr>
            <a:spLocks noGrp="1"/>
          </p:cNvSpPr>
          <p:nvPr>
            <p:ph idx="1"/>
          </p:nvPr>
        </p:nvSpPr>
        <p:spPr>
          <a:xfrm>
            <a:off x="557880" y="434638"/>
            <a:ext cx="5954680" cy="3812242"/>
          </a:xfrm>
        </p:spPr>
        <p:txBody>
          <a:bodyPr>
            <a:normAutofit fontScale="85000" lnSpcReduction="20000"/>
          </a:bodyPr>
          <a:lstStyle/>
          <a:p>
            <a:pPr marL="0" indent="0">
              <a:lnSpc>
                <a:spcPct val="90000"/>
              </a:lnSpc>
              <a:buNone/>
            </a:pPr>
            <a:r>
              <a:rPr lang="en-US" sz="4700" b="1" dirty="0">
                <a:latin typeface="Times New Roman" panose="02020603050405020304" pitchFamily="18" charset="0"/>
                <a:cs typeface="Times New Roman" panose="02020603050405020304" pitchFamily="18" charset="0"/>
              </a:rPr>
              <a:t>Implementation Details</a:t>
            </a:r>
          </a:p>
          <a:p>
            <a:pPr marL="0" indent="0" algn="ctr">
              <a:lnSpc>
                <a:spcPct val="90000"/>
              </a:lnSpc>
              <a:buNone/>
            </a:pPr>
            <a:endParaRPr lang="en-US" b="1" dirty="0">
              <a:latin typeface="Times New Roman" panose="02020603050405020304" pitchFamily="18" charset="0"/>
              <a:cs typeface="Times New Roman" panose="02020603050405020304" pitchFamily="18" charset="0"/>
            </a:endParaRPr>
          </a:p>
          <a:p>
            <a:pPr marL="0" indent="0" algn="ctr">
              <a:lnSpc>
                <a:spcPct val="90000"/>
              </a:lnSpc>
              <a:buNone/>
            </a:pPr>
            <a:r>
              <a:rPr lang="en-US" sz="2400" b="1" dirty="0">
                <a:latin typeface="Times New Roman" panose="02020603050405020304" pitchFamily="18" charset="0"/>
                <a:cs typeface="Times New Roman" panose="02020603050405020304" pitchFamily="18" charset="0"/>
              </a:rPr>
              <a:t>Software and Libraries</a:t>
            </a:r>
            <a:endParaRPr lang="en-US" sz="2400" dirty="0">
              <a:latin typeface="Times New Roman" panose="02020603050405020304" pitchFamily="18" charset="0"/>
              <a:cs typeface="Times New Roman" panose="02020603050405020304" pitchFamily="18" charset="0"/>
            </a:endParaRPr>
          </a:p>
          <a:p>
            <a:pPr marL="0" indent="0">
              <a:lnSpc>
                <a:spcPct val="90000"/>
              </a:lnSpc>
              <a:buNone/>
            </a:pPr>
            <a:r>
              <a:rPr lang="en-US" sz="2200" u="sng" dirty="0">
                <a:latin typeface="Times New Roman" panose="02020603050405020304" pitchFamily="18" charset="0"/>
                <a:cs typeface="Times New Roman" panose="02020603050405020304" pitchFamily="18" charset="0"/>
              </a:rPr>
              <a:t>Programming Language:</a:t>
            </a:r>
          </a:p>
          <a:p>
            <a:pPr>
              <a:lnSpc>
                <a:spcPct val="90000"/>
              </a:lnSpc>
            </a:pPr>
            <a:r>
              <a:rPr lang="en-US" sz="2200" dirty="0">
                <a:latin typeface="Times New Roman" panose="02020603050405020304" pitchFamily="18" charset="0"/>
                <a:cs typeface="Times New Roman" panose="02020603050405020304" pitchFamily="18" charset="0"/>
              </a:rPr>
              <a:t>Python for implementation.</a:t>
            </a:r>
          </a:p>
          <a:p>
            <a:pPr>
              <a:lnSpc>
                <a:spcPct val="90000"/>
              </a:lnSpc>
            </a:pPr>
            <a:endParaRPr lang="en-US" sz="2200" dirty="0">
              <a:latin typeface="Times New Roman" panose="02020603050405020304" pitchFamily="18" charset="0"/>
              <a:cs typeface="Times New Roman" panose="02020603050405020304" pitchFamily="18" charset="0"/>
            </a:endParaRPr>
          </a:p>
          <a:p>
            <a:pPr marL="0" indent="0">
              <a:lnSpc>
                <a:spcPct val="90000"/>
              </a:lnSpc>
              <a:buNone/>
            </a:pPr>
            <a:r>
              <a:rPr lang="en-US" sz="2200" u="sng" dirty="0">
                <a:latin typeface="Times New Roman" panose="02020603050405020304" pitchFamily="18" charset="0"/>
                <a:cs typeface="Times New Roman" panose="02020603050405020304" pitchFamily="18" charset="0"/>
              </a:rPr>
              <a:t>Libraries:</a:t>
            </a:r>
          </a:p>
          <a:p>
            <a:pPr>
              <a:lnSpc>
                <a:spcPct val="90000"/>
              </a:lnSpc>
            </a:pPr>
            <a:r>
              <a:rPr lang="en-US" sz="2200" dirty="0">
                <a:latin typeface="Times New Roman" panose="02020603050405020304" pitchFamily="18" charset="0"/>
                <a:cs typeface="Times New Roman" panose="02020603050405020304" pitchFamily="18" charset="0"/>
              </a:rPr>
              <a:t>OpenCV: For image processing and capturing camera feed.</a:t>
            </a:r>
          </a:p>
          <a:p>
            <a:pPr>
              <a:lnSpc>
                <a:spcPct val="90000"/>
              </a:lnSpc>
            </a:pP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For creating the graphical user interface.</a:t>
            </a:r>
          </a:p>
          <a:p>
            <a:pPr>
              <a:lnSpc>
                <a:spcPct val="90000"/>
              </a:lnSpc>
            </a:pPr>
            <a:r>
              <a:rPr lang="en-US" sz="2200" dirty="0" err="1">
                <a:latin typeface="Times New Roman" panose="02020603050405020304" pitchFamily="18" charset="0"/>
                <a:cs typeface="Times New Roman" panose="02020603050405020304" pitchFamily="18" charset="0"/>
              </a:rPr>
              <a:t>Ultralytics</a:t>
            </a:r>
            <a:r>
              <a:rPr lang="en-US" sz="2200" dirty="0">
                <a:latin typeface="Times New Roman" panose="02020603050405020304" pitchFamily="18" charset="0"/>
                <a:cs typeface="Times New Roman" panose="02020603050405020304" pitchFamily="18" charset="0"/>
              </a:rPr>
              <a:t> YOLO: For YOLOv8 model integration.</a:t>
            </a:r>
            <a:r>
              <a:rPr lang="en-US" sz="2400" b="1" dirty="0">
                <a:latin typeface="Times New Roman" panose="02020603050405020304" pitchFamily="18" charset="0"/>
                <a:cs typeface="Times New Roman" panose="02020603050405020304" pitchFamily="18" charset="0"/>
              </a:rPr>
              <a:t>     </a:t>
            </a:r>
          </a:p>
        </p:txBody>
      </p:sp>
      <p:sp>
        <p:nvSpPr>
          <p:cNvPr id="4" name="Content Placeholder 2">
            <a:extLst>
              <a:ext uri="{FF2B5EF4-FFF2-40B4-BE49-F238E27FC236}">
                <a16:creationId xmlns:a16="http://schemas.microsoft.com/office/drawing/2014/main" id="{9A7BF0FD-D15D-BAE6-B6C8-5A29F42CD862}"/>
              </a:ext>
            </a:extLst>
          </p:cNvPr>
          <p:cNvSpPr txBox="1">
            <a:spLocks/>
          </p:cNvSpPr>
          <p:nvPr/>
        </p:nvSpPr>
        <p:spPr>
          <a:xfrm>
            <a:off x="6316242" y="1128724"/>
            <a:ext cx="4975123" cy="286995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Font typeface="Garamond" pitchFamily="18" charset="0"/>
              <a:buNone/>
            </a:pPr>
            <a:r>
              <a:rPr lang="en-US" sz="2000" b="1" dirty="0">
                <a:latin typeface="Times New Roman" panose="02020603050405020304" pitchFamily="18" charset="0"/>
                <a:cs typeface="Times New Roman" panose="02020603050405020304" pitchFamily="18" charset="0"/>
              </a:rPr>
              <a:t>User Interface and Image Input</a:t>
            </a:r>
            <a:endParaRPr lang="en-US" sz="2000" dirty="0">
              <a:latin typeface="Times New Roman" panose="02020603050405020304" pitchFamily="18" charset="0"/>
              <a:cs typeface="Times New Roman" panose="02020603050405020304" pitchFamily="18" charset="0"/>
            </a:endParaRPr>
          </a:p>
          <a:p>
            <a:pPr marL="0" indent="0">
              <a:lnSpc>
                <a:spcPct val="90000"/>
              </a:lnSpc>
              <a:buFont typeface="Garamond" pitchFamily="18" charset="0"/>
              <a:buNone/>
            </a:pPr>
            <a:r>
              <a:rPr lang="en-US" sz="2000" u="sng" dirty="0">
                <a:latin typeface="Times New Roman" panose="02020603050405020304" pitchFamily="18" charset="0"/>
                <a:cs typeface="Times New Roman" panose="02020603050405020304" pitchFamily="18" charset="0"/>
              </a:rPr>
              <a:t>Design of User Interface:</a:t>
            </a:r>
          </a:p>
          <a:p>
            <a:pPr marL="0" indent="0">
              <a:lnSpc>
                <a:spcPct val="90000"/>
              </a:lnSpc>
              <a:buFont typeface="Garamond" pitchFamily="18" charset="0"/>
              <a:buNone/>
            </a:pPr>
            <a:r>
              <a:rPr lang="en-US" sz="2000" dirty="0">
                <a:latin typeface="Times New Roman" panose="02020603050405020304" pitchFamily="18" charset="0"/>
                <a:cs typeface="Times New Roman" panose="02020603050405020304" pitchFamily="18" charset="0"/>
              </a:rPr>
              <a:t>Developed using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for user-friendly interaction.</a:t>
            </a:r>
          </a:p>
          <a:p>
            <a:pPr marL="0" indent="0">
              <a:lnSpc>
                <a:spcPct val="90000"/>
              </a:lnSpc>
              <a:buFont typeface="Garamond" pitchFamily="18" charset="0"/>
              <a:buNone/>
            </a:pPr>
            <a:endParaRPr lang="en-US" sz="2000" dirty="0">
              <a:latin typeface="Times New Roman" panose="02020603050405020304" pitchFamily="18" charset="0"/>
              <a:cs typeface="Times New Roman" panose="02020603050405020304" pitchFamily="18" charset="0"/>
            </a:endParaRPr>
          </a:p>
          <a:p>
            <a:pPr marL="0" indent="0">
              <a:lnSpc>
                <a:spcPct val="90000"/>
              </a:lnSpc>
              <a:buFont typeface="Garamond" pitchFamily="18" charset="0"/>
              <a:buNone/>
            </a:pPr>
            <a:r>
              <a:rPr lang="en-US" sz="2000" u="sng" dirty="0">
                <a:latin typeface="Times New Roman" panose="02020603050405020304" pitchFamily="18" charset="0"/>
                <a:cs typeface="Times New Roman" panose="02020603050405020304" pitchFamily="18" charset="0"/>
              </a:rPr>
              <a:t>Image Input Options:</a:t>
            </a:r>
          </a:p>
          <a:p>
            <a:pPr marL="0" indent="0">
              <a:lnSpc>
                <a:spcPct val="90000"/>
              </a:lnSpc>
              <a:buFont typeface="Garamond" pitchFamily="18" charset="0"/>
              <a:buNone/>
            </a:pPr>
            <a:r>
              <a:rPr lang="en-US" sz="2000" dirty="0">
                <a:latin typeface="Times New Roman" panose="02020603050405020304" pitchFamily="18" charset="0"/>
                <a:cs typeface="Times New Roman" panose="02020603050405020304" pitchFamily="18" charset="0"/>
              </a:rPr>
              <a:t>Functionality for image input via file browsing or live webcam capture.</a:t>
            </a:r>
          </a:p>
          <a:p>
            <a:pPr marL="0" indent="0">
              <a:lnSpc>
                <a:spcPct val="90000"/>
              </a:lnSpc>
              <a:buFont typeface="Garamond" pitchFamily="18" charset="0"/>
              <a:buNone/>
            </a:pPr>
            <a:endParaRPr lang="en-US" sz="2000" b="1" dirty="0">
              <a:latin typeface="Times New Roman" panose="02020603050405020304" pitchFamily="18" charset="0"/>
              <a:cs typeface="Times New Roman" panose="02020603050405020304" pitchFamily="18" charset="0"/>
            </a:endParaRPr>
          </a:p>
        </p:txBody>
      </p:sp>
      <p:pic>
        <p:nvPicPr>
          <p:cNvPr id="5" name="Content Placeholder 2">
            <a:extLst>
              <a:ext uri="{FF2B5EF4-FFF2-40B4-BE49-F238E27FC236}">
                <a16:creationId xmlns:a16="http://schemas.microsoft.com/office/drawing/2014/main" id="{A01DD3A5-CDC7-22A3-C715-A9C21D87408B}"/>
              </a:ext>
            </a:extLst>
          </p:cNvPr>
          <p:cNvPicPr>
            <a:picLocks noChangeAspect="1"/>
          </p:cNvPicPr>
          <p:nvPr/>
        </p:nvPicPr>
        <p:blipFill>
          <a:blip r:embed="rId3"/>
          <a:stretch>
            <a:fillRect/>
          </a:stretch>
        </p:blipFill>
        <p:spPr>
          <a:xfrm>
            <a:off x="2028457" y="4097127"/>
            <a:ext cx="7975211" cy="2326235"/>
          </a:xfrm>
          <a:prstGeom prst="rect">
            <a:avLst/>
          </a:prstGeom>
        </p:spPr>
      </p:pic>
    </p:spTree>
    <p:extLst>
      <p:ext uri="{BB962C8B-B14F-4D97-AF65-F5344CB8AC3E}">
        <p14:creationId xmlns:p14="http://schemas.microsoft.com/office/powerpoint/2010/main" val="168945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B1F2238-EA69-4D67-8CD6-BAE676F9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descr="Magnifying glass showing decling performance">
            <a:extLst>
              <a:ext uri="{FF2B5EF4-FFF2-40B4-BE49-F238E27FC236}">
                <a16:creationId xmlns:a16="http://schemas.microsoft.com/office/drawing/2014/main" id="{08140A3C-A612-5904-F143-6742AD8DCD53}"/>
              </a:ext>
            </a:extLst>
          </p:cNvPr>
          <p:cNvPicPr>
            <a:picLocks noChangeAspect="1"/>
          </p:cNvPicPr>
          <p:nvPr/>
        </p:nvPicPr>
        <p:blipFill rotWithShape="1">
          <a:blip r:embed="rId2">
            <a:duotone>
              <a:schemeClr val="accent1">
                <a:shade val="45000"/>
                <a:satMod val="135000"/>
              </a:schemeClr>
              <a:prstClr val="white"/>
            </a:duotone>
            <a:alphaModFix amt="75000"/>
          </a:blip>
          <a:srcRect t="1220" b="14510"/>
          <a:stretch/>
        </p:blipFill>
        <p:spPr>
          <a:xfrm>
            <a:off x="0" y="10171"/>
            <a:ext cx="12191979" cy="6857989"/>
          </a:xfrm>
          <a:prstGeom prst="rect">
            <a:avLst/>
          </a:prstGeom>
        </p:spPr>
      </p:pic>
      <p:sp>
        <p:nvSpPr>
          <p:cNvPr id="18" name="Rectangle 17">
            <a:extLst>
              <a:ext uri="{FF2B5EF4-FFF2-40B4-BE49-F238E27FC236}">
                <a16:creationId xmlns:a16="http://schemas.microsoft.com/office/drawing/2014/main" id="{44ACE5D0-1439-4B33-9A21-D86EF78A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1000"/>
            </a:schemeClr>
          </a:solidFill>
          <a:ln w="6350" cap="flat" cmpd="sng" algn="ctr">
            <a:noFill/>
            <a:prstDash val="solid"/>
          </a:ln>
          <a:effectLst>
            <a:softEdge rad="0"/>
          </a:effectLst>
        </p:spPr>
        <p:txBody>
          <a:bodyPr/>
          <a:lstStyle/>
          <a:p>
            <a:endParaRPr lang="en-IN"/>
          </a:p>
        </p:txBody>
      </p:sp>
      <p:sp>
        <p:nvSpPr>
          <p:cNvPr id="5" name="Content Placeholder 4">
            <a:extLst>
              <a:ext uri="{FF2B5EF4-FFF2-40B4-BE49-F238E27FC236}">
                <a16:creationId xmlns:a16="http://schemas.microsoft.com/office/drawing/2014/main" id="{FE302019-F107-2871-BCDD-CD083B8ECD2C}"/>
              </a:ext>
            </a:extLst>
          </p:cNvPr>
          <p:cNvSpPr>
            <a:spLocks noGrp="1"/>
          </p:cNvSpPr>
          <p:nvPr>
            <p:ph idx="1"/>
          </p:nvPr>
        </p:nvSpPr>
        <p:spPr>
          <a:xfrm>
            <a:off x="589935" y="436880"/>
            <a:ext cx="5688945" cy="5954088"/>
          </a:xfrm>
        </p:spPr>
        <p:txBody>
          <a:bodyPr>
            <a:normAutofit lnSpcReduction="10000"/>
          </a:bodyPr>
          <a:lstStyle/>
          <a:p>
            <a:pPr marL="0" indent="0" algn="ctr">
              <a:buNone/>
            </a:pPr>
            <a:r>
              <a:rPr lang="en-US" sz="2600" b="1" dirty="0">
                <a:latin typeface="Times New Roman" panose="02020603050405020304" pitchFamily="18" charset="0"/>
                <a:cs typeface="Times New Roman" panose="02020603050405020304" pitchFamily="18" charset="0"/>
              </a:rPr>
              <a:t>                  </a:t>
            </a:r>
          </a:p>
          <a:p>
            <a:pPr marL="0" indent="0" algn="ctr">
              <a:buNone/>
            </a:pPr>
            <a:endParaRPr lang="en-US" sz="2600"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Image Processing with OpenCV</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Image Capture:</a:t>
            </a:r>
          </a:p>
          <a:p>
            <a:r>
              <a:rPr lang="en-US" sz="2000" dirty="0">
                <a:latin typeface="Times New Roman" panose="02020603050405020304" pitchFamily="18" charset="0"/>
                <a:cs typeface="Times New Roman" panose="02020603050405020304" pitchFamily="18" charset="0"/>
              </a:rPr>
              <a:t>Function: </a:t>
            </a:r>
            <a:r>
              <a:rPr lang="en-US" sz="2000" dirty="0" err="1">
                <a:latin typeface="Times New Roman" panose="02020603050405020304" pitchFamily="18" charset="0"/>
                <a:cs typeface="Times New Roman" panose="02020603050405020304" pitchFamily="18" charset="0"/>
              </a:rPr>
              <a:t>capture_image_from_cam_into_temp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Captures images from the webcam and saves them to a temporary directory.</a:t>
            </a:r>
          </a:p>
          <a:p>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Object Detection:</a:t>
            </a:r>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Function: check(window, path1)</a:t>
            </a:r>
          </a:p>
          <a:p>
            <a:r>
              <a:rPr lang="en-US" sz="2000" dirty="0">
                <a:latin typeface="Times New Roman" panose="02020603050405020304" pitchFamily="18" charset="0"/>
                <a:cs typeface="Times New Roman" panose="02020603050405020304" pitchFamily="18" charset="0"/>
              </a:rPr>
              <a:t>Uses YOLOv8 model to detect objects in selected or captured images.</a:t>
            </a:r>
          </a:p>
          <a:p>
            <a:r>
              <a:rPr lang="en-US" sz="2000" dirty="0">
                <a:latin typeface="Times New Roman" panose="02020603050405020304" pitchFamily="18" charset="0"/>
                <a:cs typeface="Times New Roman" panose="02020603050405020304" pitchFamily="18" charset="0"/>
              </a:rPr>
              <a:t>Draws bounding boxes and labels for detected objects.</a:t>
            </a:r>
          </a:p>
        </p:txBody>
      </p:sp>
      <p:sp>
        <p:nvSpPr>
          <p:cNvPr id="2" name="Content Placeholder 4">
            <a:extLst>
              <a:ext uri="{FF2B5EF4-FFF2-40B4-BE49-F238E27FC236}">
                <a16:creationId xmlns:a16="http://schemas.microsoft.com/office/drawing/2014/main" id="{C6859EBE-E050-3C78-3191-7D0E6B45FF2F}"/>
              </a:ext>
            </a:extLst>
          </p:cNvPr>
          <p:cNvSpPr txBox="1">
            <a:spLocks/>
          </p:cNvSpPr>
          <p:nvPr/>
        </p:nvSpPr>
        <p:spPr>
          <a:xfrm>
            <a:off x="6513576" y="2133929"/>
            <a:ext cx="4998719" cy="425703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2400" b="1" dirty="0">
                <a:latin typeface="Times New Roman" panose="02020603050405020304" pitchFamily="18" charset="0"/>
                <a:cs typeface="Times New Roman" panose="02020603050405020304" pitchFamily="18" charset="0"/>
              </a:rPr>
              <a:t>Live Video Detection</a:t>
            </a:r>
          </a:p>
          <a:p>
            <a:r>
              <a:rPr lang="en-US" sz="2000" dirty="0">
                <a:latin typeface="Times New Roman" panose="02020603050405020304" pitchFamily="18" charset="0"/>
                <a:cs typeface="Times New Roman" panose="02020603050405020304" pitchFamily="18" charset="0"/>
              </a:rPr>
              <a:t>Live Detection:</a:t>
            </a:r>
          </a:p>
          <a:p>
            <a:r>
              <a:rPr lang="en-US" sz="2000" dirty="0">
                <a:latin typeface="Times New Roman" panose="02020603050405020304" pitchFamily="18" charset="0"/>
                <a:cs typeface="Times New Roman" panose="02020603050405020304" pitchFamily="18" charset="0"/>
              </a:rPr>
              <a:t>Function: </a:t>
            </a:r>
            <a:r>
              <a:rPr lang="en-US" sz="2000" dirty="0" err="1">
                <a:latin typeface="Times New Roman" panose="02020603050405020304" pitchFamily="18" charset="0"/>
                <a:cs typeface="Times New Roman" panose="02020603050405020304" pitchFamily="18" charset="0"/>
              </a:rPr>
              <a:t>live_detection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Captures real-time video from a webcam.</a:t>
            </a:r>
          </a:p>
          <a:p>
            <a:r>
              <a:rPr lang="en-US" sz="2000" dirty="0">
                <a:latin typeface="Times New Roman" panose="02020603050405020304" pitchFamily="18" charset="0"/>
                <a:cs typeface="Times New Roman" panose="02020603050405020304" pitchFamily="18" charset="0"/>
              </a:rPr>
              <a:t>Continuously performs object detection using the YOLOv8 model.</a:t>
            </a:r>
          </a:p>
          <a:p>
            <a:endParaRPr lang="en-US" sz="2000" dirty="0">
              <a:latin typeface="Times New Roman" panose="02020603050405020304" pitchFamily="18" charset="0"/>
              <a:cs typeface="Times New Roman" panose="02020603050405020304" pitchFamily="18" charset="0"/>
            </a:endParaRPr>
          </a:p>
          <a:p>
            <a:pPr marL="0" indent="0">
              <a:buFont typeface="Garamond" pitchFamily="18" charset="0"/>
              <a:buNone/>
            </a:pPr>
            <a:r>
              <a:rPr lang="en-US" sz="2400" b="1" dirty="0">
                <a:latin typeface="Times New Roman" panose="02020603050405020304" pitchFamily="18" charset="0"/>
                <a:cs typeface="Times New Roman" panose="02020603050405020304" pitchFamily="18" charset="0"/>
              </a:rPr>
              <a:t>Error Handling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Error Messages:</a:t>
            </a:r>
          </a:p>
          <a:p>
            <a:r>
              <a:rPr lang="en-US" sz="2000" dirty="0">
                <a:latin typeface="Times New Roman" panose="02020603050405020304" pitchFamily="18" charset="0"/>
                <a:cs typeface="Times New Roman" panose="02020603050405020304" pitchFamily="18" charset="0"/>
              </a:rPr>
              <a:t>Informative messages for issues like file not found or no objects detected.</a:t>
            </a:r>
          </a:p>
          <a:p>
            <a:r>
              <a:rPr lang="en-US" sz="2000" dirty="0">
                <a:latin typeface="Times New Roman" panose="02020603050405020304" pitchFamily="18" charset="0"/>
                <a:cs typeface="Times New Roman" panose="02020603050405020304" pitchFamily="18" charset="0"/>
              </a:rPr>
              <a:t>Library: </a:t>
            </a:r>
            <a:r>
              <a:rPr lang="en-US" sz="2000" dirty="0" err="1">
                <a:latin typeface="Times New Roman" panose="02020603050405020304" pitchFamily="18" charset="0"/>
                <a:cs typeface="Times New Roman" panose="02020603050405020304" pitchFamily="18" charset="0"/>
              </a:rPr>
              <a:t>Tkinter's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messagebox</a:t>
            </a:r>
            <a:r>
              <a:rPr lang="en-US" sz="2000" dirty="0">
                <a:latin typeface="Times New Roman" panose="02020603050405020304" pitchFamily="18" charset="0"/>
                <a:cs typeface="Times New Roman" panose="02020603050405020304" pitchFamily="18" charset="0"/>
              </a:rPr>
              <a:t> for user alerts.</a:t>
            </a:r>
            <a:endParaRPr lang="en-IN" sz="20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EEA7AC18-221C-88A6-AD48-9E9100F2C200}"/>
              </a:ext>
            </a:extLst>
          </p:cNvPr>
          <p:cNvSpPr txBox="1">
            <a:spLocks/>
          </p:cNvSpPr>
          <p:nvPr/>
        </p:nvSpPr>
        <p:spPr>
          <a:xfrm>
            <a:off x="2291736" y="467032"/>
            <a:ext cx="6903064" cy="711528"/>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2800" b="1"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Image and Video Processing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14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B1F2238-EA69-4D67-8CD6-BAE676F9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1" name="Picture 30" descr="Camera lens">
            <a:extLst>
              <a:ext uri="{FF2B5EF4-FFF2-40B4-BE49-F238E27FC236}">
                <a16:creationId xmlns:a16="http://schemas.microsoft.com/office/drawing/2014/main" id="{FC9BC468-1E45-14AE-1D8D-26E11DFD6DF4}"/>
              </a:ext>
            </a:extLst>
          </p:cNvPr>
          <p:cNvPicPr>
            <a:picLocks noChangeAspect="1"/>
          </p:cNvPicPr>
          <p:nvPr/>
        </p:nvPicPr>
        <p:blipFill rotWithShape="1">
          <a:blip r:embed="rId2">
            <a:duotone>
              <a:schemeClr val="accent1">
                <a:shade val="45000"/>
                <a:satMod val="135000"/>
              </a:schemeClr>
              <a:prstClr val="white"/>
            </a:duotone>
            <a:alphaModFix amt="75000"/>
          </a:blip>
          <a:srcRect t="5659" b="10071"/>
          <a:stretch/>
        </p:blipFill>
        <p:spPr>
          <a:xfrm>
            <a:off x="20" y="10"/>
            <a:ext cx="12191979" cy="6857989"/>
          </a:xfrm>
          <a:prstGeom prst="rect">
            <a:avLst/>
          </a:prstGeom>
        </p:spPr>
      </p:pic>
      <p:sp>
        <p:nvSpPr>
          <p:cNvPr id="37" name="Rectangle 36">
            <a:extLst>
              <a:ext uri="{FF2B5EF4-FFF2-40B4-BE49-F238E27FC236}">
                <a16:creationId xmlns:a16="http://schemas.microsoft.com/office/drawing/2014/main" id="{44ACE5D0-1439-4B33-9A21-D86EF78A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alpha val="91000"/>
            </a:schemeClr>
          </a:solidFill>
          <a:ln w="6350" cap="flat" cmpd="sng" algn="ctr">
            <a:noFill/>
            <a:prstDash val="solid"/>
          </a:ln>
          <a:effectLst>
            <a:softEdge rad="0"/>
          </a:effectLst>
        </p:spPr>
        <p:txBody>
          <a:bodyPr/>
          <a:lstStyle/>
          <a:p>
            <a:endParaRPr lang="en-IN"/>
          </a:p>
        </p:txBody>
      </p:sp>
      <p:sp>
        <p:nvSpPr>
          <p:cNvPr id="29" name="Content Placeholder 4">
            <a:extLst>
              <a:ext uri="{FF2B5EF4-FFF2-40B4-BE49-F238E27FC236}">
                <a16:creationId xmlns:a16="http://schemas.microsoft.com/office/drawing/2014/main" id="{52879ED9-E53F-9ED0-9C38-64FA2C543D34}"/>
              </a:ext>
            </a:extLst>
          </p:cNvPr>
          <p:cNvSpPr>
            <a:spLocks noGrp="1"/>
          </p:cNvSpPr>
          <p:nvPr>
            <p:ph idx="1"/>
          </p:nvPr>
        </p:nvSpPr>
        <p:spPr>
          <a:xfrm>
            <a:off x="609600" y="237743"/>
            <a:ext cx="11043920" cy="6142737"/>
          </a:xfrm>
        </p:spPr>
        <p:txBody>
          <a:bodyPr>
            <a:normAutofit/>
          </a:bodyPr>
          <a:lstStyle/>
          <a:p>
            <a:pPr marL="0" indent="0">
              <a:lnSpc>
                <a:spcPct val="90000"/>
              </a:lnSpc>
              <a:buNone/>
            </a:pPr>
            <a:r>
              <a:rPr lang="en-US" sz="1500" b="1" dirty="0">
                <a:latin typeface="Times New Roman" panose="02020603050405020304" pitchFamily="18" charset="0"/>
                <a:cs typeface="Times New Roman" panose="02020603050405020304" pitchFamily="18" charset="0"/>
              </a:rPr>
              <a:t>                  </a:t>
            </a:r>
          </a:p>
          <a:p>
            <a:pPr marL="0" indent="0" algn="ctr">
              <a:lnSpc>
                <a:spcPct val="90000"/>
              </a:lnSpc>
              <a:buNone/>
            </a:pPr>
            <a:r>
              <a:rPr lang="en-US" sz="3600" b="1" dirty="0">
                <a:latin typeface="Times New Roman" panose="02020603050405020304" pitchFamily="18" charset="0"/>
                <a:cs typeface="Times New Roman" panose="02020603050405020304" pitchFamily="18" charset="0"/>
              </a:rPr>
              <a:t> RESULT AND DISCUSSION </a:t>
            </a:r>
            <a:r>
              <a:rPr lang="en-US" sz="1500" b="1" dirty="0">
                <a:latin typeface="Times New Roman" panose="02020603050405020304" pitchFamily="18" charset="0"/>
                <a:cs typeface="Times New Roman" panose="02020603050405020304" pitchFamily="18" charset="0"/>
              </a:rPr>
              <a:t> </a:t>
            </a:r>
          </a:p>
          <a:p>
            <a:pPr marL="342900" lvl="0" indent="-342900">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Accuracy</a:t>
            </a:r>
            <a:r>
              <a:rPr lang="en-US" sz="1800" dirty="0">
                <a:effectLst/>
                <a:latin typeface="Times New Roman" panose="02020603050405020304" pitchFamily="18" charset="0"/>
                <a:ea typeface="Times New Roman" panose="02020603050405020304" pitchFamily="18" charset="0"/>
              </a:rPr>
              <a:t>: The accuracy of the system was found to be </a:t>
            </a:r>
            <a:r>
              <a:rPr lang="en-US" dirty="0">
                <a:latin typeface="Times New Roman" panose="02020603050405020304" pitchFamily="18" charset="0"/>
                <a:ea typeface="Times New Roman" panose="02020603050405020304" pitchFamily="18" charset="0"/>
              </a:rPr>
              <a:t>80-90</a:t>
            </a:r>
            <a:r>
              <a:rPr lang="en-US" sz="1800" dirty="0">
                <a:effectLst/>
                <a:latin typeface="Times New Roman" panose="02020603050405020304" pitchFamily="18" charset="0"/>
                <a:ea typeface="Times New Roman" panose="02020603050405020304" pitchFamily="18" charset="0"/>
              </a:rPr>
              <a:t>%.</a:t>
            </a:r>
          </a:p>
        </p:txBody>
      </p:sp>
      <p:sp>
        <p:nvSpPr>
          <p:cNvPr id="2" name="Text 4">
            <a:extLst>
              <a:ext uri="{FF2B5EF4-FFF2-40B4-BE49-F238E27FC236}">
                <a16:creationId xmlns:a16="http://schemas.microsoft.com/office/drawing/2014/main" id="{D2B2E506-DD19-03B2-B622-76CE4DBF338E}"/>
              </a:ext>
            </a:extLst>
          </p:cNvPr>
          <p:cNvSpPr/>
          <p:nvPr/>
        </p:nvSpPr>
        <p:spPr>
          <a:xfrm>
            <a:off x="4274467" y="4636696"/>
            <a:ext cx="3750388" cy="463839"/>
          </a:xfrm>
          <a:prstGeom prst="rect">
            <a:avLst/>
          </a:prstGeom>
          <a:noFill/>
          <a:ln/>
        </p:spPr>
        <p:txBody>
          <a:bodyPr wrap="square" rtlCol="0" anchor="t"/>
          <a:lstStyle/>
          <a:p>
            <a:pPr marL="0" indent="0" algn="l">
              <a:lnSpc>
                <a:spcPts val="2865"/>
              </a:lnSpc>
              <a:buNone/>
            </a:pPr>
            <a:r>
              <a:rPr lang="en-US" sz="2000" b="1" dirty="0">
                <a:solidFill>
                  <a:srgbClr val="272525"/>
                </a:solidFill>
                <a:latin typeface="Times New Roman" panose="02020603050405020304" pitchFamily="18" charset="0"/>
                <a:ea typeface="p22-mackinac-pro" pitchFamily="34" charset="-122"/>
                <a:cs typeface="Times New Roman" panose="02020603050405020304" pitchFamily="18" charset="0"/>
              </a:rPr>
              <a:t>Performance under Different Lighting</a:t>
            </a:r>
            <a:endParaRPr lang="en-US" sz="2000" dirty="0">
              <a:latin typeface="Times New Roman" panose="02020603050405020304" pitchFamily="18" charset="0"/>
              <a:cs typeface="Times New Roman" panose="02020603050405020304" pitchFamily="18" charset="0"/>
            </a:endParaRPr>
          </a:p>
        </p:txBody>
      </p:sp>
      <p:sp>
        <p:nvSpPr>
          <p:cNvPr id="3" name="Text 6">
            <a:extLst>
              <a:ext uri="{FF2B5EF4-FFF2-40B4-BE49-F238E27FC236}">
                <a16:creationId xmlns:a16="http://schemas.microsoft.com/office/drawing/2014/main" id="{EC768078-8783-8AF1-06F9-B5BD94783F8E}"/>
              </a:ext>
            </a:extLst>
          </p:cNvPr>
          <p:cNvSpPr/>
          <p:nvPr/>
        </p:nvSpPr>
        <p:spPr>
          <a:xfrm>
            <a:off x="8698929" y="4669959"/>
            <a:ext cx="2522800" cy="795074"/>
          </a:xfrm>
          <a:prstGeom prst="rect">
            <a:avLst/>
          </a:prstGeom>
          <a:noFill/>
          <a:ln/>
        </p:spPr>
        <p:txBody>
          <a:bodyPr wrap="none" rtlCol="0" anchor="t"/>
          <a:lstStyle/>
          <a:p>
            <a:pPr marL="0" indent="0" algn="l">
              <a:lnSpc>
                <a:spcPts val="2865"/>
              </a:lnSpc>
              <a:buNone/>
            </a:pPr>
            <a:r>
              <a:rPr lang="en-US" sz="2292" b="1" dirty="0" err="1">
                <a:solidFill>
                  <a:srgbClr val="272525"/>
                </a:solidFill>
                <a:latin typeface="Times New Roman" panose="02020603050405020304" pitchFamily="18" charset="0"/>
                <a:ea typeface="p22-mackinac-pro" pitchFamily="34" charset="-122"/>
                <a:cs typeface="Times New Roman" panose="02020603050405020304" pitchFamily="18" charset="0"/>
              </a:rPr>
              <a:t>Tkinter</a:t>
            </a:r>
            <a:r>
              <a:rPr lang="en-US" sz="2292" b="1" dirty="0">
                <a:solidFill>
                  <a:srgbClr val="272525"/>
                </a:solidFill>
                <a:latin typeface="Times New Roman" panose="02020603050405020304" pitchFamily="18" charset="0"/>
                <a:ea typeface="p22-mackinac-pro" pitchFamily="34" charset="-122"/>
                <a:cs typeface="Times New Roman" panose="02020603050405020304" pitchFamily="18" charset="0"/>
              </a:rPr>
              <a:t>-based GUI</a:t>
            </a:r>
          </a:p>
          <a:p>
            <a:pPr marL="0" indent="0" algn="l">
              <a:lnSpc>
                <a:spcPts val="2865"/>
              </a:lnSpc>
              <a:buNone/>
            </a:pPr>
            <a:r>
              <a:rPr lang="en-US" sz="2292" b="1" dirty="0">
                <a:solidFill>
                  <a:srgbClr val="272525"/>
                </a:solidFill>
                <a:latin typeface="Times New Roman" panose="02020603050405020304" pitchFamily="18" charset="0"/>
                <a:ea typeface="p22-mackinac-pro" pitchFamily="34" charset="-122"/>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for live video detection.</a:t>
            </a:r>
            <a:endParaRPr lang="en-US" sz="2292"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26E80A-3653-D243-C32C-40DBA65C0BA8}"/>
              </a:ext>
            </a:extLst>
          </p:cNvPr>
          <p:cNvPicPr>
            <a:picLocks noChangeAspect="1"/>
          </p:cNvPicPr>
          <p:nvPr/>
        </p:nvPicPr>
        <p:blipFill>
          <a:blip r:embed="rId3"/>
          <a:stretch>
            <a:fillRect/>
          </a:stretch>
        </p:blipFill>
        <p:spPr>
          <a:xfrm>
            <a:off x="538480" y="2196496"/>
            <a:ext cx="3449479" cy="2330540"/>
          </a:xfrm>
          <a:prstGeom prst="rect">
            <a:avLst/>
          </a:prstGeom>
        </p:spPr>
      </p:pic>
      <p:pic>
        <p:nvPicPr>
          <p:cNvPr id="5" name="Picture 4">
            <a:extLst>
              <a:ext uri="{FF2B5EF4-FFF2-40B4-BE49-F238E27FC236}">
                <a16:creationId xmlns:a16="http://schemas.microsoft.com/office/drawing/2014/main" id="{A3787405-4875-7833-9599-176039E8CFB9}"/>
              </a:ext>
            </a:extLst>
          </p:cNvPr>
          <p:cNvPicPr>
            <a:picLocks noChangeAspect="1"/>
          </p:cNvPicPr>
          <p:nvPr/>
        </p:nvPicPr>
        <p:blipFill rotWithShape="1">
          <a:blip r:embed="rId4"/>
          <a:srcRect b="17137"/>
          <a:stretch/>
        </p:blipFill>
        <p:spPr>
          <a:xfrm>
            <a:off x="4406043" y="2196496"/>
            <a:ext cx="3533217" cy="2330540"/>
          </a:xfrm>
          <a:prstGeom prst="rect">
            <a:avLst/>
          </a:prstGeom>
        </p:spPr>
      </p:pic>
      <p:pic>
        <p:nvPicPr>
          <p:cNvPr id="6" name="Picture 5">
            <a:extLst>
              <a:ext uri="{FF2B5EF4-FFF2-40B4-BE49-F238E27FC236}">
                <a16:creationId xmlns:a16="http://schemas.microsoft.com/office/drawing/2014/main" id="{98630E2E-A4DE-469C-EAE1-36BB65FC98E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06115" y="2135257"/>
            <a:ext cx="3346786" cy="2454410"/>
          </a:xfrm>
          <a:prstGeom prst="rect">
            <a:avLst/>
          </a:prstGeom>
          <a:noFill/>
          <a:ln>
            <a:noFill/>
          </a:ln>
        </p:spPr>
      </p:pic>
      <p:sp>
        <p:nvSpPr>
          <p:cNvPr id="9" name="TextBox 8">
            <a:extLst>
              <a:ext uri="{FF2B5EF4-FFF2-40B4-BE49-F238E27FC236}">
                <a16:creationId xmlns:a16="http://schemas.microsoft.com/office/drawing/2014/main" id="{3ECC234A-2773-0C1E-3A97-6B96FC027336}"/>
              </a:ext>
            </a:extLst>
          </p:cNvPr>
          <p:cNvSpPr txBox="1"/>
          <p:nvPr/>
        </p:nvSpPr>
        <p:spPr>
          <a:xfrm>
            <a:off x="764998" y="4636695"/>
            <a:ext cx="3274774" cy="425373"/>
          </a:xfrm>
          <a:prstGeom prst="rect">
            <a:avLst/>
          </a:prstGeom>
          <a:noFill/>
        </p:spPr>
        <p:txBody>
          <a:bodyPr wrap="square">
            <a:spAutoFit/>
          </a:bodyPr>
          <a:lstStyle/>
          <a:p>
            <a:pPr marL="0" indent="0" algn="l">
              <a:lnSpc>
                <a:spcPts val="2865"/>
              </a:lnSpc>
              <a:buNone/>
            </a:pPr>
            <a:r>
              <a:rPr lang="en-US" sz="1800" b="1" dirty="0">
                <a:solidFill>
                  <a:srgbClr val="272525"/>
                </a:solidFill>
                <a:latin typeface="Times New Roman" panose="02020603050405020304" pitchFamily="18" charset="0"/>
                <a:ea typeface="p22-mackinac-pro" pitchFamily="34" charset="-122"/>
                <a:cs typeface="Times New Roman" panose="02020603050405020304" pitchFamily="18" charset="0"/>
              </a:rPr>
              <a:t>Successful Object Detection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50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2" name="Text 1">
            <a:extLst>
              <a:ext uri="{FF2B5EF4-FFF2-40B4-BE49-F238E27FC236}">
                <a16:creationId xmlns:a16="http://schemas.microsoft.com/office/drawing/2014/main" id="{D3D2DA3F-9227-6A4E-021F-0F5BE04821A0}"/>
              </a:ext>
            </a:extLst>
          </p:cNvPr>
          <p:cNvSpPr/>
          <p:nvPr/>
        </p:nvSpPr>
        <p:spPr>
          <a:xfrm>
            <a:off x="3541097" y="429526"/>
            <a:ext cx="5109805" cy="588953"/>
          </a:xfrm>
          <a:prstGeom prst="rect">
            <a:avLst/>
          </a:prstGeom>
          <a:noFill/>
          <a:ln/>
        </p:spPr>
        <p:txBody>
          <a:bodyPr wrap="none" rtlCol="0" anchor="t"/>
          <a:lstStyle/>
          <a:p>
            <a:pPr marL="0" indent="0">
              <a:lnSpc>
                <a:spcPts val="4703"/>
              </a:lnSpc>
              <a:buNone/>
            </a:pPr>
            <a:r>
              <a:rPr lang="en-US" sz="3763" b="1" dirty="0">
                <a:solidFill>
                  <a:srgbClr val="000000"/>
                </a:solidFill>
                <a:latin typeface="Times New Roman" panose="02020603050405020304" pitchFamily="18" charset="0"/>
                <a:ea typeface="p22-mackinac-pro" pitchFamily="34" charset="-122"/>
                <a:cs typeface="Times New Roman" panose="02020603050405020304" pitchFamily="18" charset="0"/>
              </a:rPr>
              <a:t>Future Improvements</a:t>
            </a:r>
            <a:endParaRPr lang="en-US" sz="3763" dirty="0">
              <a:latin typeface="Times New Roman" panose="02020603050405020304" pitchFamily="18" charset="0"/>
              <a:cs typeface="Times New Roman" panose="02020603050405020304" pitchFamily="18" charset="0"/>
            </a:endParaRPr>
          </a:p>
        </p:txBody>
      </p:sp>
      <p:sp>
        <p:nvSpPr>
          <p:cNvPr id="3" name="Shape 2">
            <a:extLst>
              <a:ext uri="{FF2B5EF4-FFF2-40B4-BE49-F238E27FC236}">
                <a16:creationId xmlns:a16="http://schemas.microsoft.com/office/drawing/2014/main" id="{D21A2B03-E2D6-FAFF-A4A5-B12B1C66306F}"/>
              </a:ext>
            </a:extLst>
          </p:cNvPr>
          <p:cNvSpPr/>
          <p:nvPr/>
        </p:nvSpPr>
        <p:spPr>
          <a:xfrm>
            <a:off x="686309" y="1408186"/>
            <a:ext cx="5005967" cy="2279893"/>
          </a:xfrm>
          <a:prstGeom prst="roundRect">
            <a:avLst>
              <a:gd name="adj" fmla="val 6048"/>
            </a:avLst>
          </a:prstGeom>
          <a:solidFill>
            <a:srgbClr val="CCEEFF"/>
          </a:solidFill>
          <a:ln w="7620">
            <a:solidFill>
              <a:srgbClr val="B2D4E5"/>
            </a:solidFill>
            <a:prstDash val="solid"/>
          </a:ln>
        </p:spPr>
        <p:txBody>
          <a:bodyPr/>
          <a:lstStyle/>
          <a:p>
            <a:endParaRPr lang="en-IN" sz="3200">
              <a:latin typeface="Times New Roman" panose="02020603050405020304" pitchFamily="18" charset="0"/>
              <a:cs typeface="Times New Roman" panose="02020603050405020304" pitchFamily="18" charset="0"/>
            </a:endParaRPr>
          </a:p>
        </p:txBody>
      </p:sp>
      <p:sp>
        <p:nvSpPr>
          <p:cNvPr id="4" name="Text 3">
            <a:extLst>
              <a:ext uri="{FF2B5EF4-FFF2-40B4-BE49-F238E27FC236}">
                <a16:creationId xmlns:a16="http://schemas.microsoft.com/office/drawing/2014/main" id="{16AE6D3E-B755-98B2-E7EF-5C68E66CB535}"/>
              </a:ext>
            </a:extLst>
          </p:cNvPr>
          <p:cNvSpPr/>
          <p:nvPr/>
        </p:nvSpPr>
        <p:spPr>
          <a:xfrm>
            <a:off x="885025" y="1606903"/>
            <a:ext cx="3686975" cy="770537"/>
          </a:xfrm>
          <a:prstGeom prst="rect">
            <a:avLst/>
          </a:prstGeom>
          <a:noFill/>
          <a:ln/>
        </p:spPr>
        <p:txBody>
          <a:bodyPr wrap="none" rtlCol="0" anchor="t"/>
          <a:lstStyle/>
          <a:p>
            <a:pPr marL="0" indent="0">
              <a:lnSpc>
                <a:spcPts val="2352"/>
              </a:lnSpc>
              <a:buNone/>
            </a:pPr>
            <a:r>
              <a:rPr lang="en-US" sz="3200" b="1" dirty="0">
                <a:solidFill>
                  <a:srgbClr val="272525"/>
                </a:solidFill>
                <a:latin typeface="Times New Roman" panose="02020603050405020304" pitchFamily="18" charset="0"/>
                <a:ea typeface="p22-mackinac-pro" pitchFamily="34" charset="-122"/>
                <a:cs typeface="Times New Roman" panose="02020603050405020304" pitchFamily="18" charset="0"/>
              </a:rPr>
              <a:t>Improving Small Object</a:t>
            </a:r>
          </a:p>
          <a:p>
            <a:pPr marL="0" indent="0">
              <a:lnSpc>
                <a:spcPts val="2352"/>
              </a:lnSpc>
              <a:buNone/>
            </a:pPr>
            <a:r>
              <a:rPr lang="en-US" sz="3200" b="1" dirty="0">
                <a:solidFill>
                  <a:srgbClr val="272525"/>
                </a:solidFill>
                <a:latin typeface="Times New Roman" panose="02020603050405020304" pitchFamily="18" charset="0"/>
                <a:ea typeface="p22-mackinac-pro" pitchFamily="34" charset="-122"/>
                <a:cs typeface="Times New Roman" panose="02020603050405020304" pitchFamily="18" charset="0"/>
              </a:rPr>
              <a:t> Detection</a:t>
            </a:r>
            <a:endParaRPr lang="en-US" sz="3200" dirty="0">
              <a:latin typeface="Times New Roman" panose="02020603050405020304" pitchFamily="18" charset="0"/>
              <a:cs typeface="Times New Roman" panose="02020603050405020304" pitchFamily="18" charset="0"/>
            </a:endParaRPr>
          </a:p>
        </p:txBody>
      </p:sp>
      <p:sp>
        <p:nvSpPr>
          <p:cNvPr id="5" name="Text 4">
            <a:extLst>
              <a:ext uri="{FF2B5EF4-FFF2-40B4-BE49-F238E27FC236}">
                <a16:creationId xmlns:a16="http://schemas.microsoft.com/office/drawing/2014/main" id="{9180DB55-EC57-8CF5-6BE6-EB5D95501B4E}"/>
              </a:ext>
            </a:extLst>
          </p:cNvPr>
          <p:cNvSpPr/>
          <p:nvPr/>
        </p:nvSpPr>
        <p:spPr>
          <a:xfrm>
            <a:off x="1012687" y="2410259"/>
            <a:ext cx="4353210" cy="603042"/>
          </a:xfrm>
          <a:prstGeom prst="rect">
            <a:avLst/>
          </a:prstGeom>
          <a:noFill/>
          <a:ln/>
        </p:spPr>
        <p:txBody>
          <a:bodyPr wrap="square" rtlCol="0" anchor="t"/>
          <a:lstStyle/>
          <a:p>
            <a:pPr marL="0" indent="0">
              <a:lnSpc>
                <a:spcPts val="2408"/>
              </a:lnSpc>
              <a:buNone/>
            </a:pPr>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Enhancing the detection accuracy for small objects to further expand the system's capabilities.</a:t>
            </a:r>
            <a:endParaRPr lang="en-US" sz="2400" dirty="0">
              <a:latin typeface="Times New Roman" panose="02020603050405020304" pitchFamily="18" charset="0"/>
              <a:cs typeface="Times New Roman" panose="02020603050405020304" pitchFamily="18" charset="0"/>
            </a:endParaRPr>
          </a:p>
        </p:txBody>
      </p:sp>
      <p:sp>
        <p:nvSpPr>
          <p:cNvPr id="6" name="Shape 5">
            <a:extLst>
              <a:ext uri="{FF2B5EF4-FFF2-40B4-BE49-F238E27FC236}">
                <a16:creationId xmlns:a16="http://schemas.microsoft.com/office/drawing/2014/main" id="{2D336298-2E9A-1C9B-37FB-CE64888ED7D8}"/>
              </a:ext>
            </a:extLst>
          </p:cNvPr>
          <p:cNvSpPr/>
          <p:nvPr/>
        </p:nvSpPr>
        <p:spPr>
          <a:xfrm>
            <a:off x="6007741" y="1458408"/>
            <a:ext cx="5605139" cy="2279893"/>
          </a:xfrm>
          <a:prstGeom prst="roundRect">
            <a:avLst>
              <a:gd name="adj" fmla="val 6048"/>
            </a:avLst>
          </a:prstGeom>
          <a:solidFill>
            <a:srgbClr val="CCEEFF"/>
          </a:solidFill>
          <a:ln w="7620">
            <a:solidFill>
              <a:srgbClr val="B2D4E5"/>
            </a:solidFill>
            <a:prstDash val="solid"/>
          </a:ln>
        </p:spPr>
        <p:txBody>
          <a:bodyPr/>
          <a:lstStyle/>
          <a:p>
            <a:endParaRPr lang="en-IN" sz="3200">
              <a:latin typeface="Times New Roman" panose="02020603050405020304" pitchFamily="18" charset="0"/>
              <a:cs typeface="Times New Roman" panose="02020603050405020304" pitchFamily="18" charset="0"/>
            </a:endParaRPr>
          </a:p>
        </p:txBody>
      </p:sp>
      <p:sp>
        <p:nvSpPr>
          <p:cNvPr id="7" name="Text 6">
            <a:extLst>
              <a:ext uri="{FF2B5EF4-FFF2-40B4-BE49-F238E27FC236}">
                <a16:creationId xmlns:a16="http://schemas.microsoft.com/office/drawing/2014/main" id="{111E409F-A54A-C7E9-45F6-EAFDA1578804}"/>
              </a:ext>
            </a:extLst>
          </p:cNvPr>
          <p:cNvSpPr/>
          <p:nvPr/>
        </p:nvSpPr>
        <p:spPr>
          <a:xfrm>
            <a:off x="6275350" y="1717493"/>
            <a:ext cx="4583464" cy="532729"/>
          </a:xfrm>
          <a:prstGeom prst="rect">
            <a:avLst/>
          </a:prstGeom>
          <a:noFill/>
          <a:ln/>
        </p:spPr>
        <p:txBody>
          <a:bodyPr wrap="none" rtlCol="0" anchor="t"/>
          <a:lstStyle/>
          <a:p>
            <a:pPr marL="0" indent="0">
              <a:lnSpc>
                <a:spcPts val="2352"/>
              </a:lnSpc>
              <a:buNone/>
            </a:pPr>
            <a:r>
              <a:rPr lang="en-US" sz="3200" b="1" dirty="0">
                <a:solidFill>
                  <a:srgbClr val="272525"/>
                </a:solidFill>
                <a:latin typeface="Times New Roman" panose="02020603050405020304" pitchFamily="18" charset="0"/>
                <a:ea typeface="p22-mackinac-pro" pitchFamily="34" charset="-122"/>
                <a:cs typeface="Times New Roman" panose="02020603050405020304" pitchFamily="18" charset="0"/>
              </a:rPr>
              <a:t>Reducing False Positives</a:t>
            </a:r>
            <a:endParaRPr lang="en-US" sz="3200" dirty="0">
              <a:latin typeface="Times New Roman" panose="02020603050405020304" pitchFamily="18" charset="0"/>
              <a:cs typeface="Times New Roman" panose="02020603050405020304" pitchFamily="18" charset="0"/>
            </a:endParaRPr>
          </a:p>
        </p:txBody>
      </p:sp>
      <p:sp>
        <p:nvSpPr>
          <p:cNvPr id="8" name="Text 7">
            <a:extLst>
              <a:ext uri="{FF2B5EF4-FFF2-40B4-BE49-F238E27FC236}">
                <a16:creationId xmlns:a16="http://schemas.microsoft.com/office/drawing/2014/main" id="{28C4B364-B12E-ADE5-B895-80FB4D4D767F}"/>
              </a:ext>
            </a:extLst>
          </p:cNvPr>
          <p:cNvSpPr/>
          <p:nvPr/>
        </p:nvSpPr>
        <p:spPr>
          <a:xfrm>
            <a:off x="6275350" y="2250222"/>
            <a:ext cx="4751103" cy="675035"/>
          </a:xfrm>
          <a:prstGeom prst="rect">
            <a:avLst/>
          </a:prstGeom>
          <a:noFill/>
          <a:ln/>
        </p:spPr>
        <p:txBody>
          <a:bodyPr wrap="square" rtlCol="0" anchor="t"/>
          <a:lstStyle/>
          <a:p>
            <a:pPr marL="0" indent="0">
              <a:lnSpc>
                <a:spcPts val="2408"/>
              </a:lnSpc>
              <a:buNone/>
            </a:pPr>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Exploring better post-processing techniques to minimize false positive detections and improve overall reliability.</a:t>
            </a:r>
            <a:endParaRPr lang="en-US" sz="2400" dirty="0">
              <a:latin typeface="Times New Roman" panose="02020603050405020304" pitchFamily="18" charset="0"/>
              <a:cs typeface="Times New Roman" panose="02020603050405020304" pitchFamily="18" charset="0"/>
            </a:endParaRPr>
          </a:p>
        </p:txBody>
      </p:sp>
      <p:sp>
        <p:nvSpPr>
          <p:cNvPr id="9" name="Shape 8">
            <a:extLst>
              <a:ext uri="{FF2B5EF4-FFF2-40B4-BE49-F238E27FC236}">
                <a16:creationId xmlns:a16="http://schemas.microsoft.com/office/drawing/2014/main" id="{636DE85B-C144-F372-39F6-09B72F8C54FC}"/>
              </a:ext>
            </a:extLst>
          </p:cNvPr>
          <p:cNvSpPr/>
          <p:nvPr/>
        </p:nvSpPr>
        <p:spPr>
          <a:xfrm>
            <a:off x="686309" y="4039113"/>
            <a:ext cx="5005967" cy="2243051"/>
          </a:xfrm>
          <a:prstGeom prst="roundRect">
            <a:avLst>
              <a:gd name="adj" fmla="val 6048"/>
            </a:avLst>
          </a:prstGeom>
          <a:solidFill>
            <a:srgbClr val="CCEEFF"/>
          </a:solidFill>
          <a:ln w="7620">
            <a:solidFill>
              <a:srgbClr val="B2D4E5"/>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0" name="Text 9">
            <a:extLst>
              <a:ext uri="{FF2B5EF4-FFF2-40B4-BE49-F238E27FC236}">
                <a16:creationId xmlns:a16="http://schemas.microsoft.com/office/drawing/2014/main" id="{7D1210EC-4F78-584D-8924-61E23FD9C0F4}"/>
              </a:ext>
            </a:extLst>
          </p:cNvPr>
          <p:cNvSpPr/>
          <p:nvPr/>
        </p:nvSpPr>
        <p:spPr>
          <a:xfrm>
            <a:off x="885024" y="4304965"/>
            <a:ext cx="1532163" cy="470957"/>
          </a:xfrm>
          <a:prstGeom prst="rect">
            <a:avLst/>
          </a:prstGeom>
          <a:noFill/>
          <a:ln/>
        </p:spPr>
        <p:txBody>
          <a:bodyPr wrap="none" rtlCol="0" anchor="t"/>
          <a:lstStyle/>
          <a:p>
            <a:pPr marL="0" indent="0">
              <a:lnSpc>
                <a:spcPts val="2352"/>
              </a:lnSpc>
              <a:buNone/>
            </a:pPr>
            <a:r>
              <a:rPr lang="en-US" sz="3200" b="1" dirty="0">
                <a:solidFill>
                  <a:srgbClr val="272525"/>
                </a:solidFill>
                <a:latin typeface="Times New Roman" panose="02020603050405020304" pitchFamily="18" charset="0"/>
                <a:ea typeface="p22-mackinac-pro" pitchFamily="34" charset="-122"/>
                <a:cs typeface="Times New Roman" panose="02020603050405020304" pitchFamily="18" charset="0"/>
              </a:rPr>
              <a:t>Enhancing the GUI</a:t>
            </a:r>
            <a:endParaRPr lang="en-US" sz="3200" dirty="0">
              <a:latin typeface="Times New Roman" panose="02020603050405020304" pitchFamily="18" charset="0"/>
              <a:cs typeface="Times New Roman" panose="02020603050405020304" pitchFamily="18" charset="0"/>
            </a:endParaRPr>
          </a:p>
        </p:txBody>
      </p:sp>
      <p:sp>
        <p:nvSpPr>
          <p:cNvPr id="11" name="Text 10">
            <a:extLst>
              <a:ext uri="{FF2B5EF4-FFF2-40B4-BE49-F238E27FC236}">
                <a16:creationId xmlns:a16="http://schemas.microsoft.com/office/drawing/2014/main" id="{D33F3C43-D115-C296-D398-4E2C5E94DF31}"/>
              </a:ext>
            </a:extLst>
          </p:cNvPr>
          <p:cNvSpPr/>
          <p:nvPr/>
        </p:nvSpPr>
        <p:spPr>
          <a:xfrm>
            <a:off x="885024" y="4837611"/>
            <a:ext cx="4751103" cy="964445"/>
          </a:xfrm>
          <a:prstGeom prst="rect">
            <a:avLst/>
          </a:prstGeom>
          <a:noFill/>
          <a:ln/>
        </p:spPr>
        <p:txBody>
          <a:bodyPr wrap="square" rtlCol="0" anchor="t"/>
          <a:lstStyle/>
          <a:p>
            <a:pPr marL="0" indent="0">
              <a:lnSpc>
                <a:spcPts val="2408"/>
              </a:lnSpc>
              <a:buNone/>
            </a:pPr>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Adding features like object tracking to the graphical user interface for more advanced functionality.</a:t>
            </a:r>
            <a:endParaRPr lang="en-US" sz="2400" dirty="0">
              <a:latin typeface="Times New Roman" panose="02020603050405020304" pitchFamily="18" charset="0"/>
              <a:cs typeface="Times New Roman" panose="02020603050405020304" pitchFamily="18" charset="0"/>
            </a:endParaRPr>
          </a:p>
        </p:txBody>
      </p:sp>
      <p:sp>
        <p:nvSpPr>
          <p:cNvPr id="12" name="Shape 11">
            <a:extLst>
              <a:ext uri="{FF2B5EF4-FFF2-40B4-BE49-F238E27FC236}">
                <a16:creationId xmlns:a16="http://schemas.microsoft.com/office/drawing/2014/main" id="{4CB2D90D-C3CB-87F9-9C4E-6560A654CC27}"/>
              </a:ext>
            </a:extLst>
          </p:cNvPr>
          <p:cNvSpPr/>
          <p:nvPr/>
        </p:nvSpPr>
        <p:spPr>
          <a:xfrm>
            <a:off x="6081722" y="4039112"/>
            <a:ext cx="5531158" cy="2243051"/>
          </a:xfrm>
          <a:prstGeom prst="roundRect">
            <a:avLst>
              <a:gd name="adj" fmla="val 6048"/>
            </a:avLst>
          </a:prstGeom>
          <a:solidFill>
            <a:srgbClr val="CCEEFF"/>
          </a:solidFill>
          <a:ln w="7620">
            <a:solidFill>
              <a:srgbClr val="B2D4E5"/>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13" name="Text 12">
            <a:extLst>
              <a:ext uri="{FF2B5EF4-FFF2-40B4-BE49-F238E27FC236}">
                <a16:creationId xmlns:a16="http://schemas.microsoft.com/office/drawing/2014/main" id="{153A833C-A74B-CFDC-868B-0E96EC740F68}"/>
              </a:ext>
            </a:extLst>
          </p:cNvPr>
          <p:cNvSpPr/>
          <p:nvPr/>
        </p:nvSpPr>
        <p:spPr>
          <a:xfrm>
            <a:off x="6433456" y="4318955"/>
            <a:ext cx="2389227" cy="294477"/>
          </a:xfrm>
          <a:prstGeom prst="rect">
            <a:avLst/>
          </a:prstGeom>
          <a:noFill/>
          <a:ln/>
        </p:spPr>
        <p:txBody>
          <a:bodyPr wrap="none" rtlCol="0" anchor="t"/>
          <a:lstStyle/>
          <a:p>
            <a:pPr marL="0" indent="0">
              <a:lnSpc>
                <a:spcPts val="2352"/>
              </a:lnSpc>
              <a:buNone/>
            </a:pPr>
            <a:r>
              <a:rPr lang="en-US" sz="2800" b="1" dirty="0">
                <a:solidFill>
                  <a:srgbClr val="272525"/>
                </a:solidFill>
                <a:latin typeface="Times New Roman" panose="02020603050405020304" pitchFamily="18" charset="0"/>
                <a:ea typeface="p22-mackinac-pro" pitchFamily="34" charset="-122"/>
                <a:cs typeface="Times New Roman" panose="02020603050405020304" pitchFamily="18" charset="0"/>
              </a:rPr>
              <a:t>Mobile Integration</a:t>
            </a:r>
            <a:endParaRPr lang="en-US" sz="2800" dirty="0">
              <a:latin typeface="Times New Roman" panose="02020603050405020304" pitchFamily="18" charset="0"/>
              <a:cs typeface="Times New Roman" panose="02020603050405020304" pitchFamily="18" charset="0"/>
            </a:endParaRPr>
          </a:p>
        </p:txBody>
      </p:sp>
      <p:sp>
        <p:nvSpPr>
          <p:cNvPr id="16" name="Text 13">
            <a:extLst>
              <a:ext uri="{FF2B5EF4-FFF2-40B4-BE49-F238E27FC236}">
                <a16:creationId xmlns:a16="http://schemas.microsoft.com/office/drawing/2014/main" id="{14AA3043-7839-6258-2A15-1CCAE2BB9C23}"/>
              </a:ext>
            </a:extLst>
          </p:cNvPr>
          <p:cNvSpPr/>
          <p:nvPr/>
        </p:nvSpPr>
        <p:spPr>
          <a:xfrm>
            <a:off x="6275350" y="4743590"/>
            <a:ext cx="5031626" cy="1240649"/>
          </a:xfrm>
          <a:prstGeom prst="rect">
            <a:avLst/>
          </a:prstGeom>
          <a:noFill/>
          <a:ln/>
        </p:spPr>
        <p:txBody>
          <a:bodyPr wrap="square" rtlCol="0" anchor="t"/>
          <a:lstStyle/>
          <a:p>
            <a:pPr marL="0" indent="0">
              <a:lnSpc>
                <a:spcPts val="2408"/>
              </a:lnSpc>
              <a:buNone/>
            </a:pPr>
            <a:r>
              <a:rPr lang="en-US" sz="2400" dirty="0">
                <a:solidFill>
                  <a:srgbClr val="272525"/>
                </a:solidFill>
                <a:latin typeface="Times New Roman" panose="02020603050405020304" pitchFamily="18" charset="0"/>
                <a:ea typeface="Eudoxus Sans" pitchFamily="34" charset="-122"/>
                <a:cs typeface="Times New Roman" panose="02020603050405020304" pitchFamily="18" charset="0"/>
              </a:rPr>
              <a:t>Exploring the integration of the system with mobile devices to enable on-the-go object detection capabilities.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61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18" name="TextBox 17">
            <a:extLst>
              <a:ext uri="{FF2B5EF4-FFF2-40B4-BE49-F238E27FC236}">
                <a16:creationId xmlns:a16="http://schemas.microsoft.com/office/drawing/2014/main" id="{B054A505-0D89-BF2F-03C1-5F50F54E8B83}"/>
              </a:ext>
            </a:extLst>
          </p:cNvPr>
          <p:cNvSpPr txBox="1"/>
          <p:nvPr/>
        </p:nvSpPr>
        <p:spPr>
          <a:xfrm>
            <a:off x="670560" y="175327"/>
            <a:ext cx="10718800" cy="2951449"/>
          </a:xfrm>
          <a:prstGeom prst="rect">
            <a:avLst/>
          </a:prstGeom>
          <a:noFill/>
        </p:spPr>
        <p:txBody>
          <a:bodyPr wrap="square">
            <a:spAutoFit/>
          </a:bodyPr>
          <a:lstStyle/>
          <a:p>
            <a:pPr algn="ctr">
              <a:lnSpc>
                <a:spcPct val="150000"/>
              </a:lnSpc>
            </a:pPr>
            <a:r>
              <a:rPr lang="en-US" sz="4800" b="1" dirty="0">
                <a:effectLst/>
                <a:latin typeface="Times New Roman" panose="02020603050405020304" pitchFamily="18" charset="0"/>
                <a:ea typeface="Times New Roman" panose="02020603050405020304" pitchFamily="18" charset="0"/>
              </a:rPr>
              <a:t>CONCLUSION</a:t>
            </a:r>
            <a:endParaRPr lang="en-US" sz="1800" b="1"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High Accuracy </a:t>
            </a:r>
          </a:p>
          <a:p>
            <a:pPr marL="285750" indent="-28575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Effective Image and Video Processing</a:t>
            </a:r>
          </a:p>
          <a:p>
            <a:pPr marL="285750" indent="-28575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User-Friendly </a:t>
            </a:r>
            <a:r>
              <a:rPr lang="en-US" sz="2000" dirty="0" err="1">
                <a:effectLst/>
                <a:latin typeface="Times New Roman" panose="02020603050405020304" pitchFamily="18" charset="0"/>
                <a:ea typeface="Times New Roman" panose="02020603050405020304" pitchFamily="18" charset="0"/>
              </a:rPr>
              <a:t>InterfaceReal</a:t>
            </a:r>
            <a:r>
              <a:rPr lang="en-US" sz="2000" dirty="0">
                <a:effectLst/>
                <a:latin typeface="Times New Roman" panose="02020603050405020304" pitchFamily="18" charset="0"/>
                <a:ea typeface="Times New Roman" panose="02020603050405020304" pitchFamily="18" charset="0"/>
              </a:rPr>
              <a:t>-Time Detection</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49098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Savon</Template>
  <TotalTime>2684</TotalTime>
  <Words>615</Words>
  <Application>Microsoft Office PowerPoint</Application>
  <PresentationFormat>Widescreen</PresentationFormat>
  <Paragraphs>92</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Arial</vt:lpstr>
      <vt:lpstr>Calibri</vt:lpstr>
      <vt:lpstr>Century Gothic</vt:lpstr>
      <vt:lpstr>Garamond</vt:lpstr>
      <vt:lpstr>Symbol</vt:lpstr>
      <vt:lpstr>Times New Roman</vt:lpstr>
      <vt:lpstr>Wingdings</vt:lpstr>
      <vt:lpstr>Savon</vt:lpstr>
      <vt:lpstr>Computer Vision-based Object Recognition  Name: Sahil Singh Rana Course: B.Tech Computer Engg. (AI &amp;DL) University roll no. : 2019582 Roll no:  19 Section: CE SPL</vt:lpstr>
      <vt:lpstr>Introduction</vt:lpstr>
      <vt:lpstr>AIM - </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Kriti Agrawal</dc:creator>
  <cp:lastModifiedBy>Sahil Singh Rana</cp:lastModifiedBy>
  <cp:revision>29</cp:revision>
  <dcterms:created xsi:type="dcterms:W3CDTF">2024-07-03T16:37:47Z</dcterms:created>
  <dcterms:modified xsi:type="dcterms:W3CDTF">2024-07-06T04:50:58Z</dcterms:modified>
</cp:coreProperties>
</file>