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37"/>
  </p:notesMasterIdLst>
  <p:handoutMasterIdLst>
    <p:handoutMasterId r:id="rId38"/>
  </p:handoutMasterIdLst>
  <p:sldIdLst>
    <p:sldId id="256" r:id="rId5"/>
    <p:sldId id="261" r:id="rId6"/>
    <p:sldId id="258" r:id="rId7"/>
    <p:sldId id="25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5" r:id="rId23"/>
    <p:sldId id="277" r:id="rId24"/>
    <p:sldId id="284" r:id="rId25"/>
    <p:sldId id="285" r:id="rId26"/>
    <p:sldId id="279" r:id="rId27"/>
    <p:sldId id="280" r:id="rId28"/>
    <p:sldId id="281" r:id="rId29"/>
    <p:sldId id="282" r:id="rId30"/>
    <p:sldId id="283" r:id="rId31"/>
    <p:sldId id="286" r:id="rId32"/>
    <p:sldId id="287" r:id="rId33"/>
    <p:sldId id="288" r:id="rId34"/>
    <p:sldId id="289" r:id="rId35"/>
    <p:sldId id="26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36" autoAdjust="0"/>
    <p:restoredTop sz="94648" autoAdjust="0"/>
  </p:normalViewPr>
  <p:slideViewPr>
    <p:cSldViewPr snapToGrid="0">
      <p:cViewPr varScale="1">
        <p:scale>
          <a:sx n="86" d="100"/>
          <a:sy n="86" d="100"/>
        </p:scale>
        <p:origin x="624" y="5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11/29/2020</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11/29/2020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a:t>
            </a:fld>
            <a:endParaRPr lang="en-US" dirty="0"/>
          </a:p>
        </p:txBody>
      </p:sp>
    </p:spTree>
    <p:extLst>
      <p:ext uri="{BB962C8B-B14F-4D97-AF65-F5344CB8AC3E}">
        <p14:creationId xmlns:p14="http://schemas.microsoft.com/office/powerpoint/2010/main" val="357315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3</a:t>
            </a:fld>
            <a:endParaRPr lang="en-US" dirty="0"/>
          </a:p>
        </p:txBody>
      </p:sp>
    </p:spTree>
    <p:extLst>
      <p:ext uri="{BB962C8B-B14F-4D97-AF65-F5344CB8AC3E}">
        <p14:creationId xmlns:p14="http://schemas.microsoft.com/office/powerpoint/2010/main" val="1738381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4</a:t>
            </a:fld>
            <a:endParaRPr lang="en-US" dirty="0"/>
          </a:p>
        </p:txBody>
      </p:sp>
    </p:spTree>
    <p:extLst>
      <p:ext uri="{BB962C8B-B14F-4D97-AF65-F5344CB8AC3E}">
        <p14:creationId xmlns:p14="http://schemas.microsoft.com/office/powerpoint/2010/main" val="1667354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32</a:t>
            </a:fld>
            <a:endParaRPr lang="en-US" dirty="0"/>
          </a:p>
        </p:txBody>
      </p:sp>
    </p:spTree>
    <p:extLst>
      <p:ext uri="{BB962C8B-B14F-4D97-AF65-F5344CB8AC3E}">
        <p14:creationId xmlns:p14="http://schemas.microsoft.com/office/powerpoint/2010/main" val="31220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11/29/2020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11/29/2020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11/29/2020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11/29/2020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11/29/2020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51496"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1456320" y="1016711"/>
            <a:ext cx="9274339" cy="1197327"/>
          </a:xfrm>
        </p:spPr>
        <p:txBody>
          <a:bodyPr>
            <a:noAutofit/>
          </a:bodyPr>
          <a:lstStyle/>
          <a:p>
            <a:r>
              <a:rPr lang="en-US" sz="6000" dirty="0">
                <a:solidFill>
                  <a:schemeClr val="bg1"/>
                </a:solidFill>
                <a:effectLst>
                  <a:outerShdw blurRad="38100" dist="38100" dir="2700000" algn="tl">
                    <a:srgbClr val="000000">
                      <a:alpha val="43137"/>
                    </a:srgbClr>
                  </a:outerShdw>
                </a:effectLst>
              </a:rPr>
              <a:t>The Product Company</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2292" y="4712286"/>
            <a:ext cx="10993546" cy="1394057"/>
          </a:xfrm>
        </p:spPr>
        <p:txBody>
          <a:bodyPr>
            <a:noAutofit/>
          </a:bodyPr>
          <a:lstStyle/>
          <a:p>
            <a:r>
              <a:rPr lang="en-US" b="1" dirty="0">
                <a:solidFill>
                  <a:srgbClr val="7CEBFF"/>
                </a:solidFill>
              </a:rPr>
              <a:t>Team 5</a:t>
            </a:r>
          </a:p>
          <a:p>
            <a:r>
              <a:rPr lang="en-US" dirty="0">
                <a:solidFill>
                  <a:srgbClr val="7CEBFF"/>
                </a:solidFill>
              </a:rPr>
              <a:t>Muriel Banze</a:t>
            </a:r>
          </a:p>
          <a:p>
            <a:r>
              <a:rPr lang="en-US" dirty="0">
                <a:solidFill>
                  <a:srgbClr val="7CEBFF"/>
                </a:solidFill>
              </a:rPr>
              <a:t>Sahil Shah</a:t>
            </a:r>
          </a:p>
          <a:p>
            <a:r>
              <a:rPr lang="en-US" dirty="0">
                <a:solidFill>
                  <a:srgbClr val="7CEBFF"/>
                </a:solidFill>
              </a:rPr>
              <a:t>Siddharth Chauhan</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Data Staging: ETL – Source-to-Target Mappings</a:t>
            </a:r>
            <a:endParaRPr lang="en-GB"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t="573" b="1039"/>
          <a:stretch/>
        </p:blipFill>
        <p:spPr>
          <a:xfrm>
            <a:off x="1656654" y="2202287"/>
            <a:ext cx="8878691" cy="3618964"/>
          </a:xfrm>
        </p:spPr>
      </p:pic>
      <p:sp>
        <p:nvSpPr>
          <p:cNvPr id="7" name="TextBox 6"/>
          <p:cNvSpPr txBox="1"/>
          <p:nvPr/>
        </p:nvSpPr>
        <p:spPr>
          <a:xfrm>
            <a:off x="581192" y="6144209"/>
            <a:ext cx="3554569" cy="646331"/>
          </a:xfrm>
          <a:prstGeom prst="rect">
            <a:avLst/>
          </a:prstGeom>
          <a:noFill/>
        </p:spPr>
        <p:txBody>
          <a:bodyPr wrap="square" rtlCol="0">
            <a:spAutoFit/>
          </a:bodyPr>
          <a:lstStyle/>
          <a:p>
            <a:r>
              <a:rPr lang="en-US" b="1" dirty="0"/>
              <a:t>Reference File : Mapping.xlsx</a:t>
            </a:r>
            <a:endParaRPr lang="en-GB" dirty="0"/>
          </a:p>
          <a:p>
            <a:endParaRPr lang="en-GB" dirty="0"/>
          </a:p>
        </p:txBody>
      </p:sp>
      <p:sp>
        <p:nvSpPr>
          <p:cNvPr id="8" name="Rectangle 7"/>
          <p:cNvSpPr/>
          <p:nvPr/>
        </p:nvSpPr>
        <p:spPr>
          <a:xfrm>
            <a:off x="4475202" y="5851925"/>
            <a:ext cx="3241593" cy="261610"/>
          </a:xfrm>
          <a:prstGeom prst="rect">
            <a:avLst/>
          </a:prstGeom>
        </p:spPr>
        <p:txBody>
          <a:bodyPr wrap="none">
            <a:spAutoFit/>
          </a:bodyPr>
          <a:lstStyle/>
          <a:p>
            <a:r>
              <a:rPr lang="en-GB" sz="1100" dirty="0"/>
              <a:t>Snapshot displaying source to target mapping of data </a:t>
            </a:r>
          </a:p>
        </p:txBody>
      </p:sp>
    </p:spTree>
    <p:extLst>
      <p:ext uri="{BB962C8B-B14F-4D97-AF65-F5344CB8AC3E}">
        <p14:creationId xmlns:p14="http://schemas.microsoft.com/office/powerpoint/2010/main" val="3831131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SQL Code – Tables &amp; Constraints</a:t>
            </a:r>
            <a:endParaRPr lang="en-GB" dirty="0"/>
          </a:p>
        </p:txBody>
      </p:sp>
      <p:sp>
        <p:nvSpPr>
          <p:cNvPr id="5" name="Content Placeholder 4"/>
          <p:cNvSpPr>
            <a:spLocks noGrp="1"/>
          </p:cNvSpPr>
          <p:nvPr>
            <p:ph sz="half" idx="1"/>
          </p:nvPr>
        </p:nvSpPr>
        <p:spPr>
          <a:xfrm>
            <a:off x="581193" y="2061456"/>
            <a:ext cx="5422390" cy="3633047"/>
          </a:xfrm>
        </p:spPr>
        <p:txBody>
          <a:bodyPr/>
          <a:lstStyle/>
          <a:p>
            <a:r>
              <a:rPr lang="en-US" dirty="0"/>
              <a:t>Creating `salesorder_5_2201`</a:t>
            </a:r>
            <a:endParaRPr lang="en-GB" dirty="0"/>
          </a:p>
          <a:p>
            <a:pPr marL="0" indent="0">
              <a:buNone/>
            </a:pPr>
            <a:r>
              <a:rPr lang="en-US" dirty="0">
                <a:solidFill>
                  <a:schemeClr val="accent4">
                    <a:lumMod val="50000"/>
                  </a:schemeClr>
                </a:solidFill>
              </a:rPr>
              <a:t>Query</a:t>
            </a:r>
          </a:p>
          <a:p>
            <a:pPr marL="0" indent="0">
              <a:buNone/>
            </a:pPr>
            <a:endParaRPr lang="en-US" u="sng" dirty="0">
              <a:solidFill>
                <a:schemeClr val="accent4">
                  <a:lumMod val="50000"/>
                </a:schemeClr>
              </a:solidFill>
            </a:endParaRPr>
          </a:p>
          <a:p>
            <a:pPr marL="0" indent="0">
              <a:buNone/>
            </a:pPr>
            <a:endParaRPr lang="en-US" u="sng" dirty="0">
              <a:solidFill>
                <a:schemeClr val="accent4">
                  <a:lumMod val="50000"/>
                </a:schemeClr>
              </a:solidFill>
            </a:endParaRPr>
          </a:p>
          <a:p>
            <a:pPr marL="0" indent="0">
              <a:buNone/>
            </a:pPr>
            <a:endParaRPr lang="en-US" u="sng" dirty="0">
              <a:solidFill>
                <a:schemeClr val="accent4">
                  <a:lumMod val="50000"/>
                </a:schemeClr>
              </a:solidFill>
            </a:endParaRPr>
          </a:p>
          <a:p>
            <a:pPr marL="0" indent="0">
              <a:buNone/>
            </a:pPr>
            <a:endParaRPr lang="en-US" u="sng" dirty="0">
              <a:solidFill>
                <a:schemeClr val="accent4">
                  <a:lumMod val="50000"/>
                </a:schemeClr>
              </a:solidFill>
            </a:endParaRPr>
          </a:p>
          <a:p>
            <a:pPr marL="0" indent="0">
              <a:buNone/>
            </a:pPr>
            <a:endParaRPr lang="en-US" u="sng" dirty="0">
              <a:solidFill>
                <a:schemeClr val="accent4">
                  <a:lumMod val="50000"/>
                </a:schemeClr>
              </a:solidFill>
            </a:endParaRPr>
          </a:p>
          <a:p>
            <a:pPr marL="0" indent="0">
              <a:buNone/>
            </a:pPr>
            <a:endParaRPr lang="en-GB" u="sng" dirty="0">
              <a:solidFill>
                <a:schemeClr val="accent4">
                  <a:lumMod val="50000"/>
                </a:schemeClr>
              </a:solidFill>
            </a:endParaRPr>
          </a:p>
        </p:txBody>
      </p:sp>
      <p:sp>
        <p:nvSpPr>
          <p:cNvPr id="8" name="Content Placeholder 7"/>
          <p:cNvSpPr>
            <a:spLocks noGrp="1"/>
          </p:cNvSpPr>
          <p:nvPr>
            <p:ph sz="half" idx="2"/>
          </p:nvPr>
        </p:nvSpPr>
        <p:spPr>
          <a:xfrm>
            <a:off x="6581841" y="2228881"/>
            <a:ext cx="5422392" cy="3633047"/>
          </a:xfrm>
        </p:spPr>
        <p:txBody>
          <a:bodyPr/>
          <a:lstStyle/>
          <a:p>
            <a:r>
              <a:rPr lang="en-US" dirty="0">
                <a:solidFill>
                  <a:schemeClr val="accent4">
                    <a:lumMod val="50000"/>
                  </a:schemeClr>
                </a:solidFill>
              </a:rPr>
              <a:t>Customer dimension:</a:t>
            </a:r>
          </a:p>
          <a:p>
            <a:pPr marL="0" indent="0">
              <a:buNone/>
            </a:pPr>
            <a:r>
              <a:rPr lang="en-US" dirty="0">
                <a:solidFill>
                  <a:schemeClr val="accent4">
                    <a:lumMod val="50000"/>
                  </a:schemeClr>
                </a:solidFill>
              </a:rPr>
              <a:t>Query</a:t>
            </a:r>
          </a:p>
          <a:p>
            <a:endParaRPr lang="en-US" dirty="0">
              <a:solidFill>
                <a:schemeClr val="accent4">
                  <a:lumMod val="50000"/>
                </a:schemeClr>
              </a:solidFill>
            </a:endParaRPr>
          </a:p>
          <a:p>
            <a:endParaRPr lang="en-US" dirty="0">
              <a:solidFill>
                <a:schemeClr val="accent4">
                  <a:lumMod val="50000"/>
                </a:schemeClr>
              </a:solidFill>
            </a:endParaRPr>
          </a:p>
          <a:p>
            <a:endParaRPr lang="en-US" dirty="0">
              <a:solidFill>
                <a:schemeClr val="accent4">
                  <a:lumMod val="50000"/>
                </a:schemeClr>
              </a:solidFill>
            </a:endParaRPr>
          </a:p>
          <a:p>
            <a:endParaRPr lang="en-US" dirty="0">
              <a:solidFill>
                <a:schemeClr val="accent4">
                  <a:lumMod val="50000"/>
                </a:schemeClr>
              </a:solidFill>
            </a:endParaRPr>
          </a:p>
          <a:p>
            <a:endParaRPr lang="en-US" dirty="0">
              <a:solidFill>
                <a:schemeClr val="accent4">
                  <a:lumMod val="50000"/>
                </a:schemeClr>
              </a:solidFill>
            </a:endParaRPr>
          </a:p>
          <a:p>
            <a:endParaRPr lang="en-US" dirty="0">
              <a:solidFill>
                <a:schemeClr val="accent4">
                  <a:lumMod val="50000"/>
                </a:schemeClr>
              </a:solidFill>
            </a:endParaRPr>
          </a:p>
          <a:p>
            <a:endParaRPr lang="en-US" dirty="0">
              <a:solidFill>
                <a:schemeClr val="accent4">
                  <a:lumMod val="50000"/>
                </a:schemeClr>
              </a:solidFill>
            </a:endParaRPr>
          </a:p>
        </p:txBody>
      </p:sp>
      <p:pic>
        <p:nvPicPr>
          <p:cNvPr id="6" name="Picture 5"/>
          <p:cNvPicPr>
            <a:picLocks noChangeAspect="1"/>
          </p:cNvPicPr>
          <p:nvPr/>
        </p:nvPicPr>
        <p:blipFill>
          <a:blip r:embed="rId2"/>
          <a:stretch>
            <a:fillRect/>
          </a:stretch>
        </p:blipFill>
        <p:spPr>
          <a:xfrm>
            <a:off x="663488" y="3074965"/>
            <a:ext cx="5257800" cy="628650"/>
          </a:xfrm>
          <a:prstGeom prst="rect">
            <a:avLst/>
          </a:prstGeom>
        </p:spPr>
      </p:pic>
      <p:pic>
        <p:nvPicPr>
          <p:cNvPr id="7" name="Picture 6"/>
          <p:cNvPicPr>
            <a:picLocks noChangeAspect="1"/>
          </p:cNvPicPr>
          <p:nvPr/>
        </p:nvPicPr>
        <p:blipFill>
          <a:blip r:embed="rId3"/>
          <a:stretch>
            <a:fillRect/>
          </a:stretch>
        </p:blipFill>
        <p:spPr>
          <a:xfrm>
            <a:off x="6684871" y="3074965"/>
            <a:ext cx="4067175" cy="3667125"/>
          </a:xfrm>
          <a:prstGeom prst="rect">
            <a:avLst/>
          </a:prstGeom>
        </p:spPr>
      </p:pic>
    </p:spTree>
    <p:extLst>
      <p:ext uri="{BB962C8B-B14F-4D97-AF65-F5344CB8AC3E}">
        <p14:creationId xmlns:p14="http://schemas.microsoft.com/office/powerpoint/2010/main" val="3233896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Data Staging Activities - E</a:t>
            </a:r>
            <a:r>
              <a:rPr lang="en-US" b="1" i="1" u="sng" dirty="0"/>
              <a:t>TL</a:t>
            </a:r>
            <a:endParaRPr lang="en-GB"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1193" y="2671256"/>
            <a:ext cx="5422900" cy="2750519"/>
          </a:xfrm>
        </p:spPr>
      </p:pic>
      <p:pic>
        <p:nvPicPr>
          <p:cNvPr id="6" name="Content Placeholder 5"/>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376"/>
          <a:stretch/>
        </p:blipFill>
        <p:spPr>
          <a:xfrm>
            <a:off x="6414392" y="2228003"/>
            <a:ext cx="4981001" cy="3850783"/>
          </a:xfrm>
        </p:spPr>
      </p:pic>
      <p:sp>
        <p:nvSpPr>
          <p:cNvPr id="7" name="TextBox 6"/>
          <p:cNvSpPr txBox="1"/>
          <p:nvPr/>
        </p:nvSpPr>
        <p:spPr>
          <a:xfrm>
            <a:off x="1490422" y="5439098"/>
            <a:ext cx="3604441" cy="261610"/>
          </a:xfrm>
          <a:prstGeom prst="rect">
            <a:avLst/>
          </a:prstGeom>
          <a:noFill/>
        </p:spPr>
        <p:txBody>
          <a:bodyPr wrap="square" rtlCol="0">
            <a:spAutoFit/>
          </a:bodyPr>
          <a:lstStyle/>
          <a:p>
            <a:r>
              <a:rPr lang="en-GB" sz="1100" dirty="0"/>
              <a:t>Snapshot displaying data cleansing for Customer dimension </a:t>
            </a:r>
          </a:p>
        </p:txBody>
      </p:sp>
      <p:sp>
        <p:nvSpPr>
          <p:cNvPr id="8" name="TextBox 7"/>
          <p:cNvSpPr txBox="1"/>
          <p:nvPr/>
        </p:nvSpPr>
        <p:spPr>
          <a:xfrm>
            <a:off x="581193" y="2153796"/>
            <a:ext cx="4905207" cy="369332"/>
          </a:xfrm>
          <a:prstGeom prst="rect">
            <a:avLst/>
          </a:prstGeom>
          <a:noFill/>
        </p:spPr>
        <p:txBody>
          <a:bodyPr wrap="square" rtlCol="0">
            <a:spAutoFit/>
          </a:bodyPr>
          <a:lstStyle/>
          <a:p>
            <a:pPr marL="285750" indent="-285750">
              <a:buClr>
                <a:schemeClr val="accent2"/>
              </a:buClr>
              <a:buFont typeface="Wingdings" panose="05000000000000000000" pitchFamily="2" charset="2"/>
              <a:buChar char="§"/>
            </a:pPr>
            <a:r>
              <a:rPr lang="en-US" i="1" dirty="0"/>
              <a:t>Data Cleansing:</a:t>
            </a:r>
            <a:endParaRPr lang="en-GB" dirty="0"/>
          </a:p>
        </p:txBody>
      </p:sp>
      <p:sp>
        <p:nvSpPr>
          <p:cNvPr id="9" name="Rectangle 8"/>
          <p:cNvSpPr/>
          <p:nvPr/>
        </p:nvSpPr>
        <p:spPr>
          <a:xfrm>
            <a:off x="7550208" y="6078786"/>
            <a:ext cx="3474028" cy="261610"/>
          </a:xfrm>
          <a:prstGeom prst="rect">
            <a:avLst/>
          </a:prstGeom>
        </p:spPr>
        <p:txBody>
          <a:bodyPr wrap="none">
            <a:spAutoFit/>
          </a:bodyPr>
          <a:lstStyle/>
          <a:p>
            <a:r>
              <a:rPr lang="en-GB" sz="1100" dirty="0"/>
              <a:t>Snapshot displaying data cleansing for Product dimension </a:t>
            </a:r>
          </a:p>
        </p:txBody>
      </p:sp>
    </p:spTree>
    <p:extLst>
      <p:ext uri="{BB962C8B-B14F-4D97-AF65-F5344CB8AC3E}">
        <p14:creationId xmlns:p14="http://schemas.microsoft.com/office/powerpoint/2010/main" val="1909034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i="1" dirty="0"/>
              <a:t>Data Staging Activities continued…</a:t>
            </a:r>
            <a:endParaRPr lang="en-GB" dirty="0"/>
          </a:p>
        </p:txBody>
      </p:sp>
      <p:sp>
        <p:nvSpPr>
          <p:cNvPr id="3" name="Content Placeholder 2"/>
          <p:cNvSpPr>
            <a:spLocks noGrp="1"/>
          </p:cNvSpPr>
          <p:nvPr>
            <p:ph idx="1"/>
          </p:nvPr>
        </p:nvSpPr>
        <p:spPr/>
        <p:txBody>
          <a:bodyPr/>
          <a:lstStyle/>
          <a:p>
            <a:r>
              <a:rPr lang="en-US" i="1" dirty="0"/>
              <a:t>Data Transformation:</a:t>
            </a:r>
            <a:endParaRPr lang="en-GB" dirty="0"/>
          </a:p>
        </p:txBody>
      </p:sp>
      <p:pic>
        <p:nvPicPr>
          <p:cNvPr id="6" name="Picture 5"/>
          <p:cNvPicPr>
            <a:picLocks noChangeAspect="1"/>
          </p:cNvPicPr>
          <p:nvPr/>
        </p:nvPicPr>
        <p:blipFill>
          <a:blip r:embed="rId2"/>
          <a:stretch>
            <a:fillRect/>
          </a:stretch>
        </p:blipFill>
        <p:spPr>
          <a:xfrm>
            <a:off x="3352799" y="2458374"/>
            <a:ext cx="5486400" cy="3400425"/>
          </a:xfrm>
          <a:prstGeom prst="rect">
            <a:avLst/>
          </a:prstGeom>
        </p:spPr>
      </p:pic>
      <p:sp>
        <p:nvSpPr>
          <p:cNvPr id="7" name="Rectangle 6"/>
          <p:cNvSpPr/>
          <p:nvPr/>
        </p:nvSpPr>
        <p:spPr>
          <a:xfrm>
            <a:off x="3754653" y="5858799"/>
            <a:ext cx="4682692" cy="261610"/>
          </a:xfrm>
          <a:prstGeom prst="rect">
            <a:avLst/>
          </a:prstGeom>
        </p:spPr>
        <p:txBody>
          <a:bodyPr wrap="none">
            <a:spAutoFit/>
          </a:bodyPr>
          <a:lstStyle/>
          <a:p>
            <a:r>
              <a:rPr lang="en-GB" sz="1100" dirty="0"/>
              <a:t>Snapshot displaying data transformation for Customer and Product dimension </a:t>
            </a:r>
          </a:p>
        </p:txBody>
      </p:sp>
    </p:spTree>
    <p:extLst>
      <p:ext uri="{BB962C8B-B14F-4D97-AF65-F5344CB8AC3E}">
        <p14:creationId xmlns:p14="http://schemas.microsoft.com/office/powerpoint/2010/main" val="934941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i="1" dirty="0"/>
              <a:t>Data Staging Activities continued…</a:t>
            </a:r>
            <a:endParaRPr lang="en-GB" dirty="0"/>
          </a:p>
        </p:txBody>
      </p:sp>
      <p:pic>
        <p:nvPicPr>
          <p:cNvPr id="9" name="Content Placeholder 8"/>
          <p:cNvPicPr>
            <a:picLocks noGrp="1" noChangeAspect="1"/>
          </p:cNvPicPr>
          <p:nvPr>
            <p:ph idx="1"/>
          </p:nvPr>
        </p:nvPicPr>
        <p:blipFill rotWithShape="1">
          <a:blip r:embed="rId2">
            <a:extLst>
              <a:ext uri="{28A0092B-C50C-407E-A947-70E740481C1C}">
                <a14:useLocalDpi xmlns:a14="http://schemas.microsoft.com/office/drawing/2010/main" val="0"/>
              </a:ext>
            </a:extLst>
          </a:blip>
          <a:srcRect l="1438" t="741" r="1791" b="1"/>
          <a:stretch/>
        </p:blipFill>
        <p:spPr>
          <a:xfrm>
            <a:off x="3754653" y="1893195"/>
            <a:ext cx="4043967" cy="4546173"/>
          </a:xfrm>
          <a:ln>
            <a:solidFill>
              <a:schemeClr val="bg2">
                <a:lumMod val="50000"/>
              </a:schemeClr>
            </a:solidFill>
          </a:ln>
        </p:spPr>
      </p:pic>
      <p:sp>
        <p:nvSpPr>
          <p:cNvPr id="10" name="TextBox 9"/>
          <p:cNvSpPr txBox="1"/>
          <p:nvPr/>
        </p:nvSpPr>
        <p:spPr>
          <a:xfrm>
            <a:off x="581192" y="2343955"/>
            <a:ext cx="4621873" cy="369332"/>
          </a:xfrm>
          <a:prstGeom prst="rect">
            <a:avLst/>
          </a:prstGeom>
          <a:noFill/>
        </p:spPr>
        <p:txBody>
          <a:bodyPr wrap="square" rtlCol="0">
            <a:spAutoFit/>
          </a:bodyPr>
          <a:lstStyle/>
          <a:p>
            <a:pPr marL="342900" indent="-342900">
              <a:buClr>
                <a:schemeClr val="accent3">
                  <a:lumMod val="75000"/>
                </a:schemeClr>
              </a:buClr>
              <a:buFont typeface="Wingdings" panose="05000000000000000000" pitchFamily="2" charset="2"/>
              <a:buChar char="§"/>
            </a:pPr>
            <a:r>
              <a:rPr lang="en-US" i="1" dirty="0"/>
              <a:t>Table Population:</a:t>
            </a:r>
            <a:endParaRPr lang="en-GB" dirty="0"/>
          </a:p>
        </p:txBody>
      </p:sp>
      <p:sp>
        <p:nvSpPr>
          <p:cNvPr id="11" name="Rectangle 10"/>
          <p:cNvSpPr/>
          <p:nvPr/>
        </p:nvSpPr>
        <p:spPr>
          <a:xfrm>
            <a:off x="2705923" y="6465057"/>
            <a:ext cx="6141425" cy="261610"/>
          </a:xfrm>
          <a:prstGeom prst="rect">
            <a:avLst/>
          </a:prstGeom>
        </p:spPr>
        <p:txBody>
          <a:bodyPr wrap="none">
            <a:spAutoFit/>
          </a:bodyPr>
          <a:lstStyle/>
          <a:p>
            <a:r>
              <a:rPr lang="en-GB" sz="1100" dirty="0"/>
              <a:t>Snapshot displaying data population for Customer, Product, Order date, Junk and Sales date dimensions </a:t>
            </a:r>
          </a:p>
        </p:txBody>
      </p:sp>
    </p:spTree>
    <p:extLst>
      <p:ext uri="{BB962C8B-B14F-4D97-AF65-F5344CB8AC3E}">
        <p14:creationId xmlns:p14="http://schemas.microsoft.com/office/powerpoint/2010/main" val="507767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Data Staging Activities continued…</a:t>
            </a:r>
            <a:endParaRPr lang="en-GB" dirty="0"/>
          </a:p>
        </p:txBody>
      </p:sp>
      <p:sp>
        <p:nvSpPr>
          <p:cNvPr id="3" name="Content Placeholder 2"/>
          <p:cNvSpPr>
            <a:spLocks noGrp="1"/>
          </p:cNvSpPr>
          <p:nvPr>
            <p:ph idx="1"/>
          </p:nvPr>
        </p:nvSpPr>
        <p:spPr>
          <a:xfrm>
            <a:off x="581192" y="2180496"/>
            <a:ext cx="4158233" cy="3678303"/>
          </a:xfrm>
        </p:spPr>
        <p:txBody>
          <a:bodyPr>
            <a:normAutofit/>
          </a:bodyPr>
          <a:lstStyle/>
          <a:p>
            <a:pPr marL="0" indent="0">
              <a:buNone/>
            </a:pPr>
            <a:r>
              <a:rPr lang="en-GB" dirty="0"/>
              <a:t>Sales_Fact</a:t>
            </a:r>
          </a:p>
          <a:p>
            <a:pPr lvl="0"/>
            <a:r>
              <a:rPr lang="en-US" sz="1600" dirty="0"/>
              <a:t>Merging each tables using Database Lookup with surrogate keys of Customer, Product, Sales_Date, Order_Date and Junk. </a:t>
            </a:r>
            <a:endParaRPr lang="en-GB" sz="1600" dirty="0"/>
          </a:p>
          <a:p>
            <a:pPr lvl="0"/>
            <a:r>
              <a:rPr lang="en-US" sz="1600" dirty="0"/>
              <a:t>Matching the records based on Natural Keys and Division in similarity.</a:t>
            </a:r>
            <a:endParaRPr lang="en-GB" sz="1600" dirty="0"/>
          </a:p>
          <a:p>
            <a:r>
              <a:rPr lang="en-US" sz="1600" dirty="0"/>
              <a:t>Group by the records for redundant records of the same SK for the population of the fact table.</a:t>
            </a:r>
            <a:endParaRPr lang="en-GB" dirty="0"/>
          </a:p>
        </p:txBody>
      </p:sp>
      <p:pic>
        <p:nvPicPr>
          <p:cNvPr id="3075"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283528"/>
            <a:ext cx="7038808" cy="3241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233719" y="5366460"/>
            <a:ext cx="3882794" cy="261610"/>
          </a:xfrm>
          <a:prstGeom prst="rect">
            <a:avLst/>
          </a:prstGeom>
        </p:spPr>
        <p:txBody>
          <a:bodyPr wrap="none">
            <a:spAutoFit/>
          </a:bodyPr>
          <a:lstStyle/>
          <a:p>
            <a:r>
              <a:rPr lang="en-GB" sz="1100" dirty="0"/>
              <a:t>Snapshot displaying data transformation for Sales fact dimension </a:t>
            </a:r>
          </a:p>
        </p:txBody>
      </p:sp>
    </p:spTree>
    <p:extLst>
      <p:ext uri="{BB962C8B-B14F-4D97-AF65-F5344CB8AC3E}">
        <p14:creationId xmlns:p14="http://schemas.microsoft.com/office/powerpoint/2010/main" val="2099601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End User Applications </a:t>
            </a:r>
            <a:endParaRPr lang="en-GB" dirty="0"/>
          </a:p>
        </p:txBody>
      </p:sp>
      <p:sp>
        <p:nvSpPr>
          <p:cNvPr id="3" name="Content Placeholder 2"/>
          <p:cNvSpPr>
            <a:spLocks noGrp="1"/>
          </p:cNvSpPr>
          <p:nvPr>
            <p:ph idx="1"/>
          </p:nvPr>
        </p:nvSpPr>
        <p:spPr>
          <a:xfrm>
            <a:off x="452403" y="1948226"/>
            <a:ext cx="11029615" cy="3678303"/>
          </a:xfrm>
        </p:spPr>
        <p:txBody>
          <a:bodyPr/>
          <a:lstStyle/>
          <a:p>
            <a:r>
              <a:rPr lang="en-US" i="1" dirty="0"/>
              <a:t>Queries:</a:t>
            </a:r>
          </a:p>
          <a:p>
            <a:pPr marL="0" indent="0">
              <a:buNone/>
            </a:pPr>
            <a:r>
              <a:rPr lang="en-US" sz="1400" b="1" dirty="0"/>
              <a:t>Report that is showing Top 5 Customers of Each Division with </a:t>
            </a:r>
            <a:r>
              <a:rPr lang="en-US" sz="1400" b="1" dirty="0" err="1"/>
              <a:t>customer_Type</a:t>
            </a:r>
            <a:r>
              <a:rPr lang="en-US" sz="1400" b="1" dirty="0"/>
              <a:t>, Product description, name and total sales amount.</a:t>
            </a:r>
            <a:r>
              <a:rPr lang="en-GB" sz="1400" b="1" dirty="0"/>
              <a:t> (</a:t>
            </a:r>
            <a:r>
              <a:rPr lang="en-US" sz="1400" b="1" dirty="0"/>
              <a:t>PEC</a:t>
            </a:r>
            <a:r>
              <a:rPr lang="en-GB" sz="1400" b="1" dirty="0"/>
              <a:t>, </a:t>
            </a:r>
            <a:r>
              <a:rPr lang="en-US" sz="1400" b="1" dirty="0"/>
              <a:t>TPCE</a:t>
            </a:r>
            <a:r>
              <a:rPr lang="en-GB" sz="1400" b="1" dirty="0"/>
              <a:t>, </a:t>
            </a:r>
            <a:r>
              <a:rPr lang="en-US" sz="1400" b="1" dirty="0"/>
              <a:t>TPCW)</a:t>
            </a:r>
          </a:p>
          <a:p>
            <a:pPr marL="0" lvl="0" indent="0" defTabSz="914400" eaLnBrk="0" fontAlgn="base" hangingPunct="0">
              <a:spcBef>
                <a:spcPct val="0"/>
              </a:spcBef>
              <a:spcAft>
                <a:spcPct val="0"/>
              </a:spcAft>
              <a:buClrTx/>
              <a:buSzTx/>
              <a:buNone/>
            </a:pPr>
            <a:r>
              <a:rPr lang="en-US" altLang="en-US" sz="1400" b="1" dirty="0">
                <a:solidFill>
                  <a:schemeClr val="tx1"/>
                </a:solidFill>
                <a:ea typeface="Times New Roman" panose="02020603050405020304" pitchFamily="18" charset="0"/>
              </a:rPr>
              <a:t>1. Query for PEC:</a:t>
            </a:r>
          </a:p>
          <a:p>
            <a:pPr marL="0" lvl="0" indent="0" defTabSz="914400" eaLnBrk="0" fontAlgn="base" hangingPunct="0">
              <a:spcBef>
                <a:spcPct val="0"/>
              </a:spcBef>
              <a:spcAft>
                <a:spcPct val="0"/>
              </a:spcAft>
              <a:buClrTx/>
              <a:buSzTx/>
              <a:buNone/>
            </a:pPr>
            <a:r>
              <a:rPr lang="en-US" altLang="en-US" sz="1400" dirty="0">
                <a:ea typeface="Times New Roman" panose="02020603050405020304" pitchFamily="18" charset="0"/>
              </a:rPr>
              <a:t>select </a:t>
            </a:r>
            <a:r>
              <a:rPr lang="en-US" altLang="en-US" sz="1400" dirty="0" err="1">
                <a:ea typeface="Times New Roman" panose="02020603050405020304" pitchFamily="18" charset="0"/>
              </a:rPr>
              <a:t>c.Customer_Name</a:t>
            </a:r>
            <a:r>
              <a:rPr lang="en-US" altLang="en-US" sz="1400" dirty="0">
                <a:ea typeface="Times New Roman" panose="02020603050405020304" pitchFamily="18" charset="0"/>
              </a:rPr>
              <a:t>, </a:t>
            </a:r>
            <a:r>
              <a:rPr lang="en-US" altLang="en-US" sz="1400" dirty="0" err="1">
                <a:ea typeface="Times New Roman" panose="02020603050405020304" pitchFamily="18" charset="0"/>
              </a:rPr>
              <a:t>c.Customer_custtypeName</a:t>
            </a:r>
            <a:r>
              <a:rPr lang="en-US" altLang="en-US" sz="1400" dirty="0">
                <a:ea typeface="Times New Roman" panose="02020603050405020304" pitchFamily="18" charset="0"/>
              </a:rPr>
              <a:t>, </a:t>
            </a:r>
            <a:r>
              <a:rPr lang="en-US" altLang="en-US" sz="1400" dirty="0" err="1">
                <a:ea typeface="Times New Roman" panose="02020603050405020304" pitchFamily="18" charset="0"/>
              </a:rPr>
              <a:t>p.Product_Name</a:t>
            </a:r>
            <a:r>
              <a:rPr lang="en-US" altLang="en-US" sz="1400" dirty="0">
                <a:ea typeface="Times New Roman" panose="02020603050405020304" pitchFamily="18" charset="0"/>
              </a:rPr>
              <a:t>, </a:t>
            </a:r>
            <a:r>
              <a:rPr lang="en-US" altLang="en-US" sz="1400" dirty="0" err="1">
                <a:ea typeface="Times New Roman" panose="02020603050405020304" pitchFamily="18" charset="0"/>
              </a:rPr>
              <a:t>p.TypeDescription</a:t>
            </a:r>
            <a:r>
              <a:rPr lang="en-US" altLang="en-US" sz="1400" dirty="0">
                <a:ea typeface="Times New Roman" panose="02020603050405020304" pitchFamily="18" charset="0"/>
              </a:rPr>
              <a:t>, </a:t>
            </a:r>
            <a:r>
              <a:rPr lang="en-US" altLang="en-US" sz="1400" dirty="0" err="1">
                <a:ea typeface="Times New Roman" panose="02020603050405020304" pitchFamily="18" charset="0"/>
              </a:rPr>
              <a:t>c.Customer_division</a:t>
            </a:r>
            <a:r>
              <a:rPr lang="en-US" altLang="en-US" sz="1400" dirty="0">
                <a:ea typeface="Times New Roman" panose="02020603050405020304" pitchFamily="18" charset="0"/>
              </a:rPr>
              <a:t>, SUM(Amount) as Sales from </a:t>
            </a:r>
            <a:r>
              <a:rPr lang="en-US" altLang="en-US" sz="1400" dirty="0" err="1">
                <a:ea typeface="Times New Roman" panose="02020603050405020304" pitchFamily="18" charset="0"/>
              </a:rPr>
              <a:t>sales_fact</a:t>
            </a:r>
            <a:r>
              <a:rPr lang="en-US" altLang="en-US" sz="1400" dirty="0">
                <a:ea typeface="Times New Roman" panose="02020603050405020304" pitchFamily="18" charset="0"/>
              </a:rPr>
              <a:t> AS sf </a:t>
            </a:r>
            <a:endParaRPr lang="en-GB" altLang="en-US" sz="1200" dirty="0"/>
          </a:p>
          <a:p>
            <a:pPr marL="0" lvl="0" indent="0" defTabSz="914400" eaLnBrk="0" fontAlgn="base" hangingPunct="0">
              <a:spcBef>
                <a:spcPct val="0"/>
              </a:spcBef>
              <a:spcAft>
                <a:spcPct val="0"/>
              </a:spcAft>
              <a:buClrTx/>
              <a:buSzTx/>
              <a:buNone/>
            </a:pPr>
            <a:r>
              <a:rPr lang="en-US" altLang="en-US" sz="1400" dirty="0">
                <a:ea typeface="Times New Roman" panose="02020603050405020304" pitchFamily="18" charset="0"/>
              </a:rPr>
              <a:t>    join customer AS c using(</a:t>
            </a:r>
            <a:r>
              <a:rPr lang="en-US" altLang="en-US" sz="1400" dirty="0" err="1">
                <a:ea typeface="Times New Roman" panose="02020603050405020304" pitchFamily="18" charset="0"/>
              </a:rPr>
              <a:t>Customer_SK</a:t>
            </a:r>
            <a:r>
              <a:rPr lang="en-US" altLang="en-US" sz="1400" dirty="0">
                <a:ea typeface="Times New Roman" panose="02020603050405020304" pitchFamily="18" charset="0"/>
              </a:rPr>
              <a:t>) </a:t>
            </a:r>
            <a:endParaRPr lang="en-GB" altLang="en-US" sz="1200" dirty="0"/>
          </a:p>
          <a:p>
            <a:pPr marL="0" lvl="0" indent="0" defTabSz="914400" eaLnBrk="0" fontAlgn="base" hangingPunct="0">
              <a:spcBef>
                <a:spcPct val="0"/>
              </a:spcBef>
              <a:spcAft>
                <a:spcPct val="0"/>
              </a:spcAft>
              <a:buClrTx/>
              <a:buSzTx/>
              <a:buNone/>
            </a:pPr>
            <a:r>
              <a:rPr lang="en-US" altLang="en-US" sz="1400" dirty="0">
                <a:ea typeface="Times New Roman" panose="02020603050405020304" pitchFamily="18" charset="0"/>
              </a:rPr>
              <a:t>    join product as p using(</a:t>
            </a:r>
            <a:r>
              <a:rPr lang="en-US" altLang="en-US" sz="1400" dirty="0" err="1">
                <a:ea typeface="Times New Roman" panose="02020603050405020304" pitchFamily="18" charset="0"/>
              </a:rPr>
              <a:t>Product_SK</a:t>
            </a:r>
            <a:r>
              <a:rPr lang="en-US" altLang="en-US" sz="1400" dirty="0">
                <a:ea typeface="Times New Roman" panose="02020603050405020304" pitchFamily="18" charset="0"/>
              </a:rPr>
              <a:t>)</a:t>
            </a:r>
            <a:endParaRPr lang="en-GB" altLang="en-US" sz="1200" dirty="0"/>
          </a:p>
          <a:p>
            <a:pPr marL="0" lvl="0" indent="0" defTabSz="914400" eaLnBrk="0" fontAlgn="base" hangingPunct="0">
              <a:spcBef>
                <a:spcPct val="0"/>
              </a:spcBef>
              <a:spcAft>
                <a:spcPct val="0"/>
              </a:spcAft>
              <a:buClrTx/>
              <a:buSzTx/>
              <a:buNone/>
            </a:pPr>
            <a:r>
              <a:rPr lang="en-US" altLang="en-US" sz="1400" dirty="0">
                <a:ea typeface="Times New Roman" panose="02020603050405020304" pitchFamily="18" charset="0"/>
              </a:rPr>
              <a:t>    where </a:t>
            </a:r>
            <a:r>
              <a:rPr lang="en-US" altLang="en-US" sz="1400" dirty="0" err="1">
                <a:ea typeface="Times New Roman" panose="02020603050405020304" pitchFamily="18" charset="0"/>
              </a:rPr>
              <a:t>c.Customer_division</a:t>
            </a:r>
            <a:r>
              <a:rPr lang="en-US" altLang="en-US" sz="1400" dirty="0">
                <a:ea typeface="Times New Roman" panose="02020603050405020304" pitchFamily="18" charset="0"/>
              </a:rPr>
              <a:t> = "PEC" </a:t>
            </a:r>
            <a:endParaRPr lang="en-GB" altLang="en-US" sz="1200" dirty="0"/>
          </a:p>
          <a:p>
            <a:pPr marL="0" lvl="0" indent="0" defTabSz="914400" eaLnBrk="0" fontAlgn="base" hangingPunct="0">
              <a:spcBef>
                <a:spcPct val="0"/>
              </a:spcBef>
              <a:spcAft>
                <a:spcPct val="0"/>
              </a:spcAft>
              <a:buClrTx/>
              <a:buSzTx/>
              <a:buNone/>
            </a:pPr>
            <a:r>
              <a:rPr lang="en-US" altLang="en-US" sz="1400" dirty="0">
                <a:ea typeface="Times New Roman" panose="02020603050405020304" pitchFamily="18" charset="0"/>
              </a:rPr>
              <a:t>    group by </a:t>
            </a:r>
            <a:r>
              <a:rPr lang="en-US" altLang="en-US" sz="1400" dirty="0" err="1">
                <a:ea typeface="Times New Roman" panose="02020603050405020304" pitchFamily="18" charset="0"/>
              </a:rPr>
              <a:t>c.Customer_Name</a:t>
            </a:r>
            <a:r>
              <a:rPr lang="en-US" altLang="en-US" sz="1400" dirty="0">
                <a:ea typeface="Times New Roman" panose="02020603050405020304" pitchFamily="18" charset="0"/>
              </a:rPr>
              <a:t>, </a:t>
            </a:r>
            <a:r>
              <a:rPr lang="en-US" altLang="en-US" sz="1400" dirty="0" err="1">
                <a:ea typeface="Times New Roman" panose="02020603050405020304" pitchFamily="18" charset="0"/>
              </a:rPr>
              <a:t>C.Customer_state</a:t>
            </a:r>
            <a:endParaRPr lang="en-GB" altLang="en-US" sz="1200" dirty="0"/>
          </a:p>
          <a:p>
            <a:pPr marL="0" lvl="0" indent="0" defTabSz="914400" eaLnBrk="0" fontAlgn="base" hangingPunct="0">
              <a:spcBef>
                <a:spcPct val="0"/>
              </a:spcBef>
              <a:spcAft>
                <a:spcPct val="0"/>
              </a:spcAft>
              <a:buClrTx/>
              <a:buSzTx/>
              <a:buNone/>
            </a:pPr>
            <a:r>
              <a:rPr lang="en-US" altLang="en-US" sz="1400" dirty="0">
                <a:ea typeface="Times New Roman" panose="02020603050405020304" pitchFamily="18" charset="0"/>
              </a:rPr>
              <a:t>    order by sum(Sales) DESC LIMIT 5; </a:t>
            </a:r>
          </a:p>
          <a:p>
            <a:pPr marL="0" lvl="0" indent="0" defTabSz="914400" eaLnBrk="0" fontAlgn="base" hangingPunct="0">
              <a:spcBef>
                <a:spcPct val="0"/>
              </a:spcBef>
              <a:spcAft>
                <a:spcPct val="0"/>
              </a:spcAft>
              <a:buClrTx/>
              <a:buSzTx/>
              <a:buNone/>
            </a:pPr>
            <a:endParaRPr lang="en-US" sz="1400" dirty="0">
              <a:solidFill>
                <a:schemeClr val="tx1"/>
              </a:solidFill>
            </a:endParaRPr>
          </a:p>
          <a:p>
            <a:pPr marL="0" lvl="0" indent="0" defTabSz="914400" eaLnBrk="0" fontAlgn="base" hangingPunct="0">
              <a:spcBef>
                <a:spcPct val="0"/>
              </a:spcBef>
              <a:spcAft>
                <a:spcPct val="0"/>
              </a:spcAft>
              <a:buClrTx/>
              <a:buSzTx/>
              <a:buNone/>
            </a:pPr>
            <a:endParaRPr lang="en-US" sz="1400" dirty="0">
              <a:solidFill>
                <a:schemeClr val="tx1"/>
              </a:solidFill>
            </a:endParaRPr>
          </a:p>
          <a:p>
            <a:pPr marL="0" lvl="0" indent="0" defTabSz="914400" eaLnBrk="0" fontAlgn="base" hangingPunct="0">
              <a:spcBef>
                <a:spcPct val="0"/>
              </a:spcBef>
              <a:spcAft>
                <a:spcPct val="0"/>
              </a:spcAft>
              <a:buClrTx/>
              <a:buSzTx/>
              <a:buNone/>
            </a:pPr>
            <a:endParaRPr lang="en-US" sz="1400" dirty="0">
              <a:solidFill>
                <a:schemeClr val="tx1"/>
              </a:solidFill>
            </a:endParaRPr>
          </a:p>
          <a:p>
            <a:pPr marL="0" lvl="0" indent="0" defTabSz="914400" eaLnBrk="0" fontAlgn="base" hangingPunct="0">
              <a:spcBef>
                <a:spcPct val="0"/>
              </a:spcBef>
              <a:spcAft>
                <a:spcPct val="0"/>
              </a:spcAft>
              <a:buClrTx/>
              <a:buSzTx/>
              <a:buNone/>
            </a:pPr>
            <a:endParaRPr lang="en-GB" sz="1400" dirty="0"/>
          </a:p>
        </p:txBody>
      </p:sp>
      <p:pic>
        <p:nvPicPr>
          <p:cNvPr id="4097"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2" y="5001903"/>
            <a:ext cx="9142357" cy="13216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2403" y="4694126"/>
            <a:ext cx="965916" cy="307777"/>
          </a:xfrm>
          <a:prstGeom prst="rect">
            <a:avLst/>
          </a:prstGeom>
          <a:noFill/>
        </p:spPr>
        <p:txBody>
          <a:bodyPr wrap="square" rtlCol="0">
            <a:spAutoFit/>
          </a:bodyPr>
          <a:lstStyle/>
          <a:p>
            <a:r>
              <a:rPr lang="en-GB" sz="1400" b="1" dirty="0"/>
              <a:t>Output:</a:t>
            </a:r>
          </a:p>
        </p:txBody>
      </p:sp>
    </p:spTree>
    <p:extLst>
      <p:ext uri="{BB962C8B-B14F-4D97-AF65-F5344CB8AC3E}">
        <p14:creationId xmlns:p14="http://schemas.microsoft.com/office/powerpoint/2010/main" val="117179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End User Applications – queries continued…</a:t>
            </a:r>
            <a:endParaRPr lang="en-GB" dirty="0"/>
          </a:p>
        </p:txBody>
      </p:sp>
      <p:sp>
        <p:nvSpPr>
          <p:cNvPr id="3" name="Content Placeholder 2"/>
          <p:cNvSpPr>
            <a:spLocks noGrp="1"/>
          </p:cNvSpPr>
          <p:nvPr>
            <p:ph idx="1"/>
          </p:nvPr>
        </p:nvSpPr>
        <p:spPr/>
        <p:txBody>
          <a:bodyPr>
            <a:normAutofit/>
          </a:bodyPr>
          <a:lstStyle/>
          <a:p>
            <a:pPr marL="0" lvl="0" indent="0" defTabSz="914400" eaLnBrk="0" fontAlgn="base" hangingPunct="0">
              <a:spcBef>
                <a:spcPct val="0"/>
              </a:spcBef>
              <a:spcAft>
                <a:spcPct val="0"/>
              </a:spcAft>
              <a:buClrTx/>
              <a:buSzTx/>
              <a:buNone/>
            </a:pPr>
            <a:r>
              <a:rPr lang="en-US" altLang="en-US" sz="1400" b="1" dirty="0">
                <a:latin typeface="Arial" panose="020B0604020202020204" pitchFamily="34" charset="0"/>
                <a:ea typeface="Times New Roman" panose="02020603050405020304" pitchFamily="18" charset="0"/>
              </a:rPr>
              <a:t>2</a:t>
            </a:r>
            <a:r>
              <a:rPr lang="en-US" altLang="en-US" sz="1400" b="1" dirty="0">
                <a:ea typeface="Times New Roman" panose="02020603050405020304" pitchFamily="18" charset="0"/>
              </a:rPr>
              <a:t>. Query for TPEC:</a:t>
            </a:r>
            <a:endParaRPr lang="en-US" altLang="en-US" sz="1400" dirty="0">
              <a:ea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sz="1400" dirty="0">
                <a:ea typeface="Times New Roman" panose="02020603050405020304" pitchFamily="18" charset="0"/>
              </a:rPr>
              <a:t> select </a:t>
            </a:r>
            <a:r>
              <a:rPr lang="en-US" altLang="en-US" sz="1400" dirty="0" err="1">
                <a:ea typeface="Times New Roman" panose="02020603050405020304" pitchFamily="18" charset="0"/>
              </a:rPr>
              <a:t>c.Customer_Name</a:t>
            </a:r>
            <a:r>
              <a:rPr lang="en-US" altLang="en-US" sz="1400" dirty="0">
                <a:ea typeface="Times New Roman" panose="02020603050405020304" pitchFamily="18" charset="0"/>
              </a:rPr>
              <a:t>, </a:t>
            </a:r>
            <a:r>
              <a:rPr lang="en-US" altLang="en-US" sz="1400" dirty="0" err="1">
                <a:ea typeface="Times New Roman" panose="02020603050405020304" pitchFamily="18" charset="0"/>
              </a:rPr>
              <a:t>c.Customer_custtypeName,p.Product_Name</a:t>
            </a:r>
            <a:r>
              <a:rPr lang="en-US" altLang="en-US" sz="1400" dirty="0">
                <a:ea typeface="Times New Roman" panose="02020603050405020304" pitchFamily="18" charset="0"/>
              </a:rPr>
              <a:t>, </a:t>
            </a:r>
            <a:r>
              <a:rPr lang="en-US" altLang="en-US" sz="1400" dirty="0" err="1">
                <a:ea typeface="Times New Roman" panose="02020603050405020304" pitchFamily="18" charset="0"/>
              </a:rPr>
              <a:t>p.TypeDescription</a:t>
            </a:r>
            <a:r>
              <a:rPr lang="en-US" altLang="en-US" sz="1400" dirty="0">
                <a:ea typeface="Times New Roman" panose="02020603050405020304" pitchFamily="18" charset="0"/>
              </a:rPr>
              <a:t>, </a:t>
            </a:r>
            <a:r>
              <a:rPr lang="en-US" altLang="en-US" sz="1400" dirty="0" err="1">
                <a:ea typeface="Times New Roman" panose="02020603050405020304" pitchFamily="18" charset="0"/>
              </a:rPr>
              <a:t>c.Customer_division,SUM</a:t>
            </a:r>
            <a:r>
              <a:rPr lang="en-US" altLang="en-US" sz="1400" dirty="0">
                <a:ea typeface="Times New Roman" panose="02020603050405020304" pitchFamily="18" charset="0"/>
              </a:rPr>
              <a:t>(Amount) as Sales from </a:t>
            </a:r>
            <a:r>
              <a:rPr lang="en-US" altLang="en-US" sz="1400" dirty="0" err="1">
                <a:ea typeface="Times New Roman" panose="02020603050405020304" pitchFamily="18" charset="0"/>
              </a:rPr>
              <a:t>sales_fact</a:t>
            </a:r>
            <a:r>
              <a:rPr lang="en-US" altLang="en-US" sz="1400" dirty="0">
                <a:ea typeface="Times New Roman" panose="02020603050405020304" pitchFamily="18" charset="0"/>
              </a:rPr>
              <a:t> AS sf </a:t>
            </a:r>
            <a:endParaRPr lang="en-GB" altLang="en-US" sz="1400" dirty="0"/>
          </a:p>
          <a:p>
            <a:pPr marL="0" lvl="0" indent="0" defTabSz="914400" eaLnBrk="0" fontAlgn="base" hangingPunct="0">
              <a:spcBef>
                <a:spcPct val="0"/>
              </a:spcBef>
              <a:spcAft>
                <a:spcPct val="0"/>
              </a:spcAft>
              <a:buClrTx/>
              <a:buSzTx/>
              <a:buNone/>
            </a:pPr>
            <a:r>
              <a:rPr lang="en-US" altLang="en-US" sz="1400" dirty="0">
                <a:ea typeface="Times New Roman" panose="02020603050405020304" pitchFamily="18" charset="0"/>
              </a:rPr>
              <a:t>    join customer AS c using(</a:t>
            </a:r>
            <a:r>
              <a:rPr lang="en-US" altLang="en-US" sz="1400" dirty="0" err="1">
                <a:ea typeface="Times New Roman" panose="02020603050405020304" pitchFamily="18" charset="0"/>
              </a:rPr>
              <a:t>Customer_SK</a:t>
            </a:r>
            <a:r>
              <a:rPr lang="en-US" altLang="en-US" sz="1400" dirty="0">
                <a:ea typeface="Times New Roman" panose="02020603050405020304" pitchFamily="18" charset="0"/>
              </a:rPr>
              <a:t>) </a:t>
            </a:r>
            <a:endParaRPr lang="en-GB" altLang="en-US" sz="1400" dirty="0"/>
          </a:p>
          <a:p>
            <a:pPr marL="0" lvl="0" indent="0" defTabSz="914400" eaLnBrk="0" fontAlgn="base" hangingPunct="0">
              <a:spcBef>
                <a:spcPct val="0"/>
              </a:spcBef>
              <a:spcAft>
                <a:spcPct val="0"/>
              </a:spcAft>
              <a:buClrTx/>
              <a:buSzTx/>
              <a:buNone/>
            </a:pPr>
            <a:r>
              <a:rPr lang="en-US" altLang="en-US" sz="1400" dirty="0">
                <a:ea typeface="Times New Roman" panose="02020603050405020304" pitchFamily="18" charset="0"/>
              </a:rPr>
              <a:t>    join product as p using(</a:t>
            </a:r>
            <a:r>
              <a:rPr lang="en-US" altLang="en-US" sz="1400" dirty="0" err="1">
                <a:ea typeface="Times New Roman" panose="02020603050405020304" pitchFamily="18" charset="0"/>
              </a:rPr>
              <a:t>Product_SK</a:t>
            </a:r>
            <a:r>
              <a:rPr lang="en-US" altLang="en-US" sz="1400" dirty="0">
                <a:ea typeface="Times New Roman" panose="02020603050405020304" pitchFamily="18" charset="0"/>
              </a:rPr>
              <a:t>)</a:t>
            </a:r>
            <a:endParaRPr lang="en-GB" altLang="en-US" sz="1400" dirty="0"/>
          </a:p>
          <a:p>
            <a:pPr marL="0" lvl="0" indent="0" defTabSz="914400" eaLnBrk="0" fontAlgn="base" hangingPunct="0">
              <a:spcBef>
                <a:spcPct val="0"/>
              </a:spcBef>
              <a:spcAft>
                <a:spcPct val="0"/>
              </a:spcAft>
              <a:buClrTx/>
              <a:buSzTx/>
              <a:buNone/>
            </a:pPr>
            <a:r>
              <a:rPr lang="en-US" altLang="en-US" sz="1400" dirty="0">
                <a:ea typeface="Times New Roman" panose="02020603050405020304" pitchFamily="18" charset="0"/>
              </a:rPr>
              <a:t>    where </a:t>
            </a:r>
            <a:r>
              <a:rPr lang="en-US" altLang="en-US" sz="1400" dirty="0" err="1">
                <a:ea typeface="Times New Roman" panose="02020603050405020304" pitchFamily="18" charset="0"/>
              </a:rPr>
              <a:t>c.Customer_division</a:t>
            </a:r>
            <a:r>
              <a:rPr lang="en-US" altLang="en-US" sz="1400" dirty="0">
                <a:ea typeface="Times New Roman" panose="02020603050405020304" pitchFamily="18" charset="0"/>
              </a:rPr>
              <a:t> = "TPCE" </a:t>
            </a:r>
            <a:endParaRPr lang="en-GB" altLang="en-US" sz="1400" dirty="0"/>
          </a:p>
          <a:p>
            <a:pPr marL="0" lvl="0" indent="0" defTabSz="914400" eaLnBrk="0" fontAlgn="base" hangingPunct="0">
              <a:spcBef>
                <a:spcPct val="0"/>
              </a:spcBef>
              <a:spcAft>
                <a:spcPct val="0"/>
              </a:spcAft>
              <a:buClrTx/>
              <a:buSzTx/>
              <a:buNone/>
            </a:pPr>
            <a:r>
              <a:rPr lang="en-US" altLang="en-US" sz="1400" dirty="0">
                <a:ea typeface="Times New Roman" panose="02020603050405020304" pitchFamily="18" charset="0"/>
              </a:rPr>
              <a:t>    group by </a:t>
            </a:r>
            <a:r>
              <a:rPr lang="en-US" altLang="en-US" sz="1400" dirty="0" err="1">
                <a:ea typeface="Times New Roman" panose="02020603050405020304" pitchFamily="18" charset="0"/>
              </a:rPr>
              <a:t>c.Customer_Name</a:t>
            </a:r>
            <a:r>
              <a:rPr lang="en-US" altLang="en-US" sz="1400" dirty="0">
                <a:ea typeface="Times New Roman" panose="02020603050405020304" pitchFamily="18" charset="0"/>
              </a:rPr>
              <a:t>, </a:t>
            </a:r>
            <a:r>
              <a:rPr lang="en-US" altLang="en-US" sz="1400" dirty="0" err="1">
                <a:ea typeface="Times New Roman" panose="02020603050405020304" pitchFamily="18" charset="0"/>
              </a:rPr>
              <a:t>C.Customer_state</a:t>
            </a:r>
            <a:endParaRPr lang="en-GB" altLang="en-US" sz="1400" dirty="0"/>
          </a:p>
          <a:p>
            <a:pPr marL="0" lvl="0" indent="0" defTabSz="914400" eaLnBrk="0" fontAlgn="base" hangingPunct="0">
              <a:spcBef>
                <a:spcPct val="0"/>
              </a:spcBef>
              <a:spcAft>
                <a:spcPct val="0"/>
              </a:spcAft>
              <a:buClrTx/>
              <a:buSzTx/>
              <a:buNone/>
            </a:pPr>
            <a:r>
              <a:rPr lang="en-US" altLang="en-US" sz="1400" dirty="0">
                <a:ea typeface="Times New Roman" panose="02020603050405020304" pitchFamily="18" charset="0"/>
              </a:rPr>
              <a:t>    order by sum(Sales) DESC LIMIT 5;</a:t>
            </a:r>
          </a:p>
          <a:p>
            <a:pPr marL="0" lvl="0" indent="0" defTabSz="914400" eaLnBrk="0" fontAlgn="base" hangingPunct="0">
              <a:spcBef>
                <a:spcPct val="0"/>
              </a:spcBef>
              <a:spcAft>
                <a:spcPct val="0"/>
              </a:spcAft>
              <a:buClrTx/>
              <a:buSzTx/>
              <a:buNone/>
            </a:pPr>
            <a:endParaRPr lang="en-US" altLang="en-US" sz="1400" dirty="0"/>
          </a:p>
          <a:p>
            <a:pPr marL="0" indent="0" defTabSz="914400" eaLnBrk="0" fontAlgn="base" hangingPunct="0">
              <a:spcBef>
                <a:spcPct val="0"/>
              </a:spcBef>
              <a:spcAft>
                <a:spcPct val="0"/>
              </a:spcAft>
              <a:buClrTx/>
              <a:buSzTx/>
              <a:buNone/>
            </a:pPr>
            <a:r>
              <a:rPr lang="en-GB" sz="1400" b="1" dirty="0"/>
              <a:t>Output:</a:t>
            </a:r>
            <a:endParaRPr lang="en-US" altLang="en-US" sz="14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lang="en-US" altLang="en-US" sz="14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lang="en-US" altLang="en-US" sz="14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lang="en-US" altLang="en-US" sz="14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lang="en-US" altLang="en-US" sz="14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lang="en-US" altLang="en-US" sz="14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lang="en-US" altLang="en-US" sz="1400" dirty="0">
              <a:solidFill>
                <a:schemeClr val="tx1"/>
              </a:solidFill>
              <a:latin typeface="Arial" panose="020B0604020202020204" pitchFamily="34" charset="0"/>
            </a:endParaRPr>
          </a:p>
        </p:txBody>
      </p:sp>
      <p:pic>
        <p:nvPicPr>
          <p:cNvPr id="5121" name="Picture 15"/>
          <p:cNvPicPr>
            <a:picLocks noChangeAspect="1" noChangeArrowheads="1"/>
          </p:cNvPicPr>
          <p:nvPr/>
        </p:nvPicPr>
        <p:blipFill rotWithShape="1">
          <a:blip r:embed="rId2">
            <a:extLst>
              <a:ext uri="{28A0092B-C50C-407E-A947-70E740481C1C}">
                <a14:useLocalDpi xmlns:a14="http://schemas.microsoft.com/office/drawing/2010/main" val="0"/>
              </a:ext>
            </a:extLst>
          </a:blip>
          <a:srcRect t="5995" r="1842" b="13864"/>
          <a:stretch/>
        </p:blipFill>
        <p:spPr bwMode="auto">
          <a:xfrm>
            <a:off x="697103" y="4468968"/>
            <a:ext cx="8949174" cy="1184857"/>
          </a:xfrm>
          <a:prstGeom prst="rect">
            <a:avLst/>
          </a:prstGeom>
          <a:noFill/>
          <a:ln>
            <a:solidFill>
              <a:schemeClr val="bg2">
                <a:lumMod val="50000"/>
              </a:schemeClr>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97103" y="6091707"/>
            <a:ext cx="10404486" cy="584775"/>
          </a:xfrm>
          <a:prstGeom prst="rect">
            <a:avLst/>
          </a:prstGeom>
          <a:noFill/>
        </p:spPr>
        <p:txBody>
          <a:bodyPr wrap="square" rtlCol="0">
            <a:spAutoFit/>
          </a:bodyPr>
          <a:lstStyle/>
          <a:p>
            <a:r>
              <a:rPr lang="en-GB" sz="1600" b="1" dirty="0"/>
              <a:t>Supporting Index(</a:t>
            </a:r>
            <a:r>
              <a:rPr lang="en-GB" sz="1600" b="1" dirty="0" err="1"/>
              <a:t>es</a:t>
            </a:r>
            <a:r>
              <a:rPr lang="en-GB" sz="1600" b="1" dirty="0"/>
              <a:t>): </a:t>
            </a:r>
            <a:r>
              <a:rPr lang="en-US" sz="1600" b="1" dirty="0" err="1"/>
              <a:t>Customer_Name</a:t>
            </a:r>
            <a:r>
              <a:rPr lang="en-US" sz="1600" b="1" dirty="0"/>
              <a:t>, </a:t>
            </a:r>
            <a:r>
              <a:rPr lang="en-US" sz="1600" b="1" dirty="0" err="1"/>
              <a:t>Customer_custtypeName</a:t>
            </a:r>
            <a:r>
              <a:rPr lang="en-US" sz="1600" b="1" dirty="0"/>
              <a:t>, </a:t>
            </a:r>
            <a:r>
              <a:rPr lang="en-US" sz="1600" b="1" dirty="0" err="1"/>
              <a:t>Customer_Division</a:t>
            </a:r>
            <a:r>
              <a:rPr lang="en-US" sz="1600" b="1" dirty="0"/>
              <a:t>(Customer), </a:t>
            </a:r>
            <a:r>
              <a:rPr lang="en-US" sz="1600" b="1" dirty="0" err="1"/>
              <a:t>Product_Name</a:t>
            </a:r>
            <a:r>
              <a:rPr lang="en-US" sz="1600" b="1" dirty="0"/>
              <a:t>, </a:t>
            </a:r>
            <a:r>
              <a:rPr lang="en-US" sz="1600" b="1" dirty="0" err="1"/>
              <a:t>TypeDescription</a:t>
            </a:r>
            <a:r>
              <a:rPr lang="en-US" sz="1600" b="1" dirty="0"/>
              <a:t>(Product), Sales(</a:t>
            </a:r>
            <a:r>
              <a:rPr lang="en-US" sz="1600" b="1" dirty="0" err="1"/>
              <a:t>sales_fact</a:t>
            </a:r>
            <a:r>
              <a:rPr lang="en-US" sz="1600" b="1" dirty="0"/>
              <a:t>)</a:t>
            </a:r>
            <a:endParaRPr lang="en-GB" sz="1600" b="1" dirty="0"/>
          </a:p>
        </p:txBody>
      </p:sp>
    </p:spTree>
    <p:extLst>
      <p:ext uri="{BB962C8B-B14F-4D97-AF65-F5344CB8AC3E}">
        <p14:creationId xmlns:p14="http://schemas.microsoft.com/office/powerpoint/2010/main" val="3015442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End User Applications – View</a:t>
            </a:r>
            <a:endParaRPr lang="en-GB" dirty="0"/>
          </a:p>
        </p:txBody>
      </p:sp>
      <p:sp>
        <p:nvSpPr>
          <p:cNvPr id="3" name="Content Placeholder 2"/>
          <p:cNvSpPr>
            <a:spLocks noGrp="1"/>
          </p:cNvSpPr>
          <p:nvPr>
            <p:ph idx="1"/>
          </p:nvPr>
        </p:nvSpPr>
        <p:spPr>
          <a:xfrm>
            <a:off x="413766" y="2541104"/>
            <a:ext cx="5458999" cy="3678303"/>
          </a:xfrm>
        </p:spPr>
        <p:txBody>
          <a:bodyPr>
            <a:noAutofit/>
          </a:bodyPr>
          <a:lstStyle/>
          <a:p>
            <a:pPr defTabSz="914400" eaLnBrk="0" fontAlgn="base" hangingPunct="0">
              <a:spcBef>
                <a:spcPct val="0"/>
              </a:spcBef>
              <a:spcAft>
                <a:spcPct val="0"/>
              </a:spcAft>
              <a:buClr>
                <a:schemeClr val="accent3">
                  <a:lumMod val="50000"/>
                </a:schemeClr>
              </a:buClr>
              <a:buSzTx/>
            </a:pPr>
            <a:r>
              <a:rPr lang="en-US" i="1" dirty="0"/>
              <a:t>A View: </a:t>
            </a:r>
          </a:p>
          <a:p>
            <a:pPr defTabSz="914400" eaLnBrk="0" fontAlgn="base" hangingPunct="0">
              <a:spcBef>
                <a:spcPct val="0"/>
              </a:spcBef>
              <a:spcAft>
                <a:spcPct val="0"/>
              </a:spcAft>
              <a:buClr>
                <a:schemeClr val="accent3">
                  <a:lumMod val="50000"/>
                </a:schemeClr>
              </a:buClr>
              <a:buSzTx/>
            </a:pPr>
            <a:endParaRPr lang="en-US" sz="1600" i="1" dirty="0"/>
          </a:p>
          <a:p>
            <a:pPr marL="0" indent="0">
              <a:buNone/>
            </a:pPr>
            <a:r>
              <a:rPr lang="en-US" sz="1200" b="1" dirty="0"/>
              <a:t>The view reports the sales report for each year, sales, cost and calculate the profit with respect to division to see who did good in all those years.</a:t>
            </a:r>
            <a:endParaRPr lang="en-GB" sz="1200" dirty="0"/>
          </a:p>
          <a:p>
            <a:pPr marL="0" indent="0">
              <a:buNone/>
            </a:pPr>
            <a:r>
              <a:rPr lang="en-US" sz="1200" b="1" dirty="0"/>
              <a:t>1. Query for PEC:</a:t>
            </a:r>
            <a:endParaRPr lang="en-GB" sz="1200" dirty="0"/>
          </a:p>
          <a:p>
            <a:pPr marL="0" indent="0">
              <a:buNone/>
            </a:pPr>
            <a:r>
              <a:rPr lang="en-US" sz="1200" dirty="0"/>
              <a:t>CREATE VIEW </a:t>
            </a:r>
            <a:r>
              <a:rPr lang="en-US" sz="1200" dirty="0" err="1"/>
              <a:t>PEC_gross_profit_year</a:t>
            </a:r>
            <a:r>
              <a:rPr lang="en-US" sz="1200" dirty="0"/>
              <a:t> AS</a:t>
            </a:r>
            <a:endParaRPr lang="en-GB" sz="1200" dirty="0"/>
          </a:p>
          <a:p>
            <a:pPr marL="0" indent="0">
              <a:buNone/>
            </a:pPr>
            <a:r>
              <a:rPr lang="en-US" sz="1200" dirty="0"/>
              <a:t>SELECT view1.division, view1.Year, view1.Sales, view1.Costs, (view1.Sales-view1.Costs) 'Gross Profit' </a:t>
            </a:r>
            <a:endParaRPr lang="en-GB" sz="1200" dirty="0"/>
          </a:p>
          <a:p>
            <a:pPr marL="0" indent="0">
              <a:buNone/>
            </a:pPr>
            <a:r>
              <a:rPr lang="en-US" sz="1200" dirty="0"/>
              <a:t>FROM</a:t>
            </a:r>
            <a:r>
              <a:rPr lang="en-GB" sz="1200" dirty="0"/>
              <a:t> </a:t>
            </a:r>
            <a:r>
              <a:rPr lang="en-US" sz="1200" dirty="0"/>
              <a:t>(SELECT </a:t>
            </a:r>
            <a:r>
              <a:rPr lang="en-US" sz="1200" dirty="0" err="1"/>
              <a:t>p.division</a:t>
            </a:r>
            <a:r>
              <a:rPr lang="en-US" sz="1200" dirty="0"/>
              <a:t>, </a:t>
            </a:r>
            <a:r>
              <a:rPr lang="en-US" sz="1200" dirty="0" err="1"/>
              <a:t>s.Sales_Year</a:t>
            </a:r>
            <a:r>
              <a:rPr lang="en-US" sz="1200" dirty="0"/>
              <a:t> 'Year', SUM(</a:t>
            </a:r>
            <a:r>
              <a:rPr lang="en-US" sz="1200" dirty="0" err="1"/>
              <a:t>salesfact.Amount</a:t>
            </a:r>
            <a:r>
              <a:rPr lang="en-US" sz="1200" dirty="0"/>
              <a:t>) 'Sales', SUM(</a:t>
            </a:r>
            <a:r>
              <a:rPr lang="en-US" sz="1200" dirty="0" err="1"/>
              <a:t>p.UnitCost</a:t>
            </a:r>
            <a:r>
              <a:rPr lang="en-US" sz="1200" dirty="0"/>
              <a:t> * </a:t>
            </a:r>
            <a:r>
              <a:rPr lang="en-US" sz="1200" dirty="0" err="1"/>
              <a:t>salesfact.Quantity</a:t>
            </a:r>
            <a:r>
              <a:rPr lang="en-US" sz="1200" dirty="0"/>
              <a:t>) 'Costs'</a:t>
            </a:r>
            <a:endParaRPr lang="en-GB" sz="1200" dirty="0"/>
          </a:p>
          <a:p>
            <a:pPr marL="0" indent="0">
              <a:buNone/>
            </a:pPr>
            <a:r>
              <a:rPr lang="en-US" sz="1200" dirty="0"/>
              <a:t>FROM </a:t>
            </a:r>
            <a:r>
              <a:rPr lang="en-US" sz="1200" dirty="0" err="1"/>
              <a:t>sales_fact</a:t>
            </a:r>
            <a:r>
              <a:rPr lang="en-US" sz="1200" dirty="0"/>
              <a:t> </a:t>
            </a:r>
            <a:r>
              <a:rPr lang="en-US" sz="1200" dirty="0" err="1"/>
              <a:t>salesfact</a:t>
            </a:r>
            <a:r>
              <a:rPr lang="en-US" sz="1200" dirty="0"/>
              <a:t> JOIN product p USING (</a:t>
            </a:r>
            <a:r>
              <a:rPr lang="en-US" sz="1200" dirty="0" err="1"/>
              <a:t>Product_SK</a:t>
            </a:r>
            <a:r>
              <a:rPr lang="en-US" sz="1200" dirty="0"/>
              <a:t>)</a:t>
            </a:r>
            <a:endParaRPr lang="en-GB" sz="1200" dirty="0"/>
          </a:p>
          <a:p>
            <a:pPr marL="0" indent="0">
              <a:buNone/>
            </a:pPr>
            <a:r>
              <a:rPr lang="en-US" sz="1200" dirty="0"/>
              <a:t>JOIN </a:t>
            </a:r>
            <a:r>
              <a:rPr lang="en-US" sz="1200" dirty="0" err="1"/>
              <a:t>sales_date</a:t>
            </a:r>
            <a:r>
              <a:rPr lang="en-US" sz="1200" dirty="0"/>
              <a:t> s USING (</a:t>
            </a:r>
            <a:r>
              <a:rPr lang="en-US" sz="1200" dirty="0" err="1"/>
              <a:t>Sales_Date_SK</a:t>
            </a:r>
            <a:r>
              <a:rPr lang="en-US" sz="1200" dirty="0"/>
              <a:t>)</a:t>
            </a:r>
            <a:endParaRPr lang="en-GB" sz="1200" dirty="0"/>
          </a:p>
          <a:p>
            <a:pPr marL="0" indent="0">
              <a:buNone/>
            </a:pPr>
            <a:r>
              <a:rPr lang="en-US" sz="1200" dirty="0"/>
              <a:t>WHERE </a:t>
            </a:r>
            <a:r>
              <a:rPr lang="en-US" sz="1200" dirty="0" err="1"/>
              <a:t>p.division</a:t>
            </a:r>
            <a:r>
              <a:rPr lang="en-US" sz="1200" dirty="0"/>
              <a:t> = "PEC"</a:t>
            </a:r>
            <a:endParaRPr lang="en-GB" sz="1200" dirty="0"/>
          </a:p>
          <a:p>
            <a:pPr marL="0" indent="0">
              <a:buNone/>
            </a:pPr>
            <a:r>
              <a:rPr lang="en-US" sz="1200" dirty="0"/>
              <a:t>GROUP BY </a:t>
            </a:r>
            <a:r>
              <a:rPr lang="en-US" sz="1200" dirty="0" err="1"/>
              <a:t>s.Sales_Year</a:t>
            </a:r>
            <a:r>
              <a:rPr lang="en-US" sz="1200" dirty="0"/>
              <a:t>) view1;</a:t>
            </a:r>
            <a:endParaRPr lang="en-GB" sz="1200" dirty="0"/>
          </a:p>
        </p:txBody>
      </p:sp>
      <p:pic>
        <p:nvPicPr>
          <p:cNvPr id="6146" name="Picture 20"/>
          <p:cNvPicPr>
            <a:picLocks noChangeAspect="1" noChangeArrowheads="1"/>
          </p:cNvPicPr>
          <p:nvPr/>
        </p:nvPicPr>
        <p:blipFill rotWithShape="1">
          <a:blip r:embed="rId2">
            <a:extLst>
              <a:ext uri="{28A0092B-C50C-407E-A947-70E740481C1C}">
                <a14:useLocalDpi xmlns:a14="http://schemas.microsoft.com/office/drawing/2010/main" val="0"/>
              </a:ext>
            </a:extLst>
          </a:blip>
          <a:srcRect t="1451" b="1"/>
          <a:stretch/>
        </p:blipFill>
        <p:spPr bwMode="auto">
          <a:xfrm>
            <a:off x="6473490" y="3613671"/>
            <a:ext cx="4548188" cy="1533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6473490" y="2897747"/>
            <a:ext cx="4546243" cy="954107"/>
          </a:xfrm>
          <a:prstGeom prst="rect">
            <a:avLst/>
          </a:prstGeom>
          <a:noFill/>
        </p:spPr>
        <p:txBody>
          <a:bodyPr wrap="square" rtlCol="0">
            <a:spAutoFit/>
          </a:bodyPr>
          <a:lstStyle/>
          <a:p>
            <a:r>
              <a:rPr lang="en-US" sz="1400" b="1" dirty="0">
                <a:solidFill>
                  <a:schemeClr val="tx2"/>
                </a:solidFill>
              </a:rPr>
              <a:t>Query:</a:t>
            </a:r>
            <a:endParaRPr lang="en-GB" sz="1400" dirty="0">
              <a:solidFill>
                <a:schemeClr val="tx2"/>
              </a:solidFill>
            </a:endParaRPr>
          </a:p>
          <a:p>
            <a:r>
              <a:rPr lang="en-US" sz="1400" dirty="0">
                <a:solidFill>
                  <a:schemeClr val="tx2"/>
                </a:solidFill>
              </a:rPr>
              <a:t>select * from </a:t>
            </a:r>
            <a:r>
              <a:rPr lang="en-US" sz="1400" dirty="0" err="1">
                <a:solidFill>
                  <a:schemeClr val="tx2"/>
                </a:solidFill>
              </a:rPr>
              <a:t>PEC_gross_profit_year</a:t>
            </a:r>
            <a:r>
              <a:rPr lang="en-US" sz="1400" dirty="0">
                <a:solidFill>
                  <a:schemeClr val="tx2"/>
                </a:solidFill>
              </a:rPr>
              <a:t>;</a:t>
            </a:r>
            <a:endParaRPr lang="en-GB" sz="1400" dirty="0">
              <a:solidFill>
                <a:schemeClr val="tx2"/>
              </a:solidFill>
            </a:endParaRPr>
          </a:p>
          <a:p>
            <a:pPr defTabSz="914400" eaLnBrk="0" fontAlgn="base" hangingPunct="0">
              <a:spcBef>
                <a:spcPct val="0"/>
              </a:spcBef>
              <a:spcAft>
                <a:spcPct val="0"/>
              </a:spcAft>
              <a:buClr>
                <a:schemeClr val="accent3">
                  <a:lumMod val="50000"/>
                </a:schemeClr>
              </a:buClr>
            </a:pPr>
            <a:endParaRPr lang="en-US" altLang="en-US" sz="1400" dirty="0">
              <a:solidFill>
                <a:schemeClr val="tx2"/>
              </a:solidFill>
              <a:ea typeface="Times New Roman" panose="02020603050405020304" pitchFamily="18" charset="0"/>
            </a:endParaRPr>
          </a:p>
          <a:p>
            <a:endParaRPr lang="en-GB" sz="1400" dirty="0">
              <a:solidFill>
                <a:schemeClr val="tx2"/>
              </a:solidFill>
            </a:endParaRPr>
          </a:p>
        </p:txBody>
      </p:sp>
    </p:spTree>
    <p:extLst>
      <p:ext uri="{BB962C8B-B14F-4D97-AF65-F5344CB8AC3E}">
        <p14:creationId xmlns:p14="http://schemas.microsoft.com/office/powerpoint/2010/main" val="819485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End User Applications – Views continued…</a:t>
            </a:r>
            <a:endParaRPr lang="en-GB" dirty="0"/>
          </a:p>
        </p:txBody>
      </p:sp>
      <p:sp>
        <p:nvSpPr>
          <p:cNvPr id="3" name="Content Placeholder 2"/>
          <p:cNvSpPr>
            <a:spLocks noGrp="1"/>
          </p:cNvSpPr>
          <p:nvPr>
            <p:ph idx="1"/>
          </p:nvPr>
        </p:nvSpPr>
        <p:spPr>
          <a:xfrm>
            <a:off x="581193" y="2180496"/>
            <a:ext cx="4673388" cy="3678303"/>
          </a:xfrm>
        </p:spPr>
        <p:txBody>
          <a:bodyPr>
            <a:normAutofit/>
          </a:bodyPr>
          <a:lstStyle/>
          <a:p>
            <a:pPr marL="0" indent="0">
              <a:buNone/>
            </a:pPr>
            <a:r>
              <a:rPr lang="en-US" sz="1400" b="1" i="1" dirty="0"/>
              <a:t>2. Query for overall all the divisions</a:t>
            </a:r>
          </a:p>
          <a:p>
            <a:pPr marL="0" indent="0">
              <a:buNone/>
            </a:pPr>
            <a:r>
              <a:rPr lang="en-US" sz="1400" dirty="0"/>
              <a:t>CREATE VIEW </a:t>
            </a:r>
            <a:r>
              <a:rPr lang="en-US" sz="1400" dirty="0" err="1"/>
              <a:t>alldivisions_gross_profit_year</a:t>
            </a:r>
            <a:r>
              <a:rPr lang="en-US" sz="1400" dirty="0"/>
              <a:t> AS</a:t>
            </a:r>
            <a:endParaRPr lang="en-GB" sz="1400" dirty="0"/>
          </a:p>
          <a:p>
            <a:pPr marL="0" indent="0">
              <a:buNone/>
            </a:pPr>
            <a:r>
              <a:rPr lang="en-US" sz="1400" dirty="0"/>
              <a:t>SELECT view4.division, view4.Year, view4.Sales, view4.Costs, (view4.Sales-view4.Costs) 'Gross Profit' </a:t>
            </a:r>
            <a:endParaRPr lang="en-GB" sz="1400" dirty="0"/>
          </a:p>
          <a:p>
            <a:pPr marL="0" indent="0">
              <a:buNone/>
            </a:pPr>
            <a:r>
              <a:rPr lang="en-US" sz="1400" dirty="0"/>
              <a:t>FROM</a:t>
            </a:r>
            <a:endParaRPr lang="en-GB" sz="1400" dirty="0"/>
          </a:p>
          <a:p>
            <a:pPr marL="0" indent="0">
              <a:buNone/>
            </a:pPr>
            <a:r>
              <a:rPr lang="en-US" sz="1400" dirty="0"/>
              <a:t>(SELECT </a:t>
            </a:r>
            <a:r>
              <a:rPr lang="en-US" sz="1400" dirty="0" err="1"/>
              <a:t>p.division</a:t>
            </a:r>
            <a:r>
              <a:rPr lang="en-US" sz="1400" dirty="0"/>
              <a:t>, </a:t>
            </a:r>
            <a:r>
              <a:rPr lang="en-US" sz="1400" dirty="0" err="1"/>
              <a:t>s.Sales_Year</a:t>
            </a:r>
            <a:r>
              <a:rPr lang="en-US" sz="1400" dirty="0"/>
              <a:t> 'Year', SUM(</a:t>
            </a:r>
            <a:r>
              <a:rPr lang="en-US" sz="1400" dirty="0" err="1"/>
              <a:t>salesfact.Amount</a:t>
            </a:r>
            <a:r>
              <a:rPr lang="en-US" sz="1400" dirty="0"/>
              <a:t>) 'Sales', SUM(</a:t>
            </a:r>
            <a:r>
              <a:rPr lang="en-US" sz="1400" dirty="0" err="1"/>
              <a:t>p.UnitCost</a:t>
            </a:r>
            <a:r>
              <a:rPr lang="en-US" sz="1400" dirty="0"/>
              <a:t> * </a:t>
            </a:r>
            <a:r>
              <a:rPr lang="en-US" sz="1400" dirty="0" err="1"/>
              <a:t>salesfact.Quantity</a:t>
            </a:r>
            <a:r>
              <a:rPr lang="en-US" sz="1400" dirty="0"/>
              <a:t>) 'Costs'</a:t>
            </a:r>
            <a:endParaRPr lang="en-GB" sz="1400" dirty="0"/>
          </a:p>
          <a:p>
            <a:pPr marL="0" indent="0">
              <a:buNone/>
            </a:pPr>
            <a:r>
              <a:rPr lang="en-US" sz="1400" dirty="0"/>
              <a:t>FROM </a:t>
            </a:r>
            <a:r>
              <a:rPr lang="en-US" sz="1400" dirty="0" err="1"/>
              <a:t>sales_fact</a:t>
            </a:r>
            <a:r>
              <a:rPr lang="en-US" sz="1400" dirty="0"/>
              <a:t> </a:t>
            </a:r>
            <a:r>
              <a:rPr lang="en-US" sz="1400" dirty="0" err="1"/>
              <a:t>salesfact</a:t>
            </a:r>
            <a:r>
              <a:rPr lang="en-US" sz="1400" dirty="0"/>
              <a:t> JOIN product p USING (</a:t>
            </a:r>
            <a:r>
              <a:rPr lang="en-US" sz="1400" dirty="0" err="1"/>
              <a:t>Product_SK</a:t>
            </a:r>
            <a:r>
              <a:rPr lang="en-US" sz="1400" dirty="0"/>
              <a:t>)</a:t>
            </a:r>
            <a:endParaRPr lang="en-GB" sz="1400" dirty="0"/>
          </a:p>
          <a:p>
            <a:pPr marL="0" indent="0">
              <a:buNone/>
            </a:pPr>
            <a:r>
              <a:rPr lang="en-US" sz="1400" dirty="0"/>
              <a:t>JOIN </a:t>
            </a:r>
            <a:r>
              <a:rPr lang="en-US" sz="1400" dirty="0" err="1"/>
              <a:t>sales_date</a:t>
            </a:r>
            <a:r>
              <a:rPr lang="en-US" sz="1400" dirty="0"/>
              <a:t> s USING (</a:t>
            </a:r>
            <a:r>
              <a:rPr lang="en-US" sz="1400" dirty="0" err="1"/>
              <a:t>Sales_Date_SK</a:t>
            </a:r>
            <a:r>
              <a:rPr lang="en-US" sz="1400" dirty="0"/>
              <a:t>)</a:t>
            </a:r>
            <a:endParaRPr lang="en-GB" sz="1400" dirty="0"/>
          </a:p>
          <a:p>
            <a:pPr marL="0" indent="0">
              <a:buNone/>
            </a:pPr>
            <a:r>
              <a:rPr lang="en-US" sz="1400" dirty="0"/>
              <a:t>GROUP BY </a:t>
            </a:r>
            <a:r>
              <a:rPr lang="en-US" sz="1400" dirty="0" err="1"/>
              <a:t>s.Sales_Year</a:t>
            </a:r>
            <a:r>
              <a:rPr lang="en-US" sz="1400" dirty="0"/>
              <a:t>) view4;</a:t>
            </a:r>
            <a:endParaRPr lang="en-GB" sz="1400" dirty="0"/>
          </a:p>
          <a:p>
            <a:endParaRPr lang="en-GB" sz="1400" b="1" i="1" dirty="0"/>
          </a:p>
        </p:txBody>
      </p:sp>
      <p:sp>
        <p:nvSpPr>
          <p:cNvPr id="8" name="Rectangle 7"/>
          <p:cNvSpPr>
            <a:spLocks noChangeArrowheads="1"/>
          </p:cNvSpPr>
          <p:nvPr/>
        </p:nvSpPr>
        <p:spPr bwMode="auto">
          <a:xfrm>
            <a:off x="6349284" y="2744135"/>
            <a:ext cx="392805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Query:</a:t>
            </a:r>
            <a:endParaRPr kumimoji="0" lang="en-GB"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select * from</a:t>
            </a:r>
            <a:r>
              <a:rPr kumimoji="0" lang="en-US" altLang="en-US" sz="1200" b="0" i="0" u="none" strike="noStrike" cap="none" normalizeH="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alldivisons_gross_profit_year</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GB"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9284" y="3425128"/>
            <a:ext cx="471714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43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Table of contents</a:t>
            </a:r>
          </a:p>
        </p:txBody>
      </p:sp>
      <p:sp>
        <p:nvSpPr>
          <p:cNvPr id="5" name="Content Placeholder 4"/>
          <p:cNvSpPr>
            <a:spLocks noGrp="1"/>
          </p:cNvSpPr>
          <p:nvPr>
            <p:ph sz="half" idx="1"/>
          </p:nvPr>
        </p:nvSpPr>
        <p:spPr/>
        <p:txBody>
          <a:bodyPr>
            <a:normAutofit fontScale="85000" lnSpcReduction="20000"/>
          </a:bodyPr>
          <a:lstStyle/>
          <a:p>
            <a:r>
              <a:rPr lang="en-US" b="1" i="1" dirty="0"/>
              <a:t>Data Mart Design Definition</a:t>
            </a:r>
          </a:p>
          <a:p>
            <a:pPr lvl="1"/>
            <a:r>
              <a:rPr lang="en-US" i="1" dirty="0"/>
              <a:t>Universe of Discourse</a:t>
            </a:r>
          </a:p>
          <a:p>
            <a:pPr lvl="1"/>
            <a:r>
              <a:rPr lang="en-US" i="1" dirty="0"/>
              <a:t>Information Package</a:t>
            </a:r>
          </a:p>
          <a:p>
            <a:pPr lvl="1"/>
            <a:r>
              <a:rPr lang="en-US" i="1" dirty="0"/>
              <a:t>Entity Definitions</a:t>
            </a:r>
            <a:endParaRPr lang="en-GB" i="1" dirty="0"/>
          </a:p>
          <a:p>
            <a:r>
              <a:rPr lang="en-US" b="1" i="1" dirty="0"/>
              <a:t>Dimensional Model</a:t>
            </a:r>
          </a:p>
          <a:p>
            <a:r>
              <a:rPr lang="en-US" b="1" i="1" dirty="0"/>
              <a:t>Data Staging: </a:t>
            </a:r>
            <a:r>
              <a:rPr lang="en-US" b="1" i="1" u="sng" dirty="0"/>
              <a:t>E</a:t>
            </a:r>
            <a:r>
              <a:rPr lang="en-US" b="1" i="1" dirty="0"/>
              <a:t>TL – Data Extract File Definitions</a:t>
            </a:r>
          </a:p>
          <a:p>
            <a:r>
              <a:rPr lang="en-US" b="1" i="1" dirty="0"/>
              <a:t>Data Staging: ETL – Source-to-Target Mappings</a:t>
            </a:r>
          </a:p>
          <a:p>
            <a:r>
              <a:rPr lang="en-US" b="1" i="1" dirty="0"/>
              <a:t>SQL Code – Tables &amp; Constraints</a:t>
            </a:r>
          </a:p>
          <a:p>
            <a:r>
              <a:rPr lang="en-US" b="1" i="1" dirty="0"/>
              <a:t>Data Staging Activities – E</a:t>
            </a:r>
            <a:r>
              <a:rPr lang="en-US" b="1" i="1" u="sng" dirty="0"/>
              <a:t>TL</a:t>
            </a:r>
          </a:p>
          <a:p>
            <a:pPr lvl="1"/>
            <a:r>
              <a:rPr lang="en-US" i="1" dirty="0"/>
              <a:t>Data Cleansing</a:t>
            </a:r>
          </a:p>
          <a:p>
            <a:pPr lvl="1"/>
            <a:r>
              <a:rPr lang="en-US" i="1" dirty="0"/>
              <a:t>Data Transformation</a:t>
            </a:r>
          </a:p>
          <a:p>
            <a:pPr lvl="1"/>
            <a:r>
              <a:rPr lang="en-US" i="1" dirty="0"/>
              <a:t>Table Population</a:t>
            </a:r>
          </a:p>
        </p:txBody>
      </p:sp>
      <p:sp>
        <p:nvSpPr>
          <p:cNvPr id="6" name="Content Placeholder 5"/>
          <p:cNvSpPr>
            <a:spLocks noGrp="1"/>
          </p:cNvSpPr>
          <p:nvPr>
            <p:ph sz="half" idx="2"/>
          </p:nvPr>
        </p:nvSpPr>
        <p:spPr/>
        <p:txBody>
          <a:bodyPr/>
          <a:lstStyle/>
          <a:p>
            <a:r>
              <a:rPr lang="en-US" b="1" i="1" dirty="0"/>
              <a:t>End User Applications </a:t>
            </a:r>
          </a:p>
          <a:p>
            <a:pPr lvl="1"/>
            <a:r>
              <a:rPr lang="en-US" i="1" dirty="0"/>
              <a:t>Queries</a:t>
            </a:r>
          </a:p>
          <a:p>
            <a:pPr lvl="1"/>
            <a:r>
              <a:rPr lang="en-US" i="1" dirty="0"/>
              <a:t>A View</a:t>
            </a:r>
          </a:p>
          <a:p>
            <a:pPr lvl="1"/>
            <a:r>
              <a:rPr lang="en-US" i="1" dirty="0"/>
              <a:t>Aggregated Mata Marts</a:t>
            </a:r>
            <a:endParaRPr lang="en-GB" i="1" dirty="0"/>
          </a:p>
          <a:p>
            <a:r>
              <a:rPr lang="en-US" b="1" i="1" dirty="0"/>
              <a:t>Handling Slowly Changing Dimensions (SCD)</a:t>
            </a:r>
          </a:p>
          <a:p>
            <a:r>
              <a:rPr lang="en-US" b="1" i="1" dirty="0"/>
              <a:t>Many-to-Many (N-M) Relationship Implementation Option</a:t>
            </a:r>
          </a:p>
          <a:p>
            <a:r>
              <a:rPr lang="en-US" b="1" i="1" dirty="0"/>
              <a:t>Appendix (Fix Lab #3 Problems)</a:t>
            </a:r>
          </a:p>
          <a:p>
            <a:endParaRPr lang="en-US" b="1" i="1" dirty="0"/>
          </a:p>
        </p:txBody>
      </p:sp>
      <p:cxnSp>
        <p:nvCxnSpPr>
          <p:cNvPr id="8" name="Straight Connector 7"/>
          <p:cNvCxnSpPr/>
          <p:nvPr/>
        </p:nvCxnSpPr>
        <p:spPr>
          <a:xfrm>
            <a:off x="5731099" y="2112136"/>
            <a:ext cx="0" cy="417275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3342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End User Applications – Aggregated data marts</a:t>
            </a:r>
            <a:endParaRPr lang="en-GB" dirty="0"/>
          </a:p>
        </p:txBody>
      </p:sp>
      <p:sp>
        <p:nvSpPr>
          <p:cNvPr id="3" name="Content Placeholder 2"/>
          <p:cNvSpPr>
            <a:spLocks noGrp="1"/>
          </p:cNvSpPr>
          <p:nvPr>
            <p:ph idx="1"/>
          </p:nvPr>
        </p:nvSpPr>
        <p:spPr/>
        <p:txBody>
          <a:bodyPr/>
          <a:lstStyle/>
          <a:p>
            <a:r>
              <a:rPr lang="en-US" i="1" dirty="0"/>
              <a:t>Aggregated Mata Marts:</a:t>
            </a:r>
            <a:endParaRPr lang="en-GB" i="1" dirty="0"/>
          </a:p>
        </p:txBody>
      </p:sp>
    </p:spTree>
    <p:extLst>
      <p:ext uri="{BB962C8B-B14F-4D97-AF65-F5344CB8AC3E}">
        <p14:creationId xmlns:p14="http://schemas.microsoft.com/office/powerpoint/2010/main" val="3712089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Many-to-Many (N-M) Relationship Implementation Option</a:t>
            </a:r>
            <a:endParaRPr lang="en-GB" b="1" i="1"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3673262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Appendix (Fix Lab #3 Problems)</a:t>
            </a:r>
            <a:endParaRPr lang="en-GB" b="1" i="1"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3933506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i="1" dirty="0"/>
              <a:t>Handling Slowly Changing Dimensions (SCD)</a:t>
            </a:r>
            <a:endParaRPr lang="en-GB"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069724" y="2653859"/>
            <a:ext cx="7307510" cy="3824104"/>
          </a:xfrm>
        </p:spPr>
      </p:pic>
      <p:sp>
        <p:nvSpPr>
          <p:cNvPr id="7" name="Content Placeholder 6"/>
          <p:cNvSpPr>
            <a:spLocks noGrp="1"/>
          </p:cNvSpPr>
          <p:nvPr>
            <p:ph sz="half" idx="2"/>
          </p:nvPr>
        </p:nvSpPr>
        <p:spPr>
          <a:xfrm>
            <a:off x="581193" y="2701623"/>
            <a:ext cx="3398379" cy="3728575"/>
          </a:xfrm>
        </p:spPr>
        <p:txBody>
          <a:bodyPr>
            <a:normAutofit/>
          </a:bodyPr>
          <a:lstStyle/>
          <a:p>
            <a:pPr>
              <a:spcBef>
                <a:spcPts val="0"/>
              </a:spcBef>
              <a:spcAft>
                <a:spcPts val="0"/>
              </a:spcAft>
            </a:pPr>
            <a:r>
              <a:rPr lang="en-US" b="1" dirty="0"/>
              <a:t>Source File : SCD_Data/SCD1_Data</a:t>
            </a:r>
            <a:endParaRPr lang="en-GB" b="1" dirty="0"/>
          </a:p>
          <a:p>
            <a:pPr>
              <a:spcBef>
                <a:spcPts val="0"/>
              </a:spcBef>
              <a:spcAft>
                <a:spcPts val="0"/>
              </a:spcAft>
            </a:pPr>
            <a:r>
              <a:rPr lang="en-US" b="1" dirty="0"/>
              <a:t>Rows : 30</a:t>
            </a:r>
          </a:p>
          <a:p>
            <a:pPr marL="0" indent="0">
              <a:spcAft>
                <a:spcPts val="0"/>
              </a:spcAft>
              <a:buNone/>
            </a:pPr>
            <a:endParaRPr lang="en-US" b="1" dirty="0"/>
          </a:p>
          <a:p>
            <a:pPr lvl="0"/>
            <a:r>
              <a:rPr lang="en-US" b="1" dirty="0"/>
              <a:t>Highlighted Parts:</a:t>
            </a:r>
            <a:endParaRPr lang="en-GB" dirty="0"/>
          </a:p>
          <a:p>
            <a:pPr lvl="1"/>
            <a:r>
              <a:rPr lang="en-US" dirty="0" err="1"/>
              <a:t>Product_Name</a:t>
            </a:r>
            <a:r>
              <a:rPr lang="en-US" dirty="0"/>
              <a:t> (Yellow) : SCD1 Implementation</a:t>
            </a:r>
            <a:endParaRPr lang="en-GB" dirty="0"/>
          </a:p>
          <a:p>
            <a:pPr lvl="1"/>
            <a:r>
              <a:rPr lang="en-US" dirty="0"/>
              <a:t>Name(Orange): SCD1 Implementation</a:t>
            </a:r>
          </a:p>
          <a:p>
            <a:endParaRPr lang="en-US" dirty="0"/>
          </a:p>
        </p:txBody>
      </p:sp>
      <p:sp>
        <p:nvSpPr>
          <p:cNvPr id="8" name="TextBox 7"/>
          <p:cNvSpPr txBox="1"/>
          <p:nvPr/>
        </p:nvSpPr>
        <p:spPr>
          <a:xfrm>
            <a:off x="581193" y="2099256"/>
            <a:ext cx="10796041" cy="646331"/>
          </a:xfrm>
          <a:prstGeom prst="rect">
            <a:avLst/>
          </a:prstGeom>
          <a:noFill/>
        </p:spPr>
        <p:txBody>
          <a:bodyPr wrap="square" rtlCol="0">
            <a:spAutoFit/>
          </a:bodyPr>
          <a:lstStyle/>
          <a:p>
            <a:pPr marL="285750" indent="-285750">
              <a:buClr>
                <a:schemeClr val="accent3">
                  <a:lumMod val="50000"/>
                </a:schemeClr>
              </a:buClr>
              <a:buFont typeface="Wingdings" panose="05000000000000000000" pitchFamily="2" charset="2"/>
              <a:buChar char="§"/>
            </a:pPr>
            <a:r>
              <a:rPr lang="en-US" b="1" dirty="0"/>
              <a:t>Created Sample Slowly Changing Dimension records in Product and Customer dimension</a:t>
            </a:r>
            <a:endParaRPr lang="en-GB" b="1" dirty="0"/>
          </a:p>
          <a:p>
            <a:endParaRPr lang="en-GB" b="1" dirty="0"/>
          </a:p>
        </p:txBody>
      </p:sp>
    </p:spTree>
    <p:extLst>
      <p:ext uri="{BB962C8B-B14F-4D97-AF65-F5344CB8AC3E}">
        <p14:creationId xmlns:p14="http://schemas.microsoft.com/office/powerpoint/2010/main" val="1827831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SCD Type 1</a:t>
            </a:r>
            <a:endParaRPr lang="en-GB" dirty="0"/>
          </a:p>
        </p:txBody>
      </p:sp>
      <p:sp>
        <p:nvSpPr>
          <p:cNvPr id="5" name="Content Placeholder 4"/>
          <p:cNvSpPr>
            <a:spLocks noGrp="1"/>
          </p:cNvSpPr>
          <p:nvPr>
            <p:ph sz="half" idx="1"/>
          </p:nvPr>
        </p:nvSpPr>
        <p:spPr>
          <a:xfrm>
            <a:off x="388010" y="2252598"/>
            <a:ext cx="5422390" cy="3633047"/>
          </a:xfrm>
        </p:spPr>
        <p:txBody>
          <a:bodyPr/>
          <a:lstStyle/>
          <a:p>
            <a:pPr lvl="0" algn="just"/>
            <a:r>
              <a:rPr lang="en-US" b="1" dirty="0"/>
              <a:t>SCD Type 1:</a:t>
            </a:r>
            <a:endParaRPr lang="en-GB" dirty="0"/>
          </a:p>
          <a:p>
            <a:pPr marL="0" indent="0" algn="just">
              <a:buNone/>
            </a:pPr>
            <a:r>
              <a:rPr lang="en-US" dirty="0"/>
              <a:t>The implementation of the type1 on columns </a:t>
            </a:r>
            <a:r>
              <a:rPr lang="en-US" dirty="0" err="1"/>
              <a:t>Product_name</a:t>
            </a:r>
            <a:r>
              <a:rPr lang="en-US" dirty="0"/>
              <a:t> and name from Product table as history is not necessary to be kept as it is and it can change overtime.</a:t>
            </a:r>
            <a:endParaRPr lang="en-GB" dirty="0"/>
          </a:p>
          <a:p>
            <a:pPr marL="0" indent="0" algn="just">
              <a:buNone/>
            </a:pPr>
            <a:r>
              <a:rPr lang="en-US" dirty="0"/>
              <a:t>We implemented SCD1 using the Pentaho, the file is SCD1.ktr, where we used the feature </a:t>
            </a:r>
            <a:r>
              <a:rPr lang="en-US" i="1" dirty="0"/>
              <a:t>Output-&gt;Insert/Update to implement type1</a:t>
            </a:r>
          </a:p>
          <a:p>
            <a:pPr marL="0" indent="0" algn="just">
              <a:buNone/>
            </a:pPr>
            <a:endParaRPr lang="en-US" i="1" dirty="0"/>
          </a:p>
          <a:p>
            <a:pPr marL="0" indent="0" algn="just">
              <a:buNone/>
            </a:pPr>
            <a:endParaRPr lang="en-US" i="1" dirty="0"/>
          </a:p>
          <a:p>
            <a:pPr marL="0" indent="0" algn="just">
              <a:buNone/>
            </a:pPr>
            <a:endParaRPr lang="en-US" i="1" dirty="0"/>
          </a:p>
          <a:p>
            <a:pPr marL="0" indent="0" algn="just">
              <a:buNone/>
            </a:pPr>
            <a:endParaRPr lang="en-GB" dirty="0"/>
          </a:p>
        </p:txBody>
      </p:sp>
      <p:pic>
        <p:nvPicPr>
          <p:cNvPr id="8195"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t="13738"/>
          <a:stretch/>
        </p:blipFill>
        <p:spPr bwMode="auto">
          <a:xfrm>
            <a:off x="581193" y="4483879"/>
            <a:ext cx="4121150" cy="193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1"/>
          <p:cNvPicPr>
            <a:picLocks noChangeAspect="1" noChangeArrowheads="1"/>
          </p:cNvPicPr>
          <p:nvPr/>
        </p:nvPicPr>
        <p:blipFill rotWithShape="1">
          <a:blip r:embed="rId3">
            <a:extLst>
              <a:ext uri="{28A0092B-C50C-407E-A947-70E740481C1C}">
                <a14:useLocalDpi xmlns:a14="http://schemas.microsoft.com/office/drawing/2010/main" val="0"/>
              </a:ext>
            </a:extLst>
          </a:blip>
          <a:srcRect r="3397" b="3602"/>
          <a:stretch/>
        </p:blipFill>
        <p:spPr bwMode="auto">
          <a:xfrm>
            <a:off x="6540827" y="3841750"/>
            <a:ext cx="5069982" cy="1065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743102" y="6277016"/>
            <a:ext cx="4152423" cy="276999"/>
          </a:xfrm>
          <a:prstGeom prst="rect">
            <a:avLst/>
          </a:prstGeom>
          <a:noFill/>
        </p:spPr>
        <p:txBody>
          <a:bodyPr wrap="square" rtlCol="0">
            <a:spAutoFit/>
          </a:bodyPr>
          <a:lstStyle/>
          <a:p>
            <a:r>
              <a:rPr lang="en-GB" sz="1200" dirty="0"/>
              <a:t>Snapshot displaying SCD type 1 implemented using Pentaho</a:t>
            </a:r>
          </a:p>
        </p:txBody>
      </p:sp>
      <p:sp>
        <p:nvSpPr>
          <p:cNvPr id="8" name="TextBox 7"/>
          <p:cNvSpPr txBox="1"/>
          <p:nvPr/>
        </p:nvSpPr>
        <p:spPr>
          <a:xfrm>
            <a:off x="6540827" y="3348506"/>
            <a:ext cx="2034862" cy="369332"/>
          </a:xfrm>
          <a:prstGeom prst="rect">
            <a:avLst/>
          </a:prstGeom>
          <a:noFill/>
        </p:spPr>
        <p:txBody>
          <a:bodyPr wrap="square" rtlCol="0">
            <a:spAutoFit/>
          </a:bodyPr>
          <a:lstStyle/>
          <a:p>
            <a:r>
              <a:rPr lang="en-US" b="1" dirty="0"/>
              <a:t>Output:</a:t>
            </a:r>
            <a:endParaRPr lang="en-GB" dirty="0"/>
          </a:p>
        </p:txBody>
      </p:sp>
    </p:spTree>
    <p:extLst>
      <p:ext uri="{BB962C8B-B14F-4D97-AF65-F5344CB8AC3E}">
        <p14:creationId xmlns:p14="http://schemas.microsoft.com/office/powerpoint/2010/main" val="1242407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a:t>SCD type 2</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7155" y="2155466"/>
            <a:ext cx="6523653" cy="4399543"/>
          </a:xfrm>
        </p:spPr>
      </p:pic>
      <p:sp>
        <p:nvSpPr>
          <p:cNvPr id="8" name="TextBox 7"/>
          <p:cNvSpPr txBox="1"/>
          <p:nvPr/>
        </p:nvSpPr>
        <p:spPr>
          <a:xfrm>
            <a:off x="581192" y="2498501"/>
            <a:ext cx="3823383" cy="2308324"/>
          </a:xfrm>
          <a:prstGeom prst="rect">
            <a:avLst/>
          </a:prstGeom>
          <a:noFill/>
        </p:spPr>
        <p:txBody>
          <a:bodyPr wrap="square" rtlCol="0">
            <a:spAutoFit/>
          </a:bodyPr>
          <a:lstStyle/>
          <a:p>
            <a:pPr marL="285750" indent="-285750">
              <a:buClr>
                <a:schemeClr val="accent3">
                  <a:lumMod val="50000"/>
                </a:schemeClr>
              </a:buClr>
              <a:buFont typeface="Wingdings" panose="05000000000000000000" pitchFamily="2" charset="2"/>
              <a:buChar char="§"/>
            </a:pPr>
            <a:r>
              <a:rPr lang="en-US" b="1" dirty="0"/>
              <a:t>SCD Type 2 </a:t>
            </a:r>
            <a:endParaRPr lang="en-GB" dirty="0"/>
          </a:p>
          <a:p>
            <a:pPr marL="285750" indent="-285750">
              <a:buClr>
                <a:schemeClr val="accent3">
                  <a:lumMod val="50000"/>
                </a:schemeClr>
              </a:buClr>
              <a:buFont typeface="Wingdings" panose="05000000000000000000" pitchFamily="2" charset="2"/>
              <a:buChar char="§"/>
            </a:pPr>
            <a:r>
              <a:rPr lang="en-US" b="1" dirty="0"/>
              <a:t>Source : SCD1_Data</a:t>
            </a:r>
            <a:endParaRPr lang="en-GB" dirty="0"/>
          </a:p>
          <a:p>
            <a:pPr marL="285750" indent="-285750">
              <a:buClr>
                <a:schemeClr val="accent3">
                  <a:lumMod val="50000"/>
                </a:schemeClr>
              </a:buClr>
              <a:buFont typeface="Wingdings" panose="05000000000000000000" pitchFamily="2" charset="2"/>
              <a:buChar char="§"/>
            </a:pPr>
            <a:r>
              <a:rPr lang="en-US" b="1" dirty="0"/>
              <a:t>Rows:30</a:t>
            </a:r>
          </a:p>
          <a:p>
            <a:pPr marL="285750" indent="-285750">
              <a:buClr>
                <a:schemeClr val="accent3">
                  <a:lumMod val="50000"/>
                </a:schemeClr>
              </a:buClr>
              <a:buFont typeface="Wingdings" panose="05000000000000000000" pitchFamily="2" charset="2"/>
              <a:buChar char="§"/>
            </a:pPr>
            <a:endParaRPr lang="en-US" b="1" dirty="0"/>
          </a:p>
          <a:p>
            <a:pPr marL="285750" lvl="0" indent="-285750">
              <a:buClr>
                <a:schemeClr val="accent3">
                  <a:lumMod val="50000"/>
                </a:schemeClr>
              </a:buClr>
              <a:buFont typeface="Wingdings" panose="05000000000000000000" pitchFamily="2" charset="2"/>
              <a:buChar char="§"/>
            </a:pPr>
            <a:r>
              <a:rPr lang="en-US" b="1" dirty="0"/>
              <a:t>Highlighted Part:</a:t>
            </a:r>
            <a:endParaRPr lang="en-GB" sz="1200" dirty="0"/>
          </a:p>
          <a:p>
            <a:pPr marL="742950" lvl="1" indent="-285750">
              <a:buClr>
                <a:schemeClr val="accent3">
                  <a:lumMod val="50000"/>
                </a:schemeClr>
              </a:buClr>
              <a:buFont typeface="Wingdings" panose="05000000000000000000" pitchFamily="2" charset="2"/>
              <a:buChar char="§"/>
            </a:pPr>
            <a:r>
              <a:rPr lang="en-US" dirty="0"/>
              <a:t>Price1 (Blue) : SCD type 2</a:t>
            </a:r>
            <a:endParaRPr lang="en-GB" sz="1200" dirty="0"/>
          </a:p>
          <a:p>
            <a:pPr marL="742950" lvl="1" indent="-285750">
              <a:buClr>
                <a:schemeClr val="accent3">
                  <a:lumMod val="50000"/>
                </a:schemeClr>
              </a:buClr>
              <a:buFont typeface="Wingdings" panose="05000000000000000000" pitchFamily="2" charset="2"/>
              <a:buChar char="§"/>
            </a:pPr>
            <a:r>
              <a:rPr lang="en-US" dirty="0"/>
              <a:t>Price2 (Green) : SCD type 2</a:t>
            </a:r>
            <a:endParaRPr lang="en-GB" sz="1200" dirty="0"/>
          </a:p>
          <a:p>
            <a:endParaRPr lang="en-GB" dirty="0"/>
          </a:p>
        </p:txBody>
      </p:sp>
    </p:spTree>
    <p:extLst>
      <p:ext uri="{BB962C8B-B14F-4D97-AF65-F5344CB8AC3E}">
        <p14:creationId xmlns:p14="http://schemas.microsoft.com/office/powerpoint/2010/main" val="694652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1" i="1" dirty="0"/>
              <a:t>SCD type 2 continued…</a:t>
            </a:r>
            <a:endParaRPr lang="en-GB" dirty="0"/>
          </a:p>
        </p:txBody>
      </p:sp>
      <p:sp>
        <p:nvSpPr>
          <p:cNvPr id="3" name="Content Placeholder 2"/>
          <p:cNvSpPr>
            <a:spLocks noGrp="1"/>
          </p:cNvSpPr>
          <p:nvPr>
            <p:ph sz="half" idx="1"/>
          </p:nvPr>
        </p:nvSpPr>
        <p:spPr>
          <a:xfrm>
            <a:off x="0" y="1717990"/>
            <a:ext cx="5422390" cy="3633047"/>
          </a:xfrm>
        </p:spPr>
        <p:txBody>
          <a:bodyPr>
            <a:normAutofit/>
          </a:bodyPr>
          <a:lstStyle/>
          <a:p>
            <a:pPr marL="742950" lvl="1" indent="-285750">
              <a:buClr>
                <a:schemeClr val="accent3">
                  <a:lumMod val="50000"/>
                </a:schemeClr>
              </a:buClr>
              <a:buFont typeface="Wingdings" panose="05000000000000000000" pitchFamily="2" charset="2"/>
              <a:buChar char="§"/>
            </a:pPr>
            <a:r>
              <a:rPr lang="en-US" sz="1800" b="1" dirty="0"/>
              <a:t>SCD Type 2:</a:t>
            </a:r>
          </a:p>
          <a:p>
            <a:pPr marL="742950" lvl="1" indent="-285750">
              <a:buClr>
                <a:schemeClr val="accent3">
                  <a:lumMod val="50000"/>
                </a:schemeClr>
              </a:buClr>
              <a:buFont typeface="Wingdings" panose="05000000000000000000" pitchFamily="2" charset="2"/>
              <a:buChar char="§"/>
            </a:pPr>
            <a:r>
              <a:rPr lang="en-US" sz="1800" dirty="0"/>
              <a:t>Implementing the price1 and price2 to keep the track of the changes in the prices with their version numbers.</a:t>
            </a:r>
          </a:p>
          <a:p>
            <a:pPr marL="742950" lvl="1" indent="-285750">
              <a:buClr>
                <a:schemeClr val="accent3">
                  <a:lumMod val="50000"/>
                </a:schemeClr>
              </a:buClr>
              <a:buFont typeface="Wingdings" panose="05000000000000000000" pitchFamily="2" charset="2"/>
              <a:buChar char="§"/>
            </a:pPr>
            <a:r>
              <a:rPr lang="en-US" sz="1800" dirty="0"/>
              <a:t> Implemented using the </a:t>
            </a:r>
            <a:r>
              <a:rPr lang="en-US" sz="1800" i="1" dirty="0"/>
              <a:t>Dimension lookup/Update </a:t>
            </a:r>
            <a:r>
              <a:rPr lang="en-US" sz="1800" dirty="0"/>
              <a:t>for Type2</a:t>
            </a:r>
            <a:endParaRPr lang="en-GB" sz="1800" dirty="0"/>
          </a:p>
          <a:p>
            <a:endParaRPr lang="en-GB" sz="2000" dirty="0"/>
          </a:p>
        </p:txBody>
      </p:sp>
      <p:sp>
        <p:nvSpPr>
          <p:cNvPr id="5" name="Content Placeholder 4"/>
          <p:cNvSpPr>
            <a:spLocks noGrp="1"/>
          </p:cNvSpPr>
          <p:nvPr>
            <p:ph sz="half" idx="2"/>
          </p:nvPr>
        </p:nvSpPr>
        <p:spPr>
          <a:xfrm>
            <a:off x="6188417" y="2224828"/>
            <a:ext cx="5422392" cy="3633047"/>
          </a:xfrm>
        </p:spPr>
        <p:txBody>
          <a:bodyPr/>
          <a:lstStyle/>
          <a:p>
            <a:pPr marL="0" indent="0">
              <a:buNone/>
            </a:pPr>
            <a:r>
              <a:rPr lang="en-GB" dirty="0"/>
              <a:t>Output:</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pic>
        <p:nvPicPr>
          <p:cNvPr id="10242"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t="14742" b="13451"/>
          <a:stretch/>
        </p:blipFill>
        <p:spPr bwMode="auto">
          <a:xfrm>
            <a:off x="1777837" y="4146996"/>
            <a:ext cx="3324225" cy="194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3583" y="3294377"/>
            <a:ext cx="6021922" cy="1393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743102" y="6277016"/>
            <a:ext cx="4358959" cy="276999"/>
          </a:xfrm>
          <a:prstGeom prst="rect">
            <a:avLst/>
          </a:prstGeom>
          <a:noFill/>
        </p:spPr>
        <p:txBody>
          <a:bodyPr wrap="square" rtlCol="0">
            <a:spAutoFit/>
          </a:bodyPr>
          <a:lstStyle/>
          <a:p>
            <a:r>
              <a:rPr lang="en-GB" sz="1200" dirty="0"/>
              <a:t>Snapshot displaying SCD type 2 implemented using Pentaho</a:t>
            </a:r>
          </a:p>
        </p:txBody>
      </p:sp>
    </p:spTree>
    <p:extLst>
      <p:ext uri="{BB962C8B-B14F-4D97-AF65-F5344CB8AC3E}">
        <p14:creationId xmlns:p14="http://schemas.microsoft.com/office/powerpoint/2010/main" val="622491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a:t>SCD TYPE 6</a:t>
            </a:r>
          </a:p>
        </p:txBody>
      </p:sp>
      <p:sp>
        <p:nvSpPr>
          <p:cNvPr id="3" name="Content Placeholder 2"/>
          <p:cNvSpPr>
            <a:spLocks noGrp="1"/>
          </p:cNvSpPr>
          <p:nvPr>
            <p:ph sz="half" idx="1"/>
          </p:nvPr>
        </p:nvSpPr>
        <p:spPr>
          <a:xfrm>
            <a:off x="581193" y="2266640"/>
            <a:ext cx="5422390" cy="3633047"/>
          </a:xfrm>
        </p:spPr>
        <p:txBody>
          <a:bodyPr>
            <a:normAutofit/>
          </a:bodyPr>
          <a:lstStyle/>
          <a:p>
            <a:pPr algn="just"/>
            <a:r>
              <a:rPr lang="en-US" b="1" dirty="0"/>
              <a:t>SCD Type 6</a:t>
            </a:r>
            <a:endParaRPr lang="en-GB" dirty="0"/>
          </a:p>
          <a:p>
            <a:pPr lvl="1" algn="just"/>
            <a:r>
              <a:rPr lang="en-US" dirty="0"/>
              <a:t>We implemented SCD Type-6 on the columns name and address from the </a:t>
            </a:r>
            <a:r>
              <a:rPr lang="en-US" dirty="0" err="1"/>
              <a:t>customer_dimension</a:t>
            </a:r>
            <a:r>
              <a:rPr lang="en-US" dirty="0"/>
              <a:t>.  We did so because the history of these attributes is important and should be maintained. </a:t>
            </a:r>
          </a:p>
          <a:p>
            <a:pPr lvl="1" algn="just"/>
            <a:r>
              <a:rPr lang="en-US" dirty="0"/>
              <a:t>Also, Type 6 SCD adds a current field that determines the current record and the date it is valid till. </a:t>
            </a:r>
          </a:p>
          <a:p>
            <a:pPr lvl="1" algn="just"/>
            <a:r>
              <a:rPr lang="en-US" dirty="0"/>
              <a:t>We implemented SCD-6 using Pentaho transformation (scd6.ktr). In the transformation, we used the step </a:t>
            </a:r>
            <a:r>
              <a:rPr lang="en-US" i="1" dirty="0"/>
              <a:t>Data Warehouse → Dimension lookup/ update</a:t>
            </a:r>
            <a:r>
              <a:rPr lang="en-US" dirty="0"/>
              <a:t> to implement SCD Type-6.</a:t>
            </a:r>
            <a:endParaRPr lang="en-GB" dirty="0"/>
          </a:p>
        </p:txBody>
      </p:sp>
      <p:pic>
        <p:nvPicPr>
          <p:cNvPr id="1126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8311" y="2209076"/>
            <a:ext cx="3692525" cy="148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1"/>
          <p:cNvPicPr>
            <a:picLocks noChangeAspect="1" noChangeArrowheads="1"/>
          </p:cNvPicPr>
          <p:nvPr/>
        </p:nvPicPr>
        <p:blipFill rotWithShape="1">
          <a:blip r:embed="rId3">
            <a:extLst>
              <a:ext uri="{28A0092B-C50C-407E-A947-70E740481C1C}">
                <a14:useLocalDpi xmlns:a14="http://schemas.microsoft.com/office/drawing/2010/main" val="0"/>
              </a:ext>
            </a:extLst>
          </a:blip>
          <a:srcRect l="1424" t="1412"/>
          <a:stretch/>
        </p:blipFill>
        <p:spPr bwMode="auto">
          <a:xfrm>
            <a:off x="6091707" y="4520485"/>
            <a:ext cx="6100293" cy="1379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6045498" y="4041750"/>
            <a:ext cx="2034862" cy="369332"/>
          </a:xfrm>
          <a:prstGeom prst="rect">
            <a:avLst/>
          </a:prstGeom>
          <a:noFill/>
        </p:spPr>
        <p:txBody>
          <a:bodyPr wrap="square" rtlCol="0">
            <a:spAutoFit/>
          </a:bodyPr>
          <a:lstStyle/>
          <a:p>
            <a:r>
              <a:rPr lang="en-US" b="1" dirty="0"/>
              <a:t>Output:</a:t>
            </a:r>
            <a:endParaRPr lang="en-GB" dirty="0"/>
          </a:p>
        </p:txBody>
      </p:sp>
      <p:sp>
        <p:nvSpPr>
          <p:cNvPr id="8" name="TextBox 7"/>
          <p:cNvSpPr txBox="1"/>
          <p:nvPr/>
        </p:nvSpPr>
        <p:spPr>
          <a:xfrm>
            <a:off x="6918311" y="3416389"/>
            <a:ext cx="4358959" cy="276999"/>
          </a:xfrm>
          <a:prstGeom prst="rect">
            <a:avLst/>
          </a:prstGeom>
          <a:noFill/>
        </p:spPr>
        <p:txBody>
          <a:bodyPr wrap="square" rtlCol="0">
            <a:spAutoFit/>
          </a:bodyPr>
          <a:lstStyle/>
          <a:p>
            <a:r>
              <a:rPr lang="en-GB" sz="1200" dirty="0"/>
              <a:t>Snapshot displaying SCD type 6 implemented using Pentaho</a:t>
            </a:r>
          </a:p>
        </p:txBody>
      </p:sp>
    </p:spTree>
    <p:extLst>
      <p:ext uri="{BB962C8B-B14F-4D97-AF65-F5344CB8AC3E}">
        <p14:creationId xmlns:p14="http://schemas.microsoft.com/office/powerpoint/2010/main" val="2549607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895438-7FC5-40A4-838E-2C600152F112}"/>
              </a:ext>
            </a:extLst>
          </p:cNvPr>
          <p:cNvSpPr>
            <a:spLocks noGrp="1"/>
          </p:cNvSpPr>
          <p:nvPr>
            <p:ph type="title"/>
          </p:nvPr>
        </p:nvSpPr>
        <p:spPr/>
        <p:txBody>
          <a:bodyPr>
            <a:normAutofit/>
          </a:bodyPr>
          <a:lstStyle/>
          <a:p>
            <a:r>
              <a:rPr lang="en-US" b="1" i="1" dirty="0">
                <a:effectLst/>
                <a:ea typeface="Times New Roman" panose="02020603050405020304" pitchFamily="18" charset="0"/>
                <a:cs typeface="Times New Roman" panose="02020603050405020304" pitchFamily="18" charset="0"/>
              </a:rPr>
              <a:t>Many-to-Many (N-M) Relationship Implementation Option</a:t>
            </a:r>
            <a:endParaRPr lang="en-US" b="1" i="1" dirty="0">
              <a:cs typeface="Times New Roman" panose="02020603050405020304" pitchFamily="18" charset="0"/>
            </a:endParaRPr>
          </a:p>
        </p:txBody>
      </p:sp>
      <p:sp>
        <p:nvSpPr>
          <p:cNvPr id="6" name="Content Placeholder 5">
            <a:extLst>
              <a:ext uri="{FF2B5EF4-FFF2-40B4-BE49-F238E27FC236}">
                <a16:creationId xmlns:a16="http://schemas.microsoft.com/office/drawing/2014/main" id="{07D39C3F-AD59-49BB-9894-05AE2EC7CE77}"/>
              </a:ext>
            </a:extLst>
          </p:cNvPr>
          <p:cNvSpPr>
            <a:spLocks noGrp="1"/>
          </p:cNvSpPr>
          <p:nvPr>
            <p:ph idx="1"/>
          </p:nvPr>
        </p:nvSpPr>
        <p:spPr/>
        <p:txBody>
          <a:bodyPr/>
          <a:lstStyle/>
          <a:p>
            <a:pPr marL="0" marR="0" algn="just">
              <a:lnSpc>
                <a:spcPct val="115000"/>
              </a:lnSpc>
              <a:spcBef>
                <a:spcPts val="0"/>
              </a:spcBef>
              <a:spcAft>
                <a:spcPts val="0"/>
              </a:spcAft>
            </a:pPr>
            <a:r>
              <a:rPr lang="en-US" sz="1800" dirty="0">
                <a:effectLst/>
                <a:ea typeface="Times New Roman" panose="02020603050405020304" pitchFamily="18" charset="0"/>
              </a:rPr>
              <a:t>A Many-to-Many relationship is defined as a relationship between a parent and the child tables in a database. A parent row consists of multiple child rows in the other table. In a relational database design, many-to-many relationships are not permitted due to the following issues:</a:t>
            </a:r>
          </a:p>
          <a:p>
            <a:pPr marL="342900" marR="0" lvl="0" indent="-342900" algn="just">
              <a:lnSpc>
                <a:spcPct val="115000"/>
              </a:lnSpc>
              <a:spcBef>
                <a:spcPts val="0"/>
              </a:spcBef>
              <a:spcAft>
                <a:spcPts val="0"/>
              </a:spcAft>
              <a:buFont typeface="+mj-lt"/>
              <a:buAutoNum type="alphaLcPeriod"/>
            </a:pPr>
            <a:r>
              <a:rPr lang="en-US" sz="1800" dirty="0">
                <a:effectLst/>
                <a:ea typeface="Times New Roman" panose="02020603050405020304" pitchFamily="18" charset="0"/>
              </a:rPr>
              <a:t>Causes data redundancy</a:t>
            </a:r>
          </a:p>
          <a:p>
            <a:pPr marL="342900" marR="0" lvl="0" indent="-342900" algn="just">
              <a:lnSpc>
                <a:spcPct val="115000"/>
              </a:lnSpc>
              <a:spcBef>
                <a:spcPts val="0"/>
              </a:spcBef>
              <a:spcAft>
                <a:spcPts val="0"/>
              </a:spcAft>
              <a:buFont typeface="+mj-lt"/>
              <a:buAutoNum type="alphaLcPeriod"/>
            </a:pPr>
            <a:r>
              <a:rPr lang="en-US" sz="1800" dirty="0">
                <a:effectLst/>
                <a:ea typeface="Times New Roman" panose="02020603050405020304" pitchFamily="18" charset="0"/>
              </a:rPr>
              <a:t>Difficulty in inserting, updating, and deleting the data.</a:t>
            </a:r>
          </a:p>
          <a:p>
            <a:pPr marL="342900" marR="0" lvl="0" indent="-342900" algn="just">
              <a:lnSpc>
                <a:spcPct val="115000"/>
              </a:lnSpc>
              <a:spcBef>
                <a:spcPts val="0"/>
              </a:spcBef>
              <a:spcAft>
                <a:spcPts val="0"/>
              </a:spcAft>
              <a:buFont typeface="+mj-lt"/>
              <a:buAutoNum type="alphaLcPeriod"/>
            </a:pPr>
            <a:r>
              <a:rPr lang="en-US" sz="1800" dirty="0">
                <a:effectLst/>
                <a:ea typeface="Times New Roman" panose="02020603050405020304" pitchFamily="18" charset="0"/>
              </a:rPr>
              <a:t>In many real-world applications N:M relationships are often used and normalizing the fact table is not an option</a:t>
            </a:r>
            <a:endParaRPr lang="en-US" dirty="0"/>
          </a:p>
        </p:txBody>
      </p:sp>
    </p:spTree>
    <p:extLst>
      <p:ext uri="{BB962C8B-B14F-4D97-AF65-F5344CB8AC3E}">
        <p14:creationId xmlns:p14="http://schemas.microsoft.com/office/powerpoint/2010/main" val="2379091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323D1-15EB-43F8-A71D-BD7F8E06DE99}"/>
              </a:ext>
            </a:extLst>
          </p:cNvPr>
          <p:cNvSpPr>
            <a:spLocks noGrp="1"/>
          </p:cNvSpPr>
          <p:nvPr>
            <p:ph type="title"/>
          </p:nvPr>
        </p:nvSpPr>
        <p:spPr/>
        <p:txBody>
          <a:bodyPr/>
          <a:lstStyle/>
          <a:p>
            <a:r>
              <a:rPr lang="en-US" b="1" i="1" dirty="0">
                <a:effectLst/>
                <a:ea typeface="Times New Roman" panose="02020603050405020304" pitchFamily="18" charset="0"/>
                <a:cs typeface="Times New Roman" panose="02020603050405020304" pitchFamily="18" charset="0"/>
              </a:rPr>
              <a:t>Many-to-Many (N-M) Relationship Implementation Option continued…</a:t>
            </a:r>
            <a:endParaRPr lang="en-US" dirty="0"/>
          </a:p>
        </p:txBody>
      </p:sp>
      <p:sp>
        <p:nvSpPr>
          <p:cNvPr id="3" name="Content Placeholder 2">
            <a:extLst>
              <a:ext uri="{FF2B5EF4-FFF2-40B4-BE49-F238E27FC236}">
                <a16:creationId xmlns:a16="http://schemas.microsoft.com/office/drawing/2014/main" id="{E3FE3A96-423B-4737-A9D8-BD8D922C97B6}"/>
              </a:ext>
            </a:extLst>
          </p:cNvPr>
          <p:cNvSpPr>
            <a:spLocks noGrp="1"/>
          </p:cNvSpPr>
          <p:nvPr>
            <p:ph idx="1"/>
          </p:nvPr>
        </p:nvSpPr>
        <p:spPr/>
        <p:txBody>
          <a:bodyPr>
            <a:normAutofit fontScale="92500" lnSpcReduction="10000"/>
          </a:bodyPr>
          <a:lstStyle/>
          <a:p>
            <a:pPr marL="0" marR="0" algn="just">
              <a:lnSpc>
                <a:spcPct val="115000"/>
              </a:lnSpc>
              <a:spcBef>
                <a:spcPts val="0"/>
              </a:spcBef>
              <a:spcAft>
                <a:spcPts val="0"/>
              </a:spcAft>
            </a:pPr>
            <a:r>
              <a:rPr lang="en-US" sz="1800" dirty="0">
                <a:effectLst/>
                <a:ea typeface="Times New Roman" panose="02020603050405020304" pitchFamily="18" charset="0"/>
              </a:rPr>
              <a:t>Several approaches exist in dealing Many-to-Many relationships such as:</a:t>
            </a:r>
          </a:p>
          <a:p>
            <a:pPr marL="342900" marR="0" lvl="0" indent="-342900" algn="just">
              <a:lnSpc>
                <a:spcPct val="115000"/>
              </a:lnSpc>
              <a:spcBef>
                <a:spcPts val="0"/>
              </a:spcBef>
              <a:spcAft>
                <a:spcPts val="0"/>
              </a:spcAft>
              <a:buFont typeface="+mj-lt"/>
              <a:buAutoNum type="alphaLcPeriod"/>
            </a:pPr>
            <a:r>
              <a:rPr lang="en-US" sz="1800" dirty="0">
                <a:effectLst/>
                <a:ea typeface="Times New Roman" panose="02020603050405020304" pitchFamily="18" charset="0"/>
              </a:rPr>
              <a:t>Joining or Bridging tables.</a:t>
            </a:r>
          </a:p>
          <a:p>
            <a:pPr marL="342900" marR="0" lvl="0" indent="-342900" algn="just">
              <a:lnSpc>
                <a:spcPct val="115000"/>
              </a:lnSpc>
              <a:spcBef>
                <a:spcPts val="0"/>
              </a:spcBef>
              <a:spcAft>
                <a:spcPts val="0"/>
              </a:spcAft>
              <a:buFont typeface="+mj-lt"/>
              <a:buAutoNum type="alphaLcPeriod"/>
            </a:pPr>
            <a:r>
              <a:rPr lang="en-US" sz="1800" dirty="0">
                <a:effectLst/>
                <a:ea typeface="Times New Roman" panose="02020603050405020304" pitchFamily="18" charset="0"/>
              </a:rPr>
              <a:t>Lowering the grain of the fact table</a:t>
            </a:r>
          </a:p>
          <a:p>
            <a:pPr marL="342900" marR="0" lvl="0" indent="-342900" algn="just">
              <a:lnSpc>
                <a:spcPct val="115000"/>
              </a:lnSpc>
              <a:spcBef>
                <a:spcPts val="0"/>
              </a:spcBef>
              <a:spcAft>
                <a:spcPts val="0"/>
              </a:spcAft>
              <a:buFont typeface="+mj-lt"/>
              <a:buAutoNum type="alphaLcPeriod"/>
            </a:pPr>
            <a:r>
              <a:rPr lang="en-US" sz="1800" dirty="0">
                <a:effectLst/>
                <a:ea typeface="Times New Roman" panose="02020603050405020304" pitchFamily="18" charset="0"/>
              </a:rPr>
              <a:t>De-normalizing the Dimension Table by Positional-Flag Attributes</a:t>
            </a:r>
          </a:p>
          <a:p>
            <a:pPr marL="342900" marR="0" lvl="0" indent="-342900" algn="just">
              <a:lnSpc>
                <a:spcPct val="115000"/>
              </a:lnSpc>
              <a:spcBef>
                <a:spcPts val="0"/>
              </a:spcBef>
              <a:spcAft>
                <a:spcPts val="0"/>
              </a:spcAft>
              <a:buFont typeface="+mj-lt"/>
              <a:buAutoNum type="alphaLcPeriod"/>
            </a:pPr>
            <a:r>
              <a:rPr lang="en-US" sz="1800" dirty="0">
                <a:effectLst/>
                <a:ea typeface="Times New Roman" panose="02020603050405020304" pitchFamily="18" charset="0"/>
              </a:rPr>
              <a:t>De-normalizing the Dimension Table by Non-Positional attributes &amp; a Concatenated Field</a:t>
            </a:r>
          </a:p>
          <a:p>
            <a:pPr marL="151200" marR="0" indent="0" algn="just">
              <a:lnSpc>
                <a:spcPct val="115000"/>
              </a:lnSpc>
              <a:spcBef>
                <a:spcPts val="0"/>
              </a:spcBef>
              <a:spcAft>
                <a:spcPts val="0"/>
              </a:spcAft>
              <a:buNone/>
            </a:pPr>
            <a:endParaRPr lang="en-US" dirty="0">
              <a:ea typeface="Times New Roman" panose="02020603050405020304" pitchFamily="18" charset="0"/>
            </a:endParaRPr>
          </a:p>
          <a:p>
            <a:pPr marL="0" marR="0" algn="just">
              <a:lnSpc>
                <a:spcPct val="115000"/>
              </a:lnSpc>
              <a:spcBef>
                <a:spcPts val="0"/>
              </a:spcBef>
              <a:spcAft>
                <a:spcPts val="0"/>
              </a:spcAft>
            </a:pPr>
            <a:r>
              <a:rPr lang="en-US" sz="1800" dirty="0">
                <a:effectLst/>
                <a:ea typeface="Times New Roman" panose="02020603050405020304" pitchFamily="18" charset="0"/>
              </a:rPr>
              <a:t>For our model we have decided to implement the Bridge method. Here a look-up table is created which consists of the surrogate keys for both the Product and Shipping company.</a:t>
            </a:r>
          </a:p>
          <a:p>
            <a:pPr algn="just"/>
            <a:r>
              <a:rPr lang="en-US" sz="1800" dirty="0">
                <a:effectLst/>
                <a:ea typeface="Times New Roman" panose="02020603050405020304" pitchFamily="18" charset="0"/>
              </a:rPr>
              <a:t>We intent to find details of the supplier which in our case is present in the Product dimension. Here, many-to-many relationship can occur since there is a possibility of suppliers have multiple shipping contracts. Likewise, the shipping company can have multiple suppliers. The Kimball’s method is a better approach since it minimizes redundancy. In this case the issue lies in assigning weights allotted to a contractor. The bridge method would reduce redundancy by making sure these weights do not exceed 1</a:t>
            </a:r>
          </a:p>
        </p:txBody>
      </p:sp>
      <p:sp>
        <p:nvSpPr>
          <p:cNvPr id="4" name="TextBox 3">
            <a:extLst>
              <a:ext uri="{FF2B5EF4-FFF2-40B4-BE49-F238E27FC236}">
                <a16:creationId xmlns:a16="http://schemas.microsoft.com/office/drawing/2014/main" id="{37D06995-FAFA-4262-A753-B1252AEA0FBD}"/>
              </a:ext>
            </a:extLst>
          </p:cNvPr>
          <p:cNvSpPr txBox="1"/>
          <p:nvPr/>
        </p:nvSpPr>
        <p:spPr>
          <a:xfrm>
            <a:off x="581192" y="6155844"/>
            <a:ext cx="11029616" cy="600164"/>
          </a:xfrm>
          <a:prstGeom prst="rect">
            <a:avLst/>
          </a:prstGeom>
          <a:noFill/>
        </p:spPr>
        <p:txBody>
          <a:bodyPr wrap="square" rtlCol="0">
            <a:spAutoFit/>
          </a:bodyPr>
          <a:lstStyle/>
          <a:p>
            <a:r>
              <a:rPr lang="en-US" sz="1100" dirty="0">
                <a:solidFill>
                  <a:srgbClr val="222222"/>
                </a:solidFill>
                <a:effectLst/>
                <a:latin typeface="Times New Roman" panose="02020603050405020304" pitchFamily="18" charset="0"/>
                <a:ea typeface="Times New Roman" panose="02020603050405020304" pitchFamily="18" charset="0"/>
              </a:rPr>
              <a:t>Rowen, W., Song, I. Y., </a:t>
            </a:r>
            <a:r>
              <a:rPr lang="en-US" sz="1100" dirty="0" err="1">
                <a:solidFill>
                  <a:srgbClr val="222222"/>
                </a:solidFill>
                <a:effectLst/>
                <a:latin typeface="Times New Roman" panose="02020603050405020304" pitchFamily="18" charset="0"/>
                <a:ea typeface="Times New Roman" panose="02020603050405020304" pitchFamily="18" charset="0"/>
              </a:rPr>
              <a:t>Medsker</a:t>
            </a:r>
            <a:r>
              <a:rPr lang="en-US" sz="1100" dirty="0">
                <a:solidFill>
                  <a:srgbClr val="222222"/>
                </a:solidFill>
                <a:effectLst/>
                <a:latin typeface="Times New Roman" panose="02020603050405020304" pitchFamily="18" charset="0"/>
                <a:ea typeface="Times New Roman" panose="02020603050405020304" pitchFamily="18" charset="0"/>
              </a:rPr>
              <a:t>, C., &amp; Ewen, E. (2001). An analysis of many-to-many relationships between fact and dimension tables in dimensional modeling. In </a:t>
            </a:r>
            <a:r>
              <a:rPr lang="en-US" sz="1100" i="1" dirty="0">
                <a:effectLst/>
                <a:latin typeface="Times New Roman" panose="02020603050405020304" pitchFamily="18" charset="0"/>
                <a:ea typeface="Times New Roman" panose="02020603050405020304" pitchFamily="18" charset="0"/>
              </a:rPr>
              <a:t>International Workshop on Design and Management of Data Warehouses (DMDW 2001), Interlaken Switzerland</a:t>
            </a:r>
            <a:r>
              <a:rPr lang="en-US" sz="1100" dirty="0">
                <a:effectLst/>
                <a:latin typeface="Times New Roman" panose="02020603050405020304" pitchFamily="18" charset="0"/>
                <a:ea typeface="Times New Roman" panose="02020603050405020304" pitchFamily="18" charset="0"/>
              </a:rPr>
              <a:t> (pp. 1-13).</a:t>
            </a:r>
          </a:p>
          <a:p>
            <a:endParaRPr lang="en-US" sz="1100" dirty="0"/>
          </a:p>
        </p:txBody>
      </p:sp>
    </p:spTree>
    <p:extLst>
      <p:ext uri="{BB962C8B-B14F-4D97-AF65-F5344CB8AC3E}">
        <p14:creationId xmlns:p14="http://schemas.microsoft.com/office/powerpoint/2010/main" val="3323781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b="1" i="1" dirty="0"/>
              <a:t>Data Mart Design Definition</a:t>
            </a:r>
          </a:p>
        </p:txBody>
      </p:sp>
      <p:sp>
        <p:nvSpPr>
          <p:cNvPr id="4" name="Content Placeholder 3"/>
          <p:cNvSpPr>
            <a:spLocks noGrp="1"/>
          </p:cNvSpPr>
          <p:nvPr>
            <p:ph idx="1"/>
          </p:nvPr>
        </p:nvSpPr>
        <p:spPr/>
        <p:txBody>
          <a:bodyPr/>
          <a:lstStyle/>
          <a:p>
            <a:r>
              <a:rPr lang="en-US" b="1" i="1" dirty="0"/>
              <a:t>Universe of Discourse</a:t>
            </a:r>
            <a:endParaRPr lang="en-GB" b="1" i="1" dirty="0"/>
          </a:p>
          <a:p>
            <a:pPr lvl="1"/>
            <a:endParaRPr lang="en-GB" b="1" i="1" dirty="0"/>
          </a:p>
          <a:p>
            <a:endParaRPr lang="en-GB" b="1" i="1" dirty="0"/>
          </a:p>
          <a:p>
            <a:endParaRPr lang="en-GB" b="1" i="1" dirty="0"/>
          </a:p>
          <a:p>
            <a:endParaRPr lang="en-GB" b="1" i="1" dirty="0"/>
          </a:p>
          <a:p>
            <a:endParaRPr lang="en-GB" b="1" i="1" dirty="0"/>
          </a:p>
          <a:p>
            <a:endParaRPr lang="en-GB" b="1" i="1" dirty="0"/>
          </a:p>
          <a:p>
            <a:endParaRPr lang="en-GB" b="1" i="1" dirty="0"/>
          </a:p>
          <a:p>
            <a:endParaRPr lang="en-GB" b="1" dirty="0"/>
          </a:p>
        </p:txBody>
      </p:sp>
    </p:spTree>
    <p:extLst>
      <p:ext uri="{BB962C8B-B14F-4D97-AF65-F5344CB8AC3E}">
        <p14:creationId xmlns:p14="http://schemas.microsoft.com/office/powerpoint/2010/main" val="497607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0DBD4729-DBDF-40A6-9BA4-E4C97EF6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29" name="Rectangle 72">
            <a:extLst>
              <a:ext uri="{FF2B5EF4-FFF2-40B4-BE49-F238E27FC236}">
                <a16:creationId xmlns:a16="http://schemas.microsoft.com/office/drawing/2014/main" id="{55125130-F4AB-465E-8AE2-E583FCAAB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30" name="Rectangle 74">
            <a:extLst>
              <a:ext uri="{FF2B5EF4-FFF2-40B4-BE49-F238E27FC236}">
                <a16:creationId xmlns:a16="http://schemas.microsoft.com/office/drawing/2014/main" id="{E0BA65A2-0302-4468-ADA7-9EC3F959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1031" name="Rectangle 76">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80">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1" descr="Diagram&#10;&#10;Description automatically generated">
            <a:extLst>
              <a:ext uri="{FF2B5EF4-FFF2-40B4-BE49-F238E27FC236}">
                <a16:creationId xmlns:a16="http://schemas.microsoft.com/office/drawing/2014/main" id="{CBD0E43B-18EB-484D-BDDF-9C2A06885C8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612" b="910"/>
          <a:stretch/>
        </p:blipFill>
        <p:spPr bwMode="auto">
          <a:xfrm>
            <a:off x="3602950" y="683581"/>
            <a:ext cx="4979306" cy="50691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Rectangle 84">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4FA8E87A-660E-4ED1-963D-7D31D234A6AE}"/>
              </a:ext>
            </a:extLst>
          </p:cNvPr>
          <p:cNvSpPr txBox="1"/>
          <p:nvPr/>
        </p:nvSpPr>
        <p:spPr>
          <a:xfrm>
            <a:off x="446533" y="1074198"/>
            <a:ext cx="2847083" cy="923330"/>
          </a:xfrm>
          <a:prstGeom prst="rect">
            <a:avLst/>
          </a:prstGeom>
          <a:noFill/>
        </p:spPr>
        <p:txBody>
          <a:bodyPr wrap="square" rtlCol="0">
            <a:spAutoFit/>
          </a:bodyPr>
          <a:lstStyle/>
          <a:p>
            <a:pPr marL="285750" indent="-285750">
              <a:buClr>
                <a:schemeClr val="accent3">
                  <a:lumMod val="50000"/>
                </a:schemeClr>
              </a:buClr>
              <a:buFont typeface="Wingdings" panose="05000000000000000000" pitchFamily="2" charset="2"/>
              <a:buChar char="§"/>
            </a:pPr>
            <a:r>
              <a:rPr lang="en-US" b="1" i="1" dirty="0"/>
              <a:t>Many to Many relationship using Bridge table</a:t>
            </a:r>
          </a:p>
        </p:txBody>
      </p:sp>
    </p:spTree>
    <p:extLst>
      <p:ext uri="{BB962C8B-B14F-4D97-AF65-F5344CB8AC3E}">
        <p14:creationId xmlns:p14="http://schemas.microsoft.com/office/powerpoint/2010/main" val="2238897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9180E-FB40-4713-8471-7CE10BDF248A}"/>
              </a:ext>
            </a:extLst>
          </p:cNvPr>
          <p:cNvSpPr>
            <a:spLocks noGrp="1"/>
          </p:cNvSpPr>
          <p:nvPr>
            <p:ph type="title"/>
          </p:nvPr>
        </p:nvSpPr>
        <p:spPr/>
        <p:txBody>
          <a:bodyPr/>
          <a:lstStyle/>
          <a:p>
            <a:r>
              <a:rPr lang="en-US" sz="1800" b="1" i="1" dirty="0">
                <a:effectLst/>
                <a:ea typeface="Times New Roman" panose="02020603050405020304" pitchFamily="18" charset="0"/>
              </a:rPr>
              <a:t>Appendix (Fix Lab #3 Problems)</a:t>
            </a:r>
            <a:endParaRPr lang="en-US" b="1" i="1" dirty="0"/>
          </a:p>
        </p:txBody>
      </p:sp>
      <p:sp>
        <p:nvSpPr>
          <p:cNvPr id="3" name="Content Placeholder 2">
            <a:extLst>
              <a:ext uri="{FF2B5EF4-FFF2-40B4-BE49-F238E27FC236}">
                <a16:creationId xmlns:a16="http://schemas.microsoft.com/office/drawing/2014/main" id="{9D5FA53F-F7C8-4B61-ADDD-410935AC93E4}"/>
              </a:ext>
            </a:extLst>
          </p:cNvPr>
          <p:cNvSpPr>
            <a:spLocks noGrp="1"/>
          </p:cNvSpPr>
          <p:nvPr>
            <p:ph idx="1"/>
          </p:nvPr>
        </p:nvSpPr>
        <p:spPr/>
        <p:txBody>
          <a:bodyPr/>
          <a:lstStyle/>
          <a:p>
            <a:pPr marL="0" marR="0">
              <a:lnSpc>
                <a:spcPct val="115000"/>
              </a:lnSpc>
              <a:spcBef>
                <a:spcPts val="0"/>
              </a:spcBef>
              <a:spcAft>
                <a:spcPts val="0"/>
              </a:spcAft>
            </a:pPr>
            <a:r>
              <a:rPr lang="en-US" sz="1800" b="1" dirty="0">
                <a:effectLst/>
                <a:ea typeface="Times New Roman" panose="02020603050405020304" pitchFamily="18" charset="0"/>
              </a:rPr>
              <a:t>Rationale for Final Schema Design: </a:t>
            </a:r>
            <a:r>
              <a:rPr lang="en-US" sz="1800" dirty="0">
                <a:effectLst/>
                <a:ea typeface="Times New Roman" panose="02020603050405020304" pitchFamily="18" charset="0"/>
              </a:rPr>
              <a:t>The designing of the final schema design, we merged the Supplier in the Product itself to keep the track the whole product values as the same. The reason behind it, because the two divisions can sell the same product, but prices and supplier can be different, so its easy to keep intact to track down the information.</a:t>
            </a:r>
          </a:p>
          <a:p>
            <a:pPr marL="0" marR="0" indent="0">
              <a:lnSpc>
                <a:spcPct val="115000"/>
              </a:lnSpc>
              <a:spcBef>
                <a:spcPts val="0"/>
              </a:spcBef>
              <a:spcAft>
                <a:spcPts val="0"/>
              </a:spcAft>
              <a:buNone/>
            </a:pPr>
            <a:endParaRPr lang="en-US" sz="1800" dirty="0">
              <a:effectLst/>
              <a:ea typeface="Times New Roman" panose="02020603050405020304" pitchFamily="18" charset="0"/>
            </a:endParaRPr>
          </a:p>
        </p:txBody>
      </p:sp>
    </p:spTree>
    <p:extLst>
      <p:ext uri="{BB962C8B-B14F-4D97-AF65-F5344CB8AC3E}">
        <p14:creationId xmlns:p14="http://schemas.microsoft.com/office/powerpoint/2010/main" val="3215805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i="1" dirty="0"/>
              <a:t>Information Package</a:t>
            </a:r>
            <a:endParaRPr lang="en-GB" i="1" dirty="0"/>
          </a:p>
        </p:txBody>
      </p:sp>
      <p:sp>
        <p:nvSpPr>
          <p:cNvPr id="4" name="Content Placeholder 3"/>
          <p:cNvSpPr>
            <a:spLocks noGrp="1"/>
          </p:cNvSpPr>
          <p:nvPr>
            <p:ph idx="1"/>
          </p:nvPr>
        </p:nvSpPr>
        <p:spPr/>
        <p:txBody>
          <a:bodyPr/>
          <a:lstStyle/>
          <a:p>
            <a:r>
              <a:rPr lang="en-GB" dirty="0"/>
              <a:t>Process Name:</a:t>
            </a:r>
          </a:p>
          <a:p>
            <a:r>
              <a:rPr lang="en-GB" dirty="0"/>
              <a:t>Grain:</a:t>
            </a:r>
          </a:p>
          <a:p>
            <a:endParaRPr lang="en-GB" dirty="0"/>
          </a:p>
          <a:p>
            <a:endParaRPr lang="en-GB" dirty="0"/>
          </a:p>
          <a:p>
            <a:endParaRPr lang="en-GB" dirty="0"/>
          </a:p>
          <a:p>
            <a:endParaRPr lang="en-GB" dirty="0"/>
          </a:p>
          <a:p>
            <a:endParaRPr lang="en-GB" dirty="0"/>
          </a:p>
          <a:p>
            <a:endParaRPr lang="en-GB" dirty="0"/>
          </a:p>
          <a:p>
            <a:endParaRPr lang="en-GB" dirty="0"/>
          </a:p>
        </p:txBody>
      </p:sp>
      <p:pic>
        <p:nvPicPr>
          <p:cNvPr id="5" name="Picture 4"/>
          <p:cNvPicPr>
            <a:picLocks noChangeAspect="1"/>
          </p:cNvPicPr>
          <p:nvPr/>
        </p:nvPicPr>
        <p:blipFill rotWithShape="1">
          <a:blip r:embed="rId3"/>
          <a:srcRect t="1344"/>
          <a:stretch/>
        </p:blipFill>
        <p:spPr>
          <a:xfrm>
            <a:off x="4378817" y="2086377"/>
            <a:ext cx="6910018" cy="4325061"/>
          </a:xfrm>
          <a:prstGeom prst="rect">
            <a:avLst/>
          </a:prstGeom>
        </p:spPr>
      </p:pic>
    </p:spTree>
    <p:extLst>
      <p:ext uri="{BB962C8B-B14F-4D97-AF65-F5344CB8AC3E}">
        <p14:creationId xmlns:p14="http://schemas.microsoft.com/office/powerpoint/2010/main" val="420932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Entity Definitions – Customer and Product tables</a:t>
            </a:r>
            <a:endParaRPr lang="en-GB" i="1" dirty="0"/>
          </a:p>
        </p:txBody>
      </p:sp>
      <p:pic>
        <p:nvPicPr>
          <p:cNvPr id="4" name="Content Placeholder 3"/>
          <p:cNvPicPr>
            <a:picLocks noGrp="1" noChangeAspect="1"/>
          </p:cNvPicPr>
          <p:nvPr>
            <p:ph idx="1"/>
          </p:nvPr>
        </p:nvPicPr>
        <p:blipFill rotWithShape="1">
          <a:blip r:embed="rId2"/>
          <a:srcRect t="8141"/>
          <a:stretch/>
        </p:blipFill>
        <p:spPr>
          <a:xfrm>
            <a:off x="773672" y="2099255"/>
            <a:ext cx="5467350" cy="3254856"/>
          </a:xfrm>
          <a:prstGeom prst="rect">
            <a:avLst/>
          </a:prstGeom>
        </p:spPr>
      </p:pic>
      <p:pic>
        <p:nvPicPr>
          <p:cNvPr id="6" name="Picture 5"/>
          <p:cNvPicPr>
            <a:picLocks noChangeAspect="1"/>
          </p:cNvPicPr>
          <p:nvPr/>
        </p:nvPicPr>
        <p:blipFill rotWithShape="1">
          <a:blip r:embed="rId3"/>
          <a:srcRect l="1287" t="932" r="1828" b="8287"/>
          <a:stretch/>
        </p:blipFill>
        <p:spPr>
          <a:xfrm>
            <a:off x="6369107" y="2099255"/>
            <a:ext cx="5241701" cy="4262907"/>
          </a:xfrm>
          <a:prstGeom prst="rect">
            <a:avLst/>
          </a:prstGeom>
          <a:ln w="12700">
            <a:solidFill>
              <a:schemeClr val="tx1">
                <a:lumMod val="50000"/>
                <a:lumOff val="50000"/>
              </a:schemeClr>
            </a:solidFill>
          </a:ln>
        </p:spPr>
      </p:pic>
    </p:spTree>
    <p:extLst>
      <p:ext uri="{BB962C8B-B14F-4D97-AF65-F5344CB8AC3E}">
        <p14:creationId xmlns:p14="http://schemas.microsoft.com/office/powerpoint/2010/main" val="2979605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Entity Definitions – Junk and Fact tables</a:t>
            </a:r>
            <a:endParaRPr lang="en-GB" dirty="0"/>
          </a:p>
        </p:txBody>
      </p:sp>
      <p:pic>
        <p:nvPicPr>
          <p:cNvPr id="4" name="Content Placeholder 3"/>
          <p:cNvPicPr>
            <a:picLocks noGrp="1" noChangeAspect="1"/>
          </p:cNvPicPr>
          <p:nvPr>
            <p:ph idx="1"/>
          </p:nvPr>
        </p:nvPicPr>
        <p:blipFill rotWithShape="1">
          <a:blip r:embed="rId2"/>
          <a:srcRect t="769" b="2775"/>
          <a:stretch/>
        </p:blipFill>
        <p:spPr>
          <a:xfrm>
            <a:off x="868048" y="2807594"/>
            <a:ext cx="5381625" cy="1442434"/>
          </a:xfrm>
          <a:prstGeom prst="rect">
            <a:avLst/>
          </a:prstGeom>
        </p:spPr>
      </p:pic>
      <p:pic>
        <p:nvPicPr>
          <p:cNvPr id="6" name="Picture 5"/>
          <p:cNvPicPr>
            <a:picLocks noChangeAspect="1"/>
          </p:cNvPicPr>
          <p:nvPr/>
        </p:nvPicPr>
        <p:blipFill rotWithShape="1">
          <a:blip r:embed="rId3"/>
          <a:srcRect t="655" b="-1"/>
          <a:stretch/>
        </p:blipFill>
        <p:spPr>
          <a:xfrm>
            <a:off x="6429978" y="2446986"/>
            <a:ext cx="5400675" cy="3908067"/>
          </a:xfrm>
          <a:prstGeom prst="rect">
            <a:avLst/>
          </a:prstGeom>
        </p:spPr>
      </p:pic>
    </p:spTree>
    <p:extLst>
      <p:ext uri="{BB962C8B-B14F-4D97-AF65-F5344CB8AC3E}">
        <p14:creationId xmlns:p14="http://schemas.microsoft.com/office/powerpoint/2010/main" val="1038682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Dimensional Model</a:t>
            </a:r>
            <a:endParaRPr lang="en-GB" dirty="0"/>
          </a:p>
        </p:txBody>
      </p:sp>
      <p:pic>
        <p:nvPicPr>
          <p:cNvPr id="1027"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t="3503"/>
          <a:stretch/>
        </p:blipFill>
        <p:spPr bwMode="auto">
          <a:xfrm>
            <a:off x="5190185" y="619561"/>
            <a:ext cx="6555347" cy="623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8380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Data Staging: </a:t>
            </a:r>
            <a:r>
              <a:rPr lang="en-US" b="1" i="1" u="sng" dirty="0"/>
              <a:t>E</a:t>
            </a:r>
            <a:r>
              <a:rPr lang="en-US" b="1" i="1" dirty="0"/>
              <a:t>TL – Data Extract File Definitions</a:t>
            </a:r>
            <a:endParaRPr lang="en-GB" dirty="0"/>
          </a:p>
        </p:txBody>
      </p:sp>
      <p:sp>
        <p:nvSpPr>
          <p:cNvPr id="3" name="Content Placeholder 2"/>
          <p:cNvSpPr>
            <a:spLocks noGrp="1"/>
          </p:cNvSpPr>
          <p:nvPr>
            <p:ph idx="1"/>
          </p:nvPr>
        </p:nvSpPr>
        <p:spPr/>
        <p:txBody>
          <a:bodyPr/>
          <a:lstStyle/>
          <a:p>
            <a:r>
              <a:rPr lang="en-US" dirty="0"/>
              <a:t>Data Source – PEC</a:t>
            </a:r>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4" name="Picture 3"/>
          <p:cNvPicPr>
            <a:picLocks noChangeAspect="1"/>
          </p:cNvPicPr>
          <p:nvPr/>
        </p:nvPicPr>
        <p:blipFill rotWithShape="1">
          <a:blip r:embed="rId2"/>
          <a:srcRect l="612" t="1376" r="1445" b="2860"/>
          <a:stretch/>
        </p:blipFill>
        <p:spPr>
          <a:xfrm>
            <a:off x="3168204" y="2218659"/>
            <a:ext cx="5550794" cy="4104680"/>
          </a:xfrm>
          <a:prstGeom prst="rect">
            <a:avLst/>
          </a:prstGeom>
          <a:ln>
            <a:solidFill>
              <a:schemeClr val="tx1">
                <a:lumMod val="50000"/>
                <a:lumOff val="50000"/>
              </a:schemeClr>
            </a:solidFill>
          </a:ln>
        </p:spPr>
      </p:pic>
    </p:spTree>
    <p:extLst>
      <p:ext uri="{BB962C8B-B14F-4D97-AF65-F5344CB8AC3E}">
        <p14:creationId xmlns:p14="http://schemas.microsoft.com/office/powerpoint/2010/main" val="1241134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i="1" dirty="0"/>
              <a:t>DATA STAGING continued…</a:t>
            </a:r>
          </a:p>
        </p:txBody>
      </p:sp>
      <p:sp>
        <p:nvSpPr>
          <p:cNvPr id="3" name="Content Placeholder 2"/>
          <p:cNvSpPr>
            <a:spLocks noGrp="1"/>
          </p:cNvSpPr>
          <p:nvPr>
            <p:ph sz="half" idx="1"/>
          </p:nvPr>
        </p:nvSpPr>
        <p:spPr>
          <a:xfrm>
            <a:off x="553792" y="1918910"/>
            <a:ext cx="5422390" cy="3633047"/>
          </a:xfrm>
        </p:spPr>
        <p:txBody>
          <a:bodyPr/>
          <a:lstStyle/>
          <a:p>
            <a:r>
              <a:rPr lang="en-US" dirty="0"/>
              <a:t>Data Source – TPCW</a:t>
            </a:r>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5" name="Content Placeholder 4"/>
          <p:cNvSpPr>
            <a:spLocks noGrp="1"/>
          </p:cNvSpPr>
          <p:nvPr>
            <p:ph sz="half" idx="2"/>
          </p:nvPr>
        </p:nvSpPr>
        <p:spPr>
          <a:xfrm>
            <a:off x="6334761" y="2137851"/>
            <a:ext cx="5422392" cy="3633047"/>
          </a:xfrm>
        </p:spPr>
        <p:txBody>
          <a:bodyPr/>
          <a:lstStyle/>
          <a:p>
            <a:r>
              <a:rPr lang="en-US" dirty="0"/>
              <a:t>Data Source – TPCE</a:t>
            </a:r>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6" name="Picture 5"/>
          <p:cNvPicPr>
            <a:picLocks noChangeAspect="1"/>
          </p:cNvPicPr>
          <p:nvPr/>
        </p:nvPicPr>
        <p:blipFill rotWithShape="1">
          <a:blip r:embed="rId2"/>
          <a:srcRect l="745" t="1224" r="1930" b="12537"/>
          <a:stretch/>
        </p:blipFill>
        <p:spPr>
          <a:xfrm>
            <a:off x="553792" y="2601532"/>
            <a:ext cx="5449791" cy="3606085"/>
          </a:xfrm>
          <a:prstGeom prst="rect">
            <a:avLst/>
          </a:prstGeom>
          <a:ln>
            <a:solidFill>
              <a:schemeClr val="tx1">
                <a:lumMod val="50000"/>
                <a:lumOff val="50000"/>
              </a:schemeClr>
            </a:solidFill>
          </a:ln>
        </p:spPr>
      </p:pic>
      <p:pic>
        <p:nvPicPr>
          <p:cNvPr id="7" name="Picture 6"/>
          <p:cNvPicPr>
            <a:picLocks noChangeAspect="1"/>
          </p:cNvPicPr>
          <p:nvPr/>
        </p:nvPicPr>
        <p:blipFill rotWithShape="1">
          <a:blip r:embed="rId3"/>
          <a:srcRect b="9859"/>
          <a:stretch/>
        </p:blipFill>
        <p:spPr>
          <a:xfrm>
            <a:off x="6362162" y="2601532"/>
            <a:ext cx="5483149" cy="3606085"/>
          </a:xfrm>
          <a:prstGeom prst="rect">
            <a:avLst/>
          </a:prstGeom>
          <a:ln>
            <a:solidFill>
              <a:schemeClr val="tx1">
                <a:lumMod val="50000"/>
                <a:lumOff val="50000"/>
              </a:schemeClr>
            </a:solidFill>
          </a:ln>
        </p:spPr>
      </p:pic>
    </p:spTree>
    <p:extLst>
      <p:ext uri="{BB962C8B-B14F-4D97-AF65-F5344CB8AC3E}">
        <p14:creationId xmlns:p14="http://schemas.microsoft.com/office/powerpoint/2010/main" val="30379145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2.xml><?xml version="1.0" encoding="utf-8"?>
<ds:datastoreItem xmlns:ds="http://schemas.openxmlformats.org/officeDocument/2006/customXml" ds:itemID="{FF5C8BF1-B0E4-49A1-808F-40F2AD30E74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1661</Words>
  <Application>Microsoft Office PowerPoint</Application>
  <PresentationFormat>Widescreen</PresentationFormat>
  <Paragraphs>219</Paragraphs>
  <Slides>32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Gill Sans MT</vt:lpstr>
      <vt:lpstr>Times New Roman</vt:lpstr>
      <vt:lpstr>Wingdings</vt:lpstr>
      <vt:lpstr>Wingdings 2</vt:lpstr>
      <vt:lpstr>Dividend</vt:lpstr>
      <vt:lpstr>The Product Company</vt:lpstr>
      <vt:lpstr>Table of contents</vt:lpstr>
      <vt:lpstr>Data Mart Design Definition</vt:lpstr>
      <vt:lpstr>Information Package</vt:lpstr>
      <vt:lpstr>Entity Definitions – Customer and Product tables</vt:lpstr>
      <vt:lpstr>Entity Definitions – Junk and Fact tables</vt:lpstr>
      <vt:lpstr>Dimensional Model</vt:lpstr>
      <vt:lpstr>Data Staging: ETL – Data Extract File Definitions</vt:lpstr>
      <vt:lpstr>DATA STAGING continued…</vt:lpstr>
      <vt:lpstr>Data Staging: ETL – Source-to-Target Mappings</vt:lpstr>
      <vt:lpstr>SQL Code – Tables &amp; Constraints</vt:lpstr>
      <vt:lpstr>Data Staging Activities - ETL</vt:lpstr>
      <vt:lpstr>Data Staging Activities continued…</vt:lpstr>
      <vt:lpstr>Data Staging Activities continued…</vt:lpstr>
      <vt:lpstr>Data Staging Activities continued…</vt:lpstr>
      <vt:lpstr>End User Applications </vt:lpstr>
      <vt:lpstr>End User Applications – queries continued…</vt:lpstr>
      <vt:lpstr>End User Applications – View</vt:lpstr>
      <vt:lpstr>End User Applications – Views continued…</vt:lpstr>
      <vt:lpstr>End User Applications – Aggregated data marts</vt:lpstr>
      <vt:lpstr>Many-to-Many (N-M) Relationship Implementation Option</vt:lpstr>
      <vt:lpstr>Appendix (Fix Lab #3 Problems)</vt:lpstr>
      <vt:lpstr>Handling Slowly Changing Dimensions (SCD)</vt:lpstr>
      <vt:lpstr>SCD Type 1</vt:lpstr>
      <vt:lpstr>SCD type 2</vt:lpstr>
      <vt:lpstr>SCD type 2 continued…</vt:lpstr>
      <vt:lpstr>SCD TYPE 6</vt:lpstr>
      <vt:lpstr>Many-to-Many (N-M) Relationship Implementation Option</vt:lpstr>
      <vt:lpstr>Many-to-Many (N-M) Relationship Implementation Option continued…</vt:lpstr>
      <vt:lpstr>PowerPoint Presentation</vt:lpstr>
      <vt:lpstr>Appendix (Fix Lab #3 Problems)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2020-11-29T23:27:27Z</dcterms:created>
  <dcterms:modified xsi:type="dcterms:W3CDTF">2020-11-30T04:28:24Z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