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D0AFD-0D4A-41F1-9FC7-2E9F88F3E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A572C6-D1B9-4A29-B885-EF6082BC4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EB7959-2936-4D54-94B4-D3CA10D342D3}"/>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5" name="Footer Placeholder 4">
            <a:extLst>
              <a:ext uri="{FF2B5EF4-FFF2-40B4-BE49-F238E27FC236}">
                <a16:creationId xmlns:a16="http://schemas.microsoft.com/office/drawing/2014/main" id="{11FFAB59-859E-41EE-B5AC-72E37608E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867219-BD68-43A0-BF6F-7FB317CA3720}"/>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104040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A608-24E4-49CD-AEE8-A97CFA1520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633551-652E-4DB2-A325-A21EDB9508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AAE22F-ADB2-41DB-B0D6-B3E185AC34C7}"/>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5" name="Footer Placeholder 4">
            <a:extLst>
              <a:ext uri="{FF2B5EF4-FFF2-40B4-BE49-F238E27FC236}">
                <a16:creationId xmlns:a16="http://schemas.microsoft.com/office/drawing/2014/main" id="{A8280A25-B535-4A81-B965-766AC77C8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DED11-9DB8-400D-A645-AE22A910205D}"/>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1131490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D356D2-14B1-4512-AA21-8A028A1873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3225BB-975A-4610-8F7B-D9079C35DD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A665DB-02EF-4919-A980-8ABFCFE286D5}"/>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5" name="Footer Placeholder 4">
            <a:extLst>
              <a:ext uri="{FF2B5EF4-FFF2-40B4-BE49-F238E27FC236}">
                <a16:creationId xmlns:a16="http://schemas.microsoft.com/office/drawing/2014/main" id="{77F132E1-3194-470B-B961-29CD560279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85128-4C83-4230-B34A-FA99292111DE}"/>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1869758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149D3-18CC-4079-BA8E-788558DF59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1EA1CC-A0AF-40AB-A88B-649AB68472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5443B8-2B6B-42EA-8A6E-F28AD56BD497}"/>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5" name="Footer Placeholder 4">
            <a:extLst>
              <a:ext uri="{FF2B5EF4-FFF2-40B4-BE49-F238E27FC236}">
                <a16:creationId xmlns:a16="http://schemas.microsoft.com/office/drawing/2014/main" id="{0ACF4814-1C21-4734-AFE9-2A177DB3A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7A028-CEDA-4FA4-B963-B5BB6D39FAD2}"/>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334339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D4AD-0FAD-4542-BA5F-CA59C4D5E6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672E07-8644-4586-B7F3-0703CC7BD4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36818-C64F-4A76-8D40-DB9001C23A7F}"/>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5" name="Footer Placeholder 4">
            <a:extLst>
              <a:ext uri="{FF2B5EF4-FFF2-40B4-BE49-F238E27FC236}">
                <a16:creationId xmlns:a16="http://schemas.microsoft.com/office/drawing/2014/main" id="{09E6BA7A-DBCB-46D3-B191-2615EF309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2495DB-66C9-42DD-9F52-2E6E937905E4}"/>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1847426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5192-5CA8-4ABD-969D-958B49D669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D31B16-14F9-40D9-8429-23040FA5D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5B8D86-8E98-4B0D-ACA8-8C4F8C982F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3A4F86-1FBE-4367-8FC2-BD66D25FA786}"/>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6" name="Footer Placeholder 5">
            <a:extLst>
              <a:ext uri="{FF2B5EF4-FFF2-40B4-BE49-F238E27FC236}">
                <a16:creationId xmlns:a16="http://schemas.microsoft.com/office/drawing/2014/main" id="{91659812-5B22-4CF4-AE78-06389DB2B2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911367-0E1E-46E2-ACC2-50E594B2394A}"/>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265312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7F96B-AFC8-43E2-A3CD-9659900D34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68C433-C388-4251-B91B-785AB5AD51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B5A1CF-D35B-4013-A458-02C2AD755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899C42-B051-4CAA-A9AC-DE33F69144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F15320-B3AC-4755-BFCB-7E9913A389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12EE35-BB5D-443E-8C9A-4B0BBCD449B9}"/>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8" name="Footer Placeholder 7">
            <a:extLst>
              <a:ext uri="{FF2B5EF4-FFF2-40B4-BE49-F238E27FC236}">
                <a16:creationId xmlns:a16="http://schemas.microsoft.com/office/drawing/2014/main" id="{B8B4318F-8DB9-49FD-B828-1FE0E3BAF8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CA7BCD-5375-49C1-B52D-73D3B81DB5CD}"/>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296588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294D-85E7-4B7B-A02F-058B044166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A955F3-98BC-41B3-A0AD-9781262DA514}"/>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4" name="Footer Placeholder 3">
            <a:extLst>
              <a:ext uri="{FF2B5EF4-FFF2-40B4-BE49-F238E27FC236}">
                <a16:creationId xmlns:a16="http://schemas.microsoft.com/office/drawing/2014/main" id="{C15F70B7-0AB8-4B15-A2E3-60A6D6E7FB6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1677F3-C726-4BAB-92E2-C87A65623F6B}"/>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3199317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0DF720-C86B-4143-8AF9-0D485EC6B52A}"/>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3" name="Footer Placeholder 2">
            <a:extLst>
              <a:ext uri="{FF2B5EF4-FFF2-40B4-BE49-F238E27FC236}">
                <a16:creationId xmlns:a16="http://schemas.microsoft.com/office/drawing/2014/main" id="{65150A14-9FBF-419A-9684-46C15BFD4F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F091FF-5682-4495-9C65-400C5E904A04}"/>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212161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0F0B-6E29-4723-B7EC-80ADF15DB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4AFF8B-F3B9-49D7-86DF-FEE7943021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9A2111-0035-41E3-BC11-FAE5191496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4E40F6-F45F-4DA6-9ECA-DCE502DB097E}"/>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6" name="Footer Placeholder 5">
            <a:extLst>
              <a:ext uri="{FF2B5EF4-FFF2-40B4-BE49-F238E27FC236}">
                <a16:creationId xmlns:a16="http://schemas.microsoft.com/office/drawing/2014/main" id="{1A29D08F-7975-40CF-8B86-2E4D2F76D9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9DB3EE-89B7-4D05-868F-15312112E101}"/>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70098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4123D-D9D8-416C-916E-B837B336F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6D5ADA-E917-4C35-BD77-E887217967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859BA2-62BB-48CF-BFC1-26267397F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2B994-9CD9-473C-B3AE-3B7A26B5BD76}"/>
              </a:ext>
            </a:extLst>
          </p:cNvPr>
          <p:cNvSpPr>
            <a:spLocks noGrp="1"/>
          </p:cNvSpPr>
          <p:nvPr>
            <p:ph type="dt" sz="half" idx="10"/>
          </p:nvPr>
        </p:nvSpPr>
        <p:spPr/>
        <p:txBody>
          <a:bodyPr/>
          <a:lstStyle/>
          <a:p>
            <a:fld id="{27AFD660-5E86-4974-A849-749E0C719CFB}" type="datetimeFigureOut">
              <a:rPr lang="en-IN" smtClean="0"/>
              <a:t>25-05-2020</a:t>
            </a:fld>
            <a:endParaRPr lang="en-IN"/>
          </a:p>
        </p:txBody>
      </p:sp>
      <p:sp>
        <p:nvSpPr>
          <p:cNvPr id="6" name="Footer Placeholder 5">
            <a:extLst>
              <a:ext uri="{FF2B5EF4-FFF2-40B4-BE49-F238E27FC236}">
                <a16:creationId xmlns:a16="http://schemas.microsoft.com/office/drawing/2014/main" id="{9B2D83ED-D487-4A99-9EC4-29B04DADDC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FFD1D-825A-498C-BE9E-5F87E9787E5B}"/>
              </a:ext>
            </a:extLst>
          </p:cNvPr>
          <p:cNvSpPr>
            <a:spLocks noGrp="1"/>
          </p:cNvSpPr>
          <p:nvPr>
            <p:ph type="sldNum" sz="quarter" idx="12"/>
          </p:nvPr>
        </p:nvSpPr>
        <p:spPr/>
        <p:txBody>
          <a:bodyPr/>
          <a:lstStyle/>
          <a:p>
            <a:fld id="{9BB38876-90EF-4B35-AB5C-FF9337557EFC}" type="slidenum">
              <a:rPr lang="en-IN" smtClean="0"/>
              <a:t>‹#›</a:t>
            </a:fld>
            <a:endParaRPr lang="en-IN"/>
          </a:p>
        </p:txBody>
      </p:sp>
    </p:spTree>
    <p:extLst>
      <p:ext uri="{BB962C8B-B14F-4D97-AF65-F5344CB8AC3E}">
        <p14:creationId xmlns:p14="http://schemas.microsoft.com/office/powerpoint/2010/main" val="1827522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346C8-F860-4148-8EB1-410776FBB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FA9AB6-A91A-4538-9F89-DE656C0D4A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980941-EC19-4E3F-9E53-38FBBF3D6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FD660-5E86-4974-A849-749E0C719CFB}" type="datetimeFigureOut">
              <a:rPr lang="en-IN" smtClean="0"/>
              <a:t>25-05-2020</a:t>
            </a:fld>
            <a:endParaRPr lang="en-IN"/>
          </a:p>
        </p:txBody>
      </p:sp>
      <p:sp>
        <p:nvSpPr>
          <p:cNvPr id="5" name="Footer Placeholder 4">
            <a:extLst>
              <a:ext uri="{FF2B5EF4-FFF2-40B4-BE49-F238E27FC236}">
                <a16:creationId xmlns:a16="http://schemas.microsoft.com/office/drawing/2014/main" id="{CB30E4E2-F301-40D8-9400-66D6B4732A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2E6BEE-6C9B-4C8E-AA08-0F56C6B6B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38876-90EF-4B35-AB5C-FF9337557EFC}" type="slidenum">
              <a:rPr lang="en-IN" smtClean="0"/>
              <a:t>‹#›</a:t>
            </a:fld>
            <a:endParaRPr lang="en-IN"/>
          </a:p>
        </p:txBody>
      </p:sp>
    </p:spTree>
    <p:extLst>
      <p:ext uri="{BB962C8B-B14F-4D97-AF65-F5344CB8AC3E}">
        <p14:creationId xmlns:p14="http://schemas.microsoft.com/office/powerpoint/2010/main" val="1217875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umbai" TargetMode="External"/><Relationship Id="rId2" Type="http://schemas.openxmlformats.org/officeDocument/2006/relationships/hyperlink" Target="https://en.wikipedia.org/wiki/Tourism_in_India" TargetMode="External"/><Relationship Id="rId1" Type="http://schemas.openxmlformats.org/officeDocument/2006/relationships/slideLayout" Target="../slideLayouts/slideLayout2.xml"/><Relationship Id="rId4" Type="http://schemas.openxmlformats.org/officeDocument/2006/relationships/hyperlink" Target="https://en.wikipedia.org/wiki/United_Na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F1BC3-9DBA-4915-BB5B-9EB9E2C73ACA}"/>
              </a:ext>
            </a:extLst>
          </p:cNvPr>
          <p:cNvSpPr>
            <a:spLocks noGrp="1"/>
          </p:cNvSpPr>
          <p:nvPr>
            <p:ph type="ctrTitle"/>
          </p:nvPr>
        </p:nvSpPr>
        <p:spPr>
          <a:xfrm>
            <a:off x="1395663" y="1219200"/>
            <a:ext cx="9144000" cy="4597400"/>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Capstone Project - The Battle of Neighbourhoods</a:t>
            </a:r>
            <a:br>
              <a:rPr lang="en-IN"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(Finding nearby places for tourist in Mumbai)</a:t>
            </a:r>
            <a:br>
              <a:rPr lang="en-IN" dirty="0"/>
            </a:br>
            <a:endParaRPr lang="en-IN" dirty="0"/>
          </a:p>
        </p:txBody>
      </p:sp>
    </p:spTree>
    <p:extLst>
      <p:ext uri="{BB962C8B-B14F-4D97-AF65-F5344CB8AC3E}">
        <p14:creationId xmlns:p14="http://schemas.microsoft.com/office/powerpoint/2010/main" val="2153873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5D6A2D-1384-4E2C-8E11-A7E1FAF4D05E}"/>
              </a:ext>
            </a:extLst>
          </p:cNvPr>
          <p:cNvSpPr>
            <a:spLocks noGrp="1"/>
          </p:cNvSpPr>
          <p:nvPr>
            <p:ph idx="1"/>
          </p:nvPr>
        </p:nvSpPr>
        <p:spPr>
          <a:xfrm>
            <a:off x="838200" y="255494"/>
            <a:ext cx="10515600" cy="5921469"/>
          </a:xfrm>
        </p:spPr>
        <p:txBody>
          <a:bodyPr/>
          <a:lstStyle/>
          <a:p>
            <a:pPr marL="0" indent="0">
              <a:buNone/>
            </a:pPr>
            <a:endParaRPr lang="en-IN" dirty="0"/>
          </a:p>
          <a:p>
            <a:pPr>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nearest parks are:</a:t>
            </a:r>
          </a:p>
        </p:txBody>
      </p:sp>
      <p:pic>
        <p:nvPicPr>
          <p:cNvPr id="5" name="Picture 4" descr="A screenshot of a social media post&#10;&#10;Description automatically generated">
            <a:extLst>
              <a:ext uri="{FF2B5EF4-FFF2-40B4-BE49-F238E27FC236}">
                <a16:creationId xmlns:a16="http://schemas.microsoft.com/office/drawing/2014/main" id="{62FF1111-6157-47D6-967B-7456AEEF9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2737"/>
            <a:ext cx="12192000" cy="2332526"/>
          </a:xfrm>
          <a:prstGeom prst="rect">
            <a:avLst/>
          </a:prstGeom>
        </p:spPr>
      </p:pic>
    </p:spTree>
    <p:extLst>
      <p:ext uri="{BB962C8B-B14F-4D97-AF65-F5344CB8AC3E}">
        <p14:creationId xmlns:p14="http://schemas.microsoft.com/office/powerpoint/2010/main" val="1729595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0AED-20B1-4A63-A832-ABF4F0991E4C}"/>
              </a:ext>
            </a:extLst>
          </p:cNvPr>
          <p:cNvSpPr>
            <a:spLocks noGrp="1"/>
          </p:cNvSpPr>
          <p:nvPr>
            <p:ph idx="1"/>
          </p:nvPr>
        </p:nvSpPr>
        <p:spPr>
          <a:xfrm>
            <a:off x="838200" y="672353"/>
            <a:ext cx="10515600" cy="5504610"/>
          </a:xfrm>
        </p:spPr>
        <p:txBody>
          <a:bodyPr/>
          <a:lstStyle/>
          <a:p>
            <a:pPr>
              <a:buFont typeface="Wingdings" panose="05000000000000000000" pitchFamily="2" charset="2"/>
              <a:buChar char="ü"/>
            </a:pPr>
            <a:r>
              <a:rPr lang="en-IN" dirty="0"/>
              <a:t> </a:t>
            </a:r>
            <a:r>
              <a:rPr lang="en-IN" dirty="0">
                <a:latin typeface="Times New Roman" panose="02020603050405020304" pitchFamily="18" charset="0"/>
                <a:cs typeface="Times New Roman" panose="02020603050405020304" pitchFamily="18" charset="0"/>
              </a:rPr>
              <a:t>The nearby restaurants are:</a:t>
            </a:r>
          </a:p>
          <a:p>
            <a:pPr marL="0" indent="0">
              <a:buNone/>
            </a:pPr>
            <a:r>
              <a:rPr lang="en-IN" dirty="0"/>
              <a:t> </a:t>
            </a:r>
          </a:p>
        </p:txBody>
      </p:sp>
      <p:pic>
        <p:nvPicPr>
          <p:cNvPr id="5" name="Picture 4" descr="A screenshot of a social media post&#10;&#10;Description automatically generated">
            <a:extLst>
              <a:ext uri="{FF2B5EF4-FFF2-40B4-BE49-F238E27FC236}">
                <a16:creationId xmlns:a16="http://schemas.microsoft.com/office/drawing/2014/main" id="{23C25AD1-3956-4290-9CC4-23EA2738A3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6121"/>
            <a:ext cx="12192000" cy="4499526"/>
          </a:xfrm>
          <a:prstGeom prst="rect">
            <a:avLst/>
          </a:prstGeom>
        </p:spPr>
      </p:pic>
    </p:spTree>
    <p:extLst>
      <p:ext uri="{BB962C8B-B14F-4D97-AF65-F5344CB8AC3E}">
        <p14:creationId xmlns:p14="http://schemas.microsoft.com/office/powerpoint/2010/main" val="1130053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D1FF6C-1A54-4B01-BCF4-DA6E3AC01638}"/>
              </a:ext>
            </a:extLst>
          </p:cNvPr>
          <p:cNvSpPr>
            <a:spLocks noGrp="1"/>
          </p:cNvSpPr>
          <p:nvPr>
            <p:ph idx="1"/>
          </p:nvPr>
        </p:nvSpPr>
        <p:spPr>
          <a:xfrm>
            <a:off x="407894" y="569118"/>
            <a:ext cx="10515600" cy="5719763"/>
          </a:xfrm>
        </p:spPr>
        <p:txBody>
          <a:bodyPr/>
          <a:lstStyle/>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The nearby cafeteria are:</a:t>
            </a:r>
          </a:p>
          <a:p>
            <a:pPr marL="0" indent="0">
              <a:buNone/>
            </a:pPr>
            <a:r>
              <a:rPr lang="en-IN" dirty="0"/>
              <a:t> </a:t>
            </a:r>
          </a:p>
        </p:txBody>
      </p:sp>
      <p:pic>
        <p:nvPicPr>
          <p:cNvPr id="5" name="Picture 4" descr="A screenshot of a cell phone&#10;&#10;Description automatically generated">
            <a:extLst>
              <a:ext uri="{FF2B5EF4-FFF2-40B4-BE49-F238E27FC236}">
                <a16:creationId xmlns:a16="http://schemas.microsoft.com/office/drawing/2014/main" id="{626F8654-E57F-4389-B737-5295B695E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5544"/>
            <a:ext cx="12192000" cy="5621311"/>
          </a:xfrm>
          <a:prstGeom prst="rect">
            <a:avLst/>
          </a:prstGeom>
        </p:spPr>
      </p:pic>
    </p:spTree>
    <p:extLst>
      <p:ext uri="{BB962C8B-B14F-4D97-AF65-F5344CB8AC3E}">
        <p14:creationId xmlns:p14="http://schemas.microsoft.com/office/powerpoint/2010/main" val="379509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C9D45-AAD1-4668-B57D-AE2145DF8F86}"/>
              </a:ext>
            </a:extLst>
          </p:cNvPr>
          <p:cNvSpPr>
            <a:spLocks noGrp="1"/>
          </p:cNvSpPr>
          <p:nvPr>
            <p:ph idx="1"/>
          </p:nvPr>
        </p:nvSpPr>
        <p:spPr>
          <a:xfrm>
            <a:off x="838200" y="510988"/>
            <a:ext cx="10515600" cy="5665975"/>
          </a:xfrm>
        </p:spPr>
        <p:txBody>
          <a:bodyPr/>
          <a:lstStyle/>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The nearby shopping place ar</a:t>
            </a:r>
            <a:r>
              <a:rPr lang="en-IN" dirty="0"/>
              <a:t>e:</a:t>
            </a:r>
          </a:p>
          <a:p>
            <a:pPr marL="0" indent="0">
              <a:buNone/>
            </a:pPr>
            <a:r>
              <a:rPr lang="en-IN" dirty="0"/>
              <a:t> </a:t>
            </a:r>
          </a:p>
        </p:txBody>
      </p:sp>
      <p:pic>
        <p:nvPicPr>
          <p:cNvPr id="5" name="Picture 4" descr="A screenshot of a social media post&#10;&#10;Description automatically generated">
            <a:extLst>
              <a:ext uri="{FF2B5EF4-FFF2-40B4-BE49-F238E27FC236}">
                <a16:creationId xmlns:a16="http://schemas.microsoft.com/office/drawing/2014/main" id="{DEBA95A0-6ED5-490A-923D-FA33A459B1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49289"/>
            <a:ext cx="12192000" cy="2559421"/>
          </a:xfrm>
          <a:prstGeom prst="rect">
            <a:avLst/>
          </a:prstGeom>
        </p:spPr>
      </p:pic>
    </p:spTree>
    <p:extLst>
      <p:ext uri="{BB962C8B-B14F-4D97-AF65-F5344CB8AC3E}">
        <p14:creationId xmlns:p14="http://schemas.microsoft.com/office/powerpoint/2010/main" val="3214910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06F0-2B81-4916-B92B-148A49184AA9}"/>
              </a:ext>
            </a:extLst>
          </p:cNvPr>
          <p:cNvSpPr>
            <a:spLocks noGrp="1"/>
          </p:cNvSpPr>
          <p:nvPr>
            <p:ph type="title"/>
          </p:nvPr>
        </p:nvSpPr>
        <p:spPr>
          <a:xfrm>
            <a:off x="838200" y="365125"/>
            <a:ext cx="10515600" cy="670299"/>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E9A151E5-DEF0-4C72-BEB0-F6592F49BACA}"/>
              </a:ext>
            </a:extLst>
          </p:cNvPr>
          <p:cNvSpPr>
            <a:spLocks noGrp="1"/>
          </p:cNvSpPr>
          <p:nvPr>
            <p:ph idx="1"/>
          </p:nvPr>
        </p:nvSpPr>
        <p:spPr>
          <a:xfrm>
            <a:off x="838200" y="1156447"/>
            <a:ext cx="10515600" cy="5020516"/>
          </a:xfrm>
        </p:spPr>
        <p:txBody>
          <a:bodyPr/>
          <a:lstStyle/>
          <a:p>
            <a:pPr>
              <a:buFont typeface="Wingdings" panose="05000000000000000000" pitchFamily="2" charset="2"/>
              <a:buChar char="q"/>
            </a:pPr>
            <a:r>
              <a:rPr lang="en-IN" dirty="0"/>
              <a:t> </a:t>
            </a:r>
            <a:r>
              <a:rPr lang="en-IN" dirty="0">
                <a:latin typeface="Times New Roman" panose="02020603050405020304" pitchFamily="18" charset="0"/>
                <a:cs typeface="Times New Roman" panose="02020603050405020304" pitchFamily="18" charset="0"/>
              </a:rPr>
              <a:t>Visualization of </a:t>
            </a:r>
            <a:r>
              <a:rPr lang="en-US" dirty="0">
                <a:latin typeface="Times New Roman" panose="02020603050405020304" pitchFamily="18" charset="0"/>
                <a:cs typeface="Times New Roman" panose="02020603050405020304" pitchFamily="18" charset="0"/>
              </a:rPr>
              <a:t>neighborhood including Restaurant and Cafeteria</a:t>
            </a:r>
            <a:endParaRPr lang="en-IN" dirty="0">
              <a:latin typeface="Times New Roman" panose="02020603050405020304" pitchFamily="18" charset="0"/>
              <a:cs typeface="Times New Roman" panose="02020603050405020304" pitchFamily="18" charset="0"/>
            </a:endParaRPr>
          </a:p>
        </p:txBody>
      </p:sp>
      <p:pic>
        <p:nvPicPr>
          <p:cNvPr id="5" name="Picture 4" descr="A close up of a map&#10;&#10;Description automatically generated">
            <a:extLst>
              <a:ext uri="{FF2B5EF4-FFF2-40B4-BE49-F238E27FC236}">
                <a16:creationId xmlns:a16="http://schemas.microsoft.com/office/drawing/2014/main" id="{34B82C7E-F6C9-46AB-A8C6-CB8DAC46D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06" y="1721224"/>
            <a:ext cx="11458187" cy="5136776"/>
          </a:xfrm>
          <a:prstGeom prst="rect">
            <a:avLst/>
          </a:prstGeom>
        </p:spPr>
      </p:pic>
    </p:spTree>
    <p:extLst>
      <p:ext uri="{BB962C8B-B14F-4D97-AF65-F5344CB8AC3E}">
        <p14:creationId xmlns:p14="http://schemas.microsoft.com/office/powerpoint/2010/main" val="1006251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23E11-B197-40D7-86D6-B65560B6A8DE}"/>
              </a:ext>
            </a:extLst>
          </p:cNvPr>
          <p:cNvSpPr>
            <a:spLocks noGrp="1"/>
          </p:cNvSpPr>
          <p:nvPr>
            <p:ph idx="1"/>
          </p:nvPr>
        </p:nvSpPr>
        <p:spPr>
          <a:xfrm>
            <a:off x="838200" y="537882"/>
            <a:ext cx="10515600" cy="5639081"/>
          </a:xfrm>
        </p:spPr>
        <p:txBody>
          <a:bodyPr/>
          <a:lstStyle/>
          <a:p>
            <a:pPr>
              <a:buFont typeface="Wingdings" panose="05000000000000000000" pitchFamily="2" charset="2"/>
              <a:buChar char="q"/>
            </a:pPr>
            <a:r>
              <a:rPr lang="en-IN" dirty="0"/>
              <a:t> </a:t>
            </a:r>
            <a:r>
              <a:rPr lang="en-US" dirty="0">
                <a:latin typeface="Times New Roman" panose="02020603050405020304" pitchFamily="18" charset="0"/>
                <a:cs typeface="Times New Roman" panose="02020603050405020304" pitchFamily="18" charset="0"/>
              </a:rPr>
              <a:t>Map to visualize hotel neighborhood including shopping stores and Cafeteria</a:t>
            </a:r>
          </a:p>
          <a:p>
            <a:pPr marL="0" indent="0">
              <a:buNone/>
            </a:pPr>
            <a:r>
              <a:rPr lang="en-US" dirty="0"/>
              <a:t> </a:t>
            </a:r>
            <a:endParaRPr lang="en-IN" dirty="0"/>
          </a:p>
        </p:txBody>
      </p:sp>
      <p:pic>
        <p:nvPicPr>
          <p:cNvPr id="5" name="Picture 4" descr="A picture containing text, map&#10;&#10;Description automatically generated">
            <a:extLst>
              <a:ext uri="{FF2B5EF4-FFF2-40B4-BE49-F238E27FC236}">
                <a16:creationId xmlns:a16="http://schemas.microsoft.com/office/drawing/2014/main" id="{0759946C-AAA6-4BE7-889B-6881B6070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5292"/>
            <a:ext cx="12192000" cy="4401671"/>
          </a:xfrm>
          <a:prstGeom prst="rect">
            <a:avLst/>
          </a:prstGeom>
        </p:spPr>
      </p:pic>
    </p:spTree>
    <p:extLst>
      <p:ext uri="{BB962C8B-B14F-4D97-AF65-F5344CB8AC3E}">
        <p14:creationId xmlns:p14="http://schemas.microsoft.com/office/powerpoint/2010/main" val="192467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98A1-2782-40B9-9ABA-5D45C98CFF75}"/>
              </a:ext>
            </a:extLst>
          </p:cNvPr>
          <p:cNvSpPr>
            <a:spLocks noGrp="1"/>
          </p:cNvSpPr>
          <p:nvPr>
            <p:ph type="title"/>
          </p:nvPr>
        </p:nvSpPr>
        <p:spPr>
          <a:xfrm>
            <a:off x="838200" y="1439862"/>
            <a:ext cx="10515600" cy="3978275"/>
          </a:xfrm>
        </p:spPr>
        <p:txBody>
          <a:bodyPr>
            <a:normAutofit/>
          </a:bodyPr>
          <a:lstStyle/>
          <a:p>
            <a:pPr algn="ctr"/>
            <a:r>
              <a:rPr lang="en-I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1522617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4610A-2497-4045-961C-32164D4528F9}"/>
              </a:ext>
            </a:extLst>
          </p:cNvPr>
          <p:cNvSpPr>
            <a:spLocks noGrp="1"/>
          </p:cNvSpPr>
          <p:nvPr>
            <p:ph type="title"/>
          </p:nvPr>
        </p:nvSpPr>
        <p:spPr>
          <a:xfrm>
            <a:off x="539261" y="1393825"/>
            <a:ext cx="10515600" cy="1325563"/>
          </a:xfrm>
        </p:spPr>
        <p:txBody>
          <a:bodyPr/>
          <a:lstStyle/>
          <a:p>
            <a:pPr algn="ctr"/>
            <a:r>
              <a:rPr lang="en-IN" b="1" dirty="0">
                <a:latin typeface="Times New Roman" panose="02020603050405020304" pitchFamily="18" charset="0"/>
                <a:cs typeface="Times New Roman" panose="02020603050405020304" pitchFamily="18" charset="0"/>
              </a:rPr>
              <a:t>INTRODUCTION</a:t>
            </a:r>
            <a:br>
              <a:rPr lang="en-IN" dirty="0"/>
            </a:br>
            <a:endParaRPr lang="en-IN" dirty="0"/>
          </a:p>
        </p:txBody>
      </p:sp>
      <p:sp>
        <p:nvSpPr>
          <p:cNvPr id="3" name="Content Placeholder 2">
            <a:extLst>
              <a:ext uri="{FF2B5EF4-FFF2-40B4-BE49-F238E27FC236}">
                <a16:creationId xmlns:a16="http://schemas.microsoft.com/office/drawing/2014/main" id="{D6E730E6-B781-4758-93F2-014BB88E0614}"/>
              </a:ext>
            </a:extLst>
          </p:cNvPr>
          <p:cNvSpPr>
            <a:spLocks noGrp="1"/>
          </p:cNvSpPr>
          <p:nvPr>
            <p:ph idx="1"/>
          </p:nvPr>
        </p:nvSpPr>
        <p:spPr>
          <a:xfrm>
            <a:off x="838200" y="2620108"/>
            <a:ext cx="10515600" cy="2950186"/>
          </a:xfrm>
        </p:spPr>
        <p:txBody>
          <a:bodyPr>
            <a:normAutofit/>
          </a:bodyPr>
          <a:lstStyle/>
          <a:p>
            <a:r>
              <a:rPr lang="en-IN" b="1" dirty="0">
                <a:latin typeface="Times New Roman" panose="02020603050405020304" pitchFamily="18" charset="0"/>
                <a:cs typeface="Times New Roman" panose="02020603050405020304" pitchFamily="18" charset="0"/>
                <a:hlinkClick r:id="rId2" tooltip="Tourism in India">
                  <a:extLst>
                    <a:ext uri="{A12FA001-AC4F-418D-AE19-62706E023703}">
                      <ahyp:hlinkClr xmlns:ahyp="http://schemas.microsoft.com/office/drawing/2018/hyperlinkcolor" val="tx"/>
                    </a:ext>
                  </a:extLst>
                </a:hlinkClick>
              </a:rPr>
              <a:t>Tourism</a:t>
            </a:r>
            <a:r>
              <a:rPr lang="en-IN" b="1" dirty="0">
                <a:latin typeface="Times New Roman" panose="02020603050405020304" pitchFamily="18" charset="0"/>
                <a:cs typeface="Times New Roman" panose="02020603050405020304" pitchFamily="18" charset="0"/>
              </a:rPr>
              <a:t> in </a:t>
            </a:r>
            <a:r>
              <a:rPr lang="en-IN" b="1" dirty="0">
                <a:latin typeface="Times New Roman" panose="02020603050405020304" pitchFamily="18" charset="0"/>
                <a:cs typeface="Times New Roman" panose="02020603050405020304" pitchFamily="18" charset="0"/>
                <a:hlinkClick r:id="rId3" tooltip="Mumbai">
                  <a:extLst>
                    <a:ext uri="{A12FA001-AC4F-418D-AE19-62706E023703}">
                      <ahyp:hlinkClr xmlns:ahyp="http://schemas.microsoft.com/office/drawing/2018/hyperlinkcolor" val="tx"/>
                    </a:ext>
                  </a:extLst>
                </a:hlinkClick>
              </a:rPr>
              <a:t>Mumbai</a:t>
            </a:r>
            <a:r>
              <a:rPr lang="en-IN" dirty="0">
                <a:latin typeface="Times New Roman" panose="02020603050405020304" pitchFamily="18" charset="0"/>
                <a:cs typeface="Times New Roman" panose="02020603050405020304" pitchFamily="18" charset="0"/>
              </a:rPr>
              <a:t> is an industry that attracts almost 6 million tourists per year, making it the 30th-most visited location worldwide. According to </a:t>
            </a:r>
            <a:r>
              <a:rPr lang="en-IN" dirty="0">
                <a:latin typeface="Times New Roman" panose="02020603050405020304" pitchFamily="18" charset="0"/>
                <a:cs typeface="Times New Roman" panose="02020603050405020304" pitchFamily="18" charset="0"/>
                <a:hlinkClick r:id="rId4" tooltip="United Nations">
                  <a:extLst>
                    <a:ext uri="{A12FA001-AC4F-418D-AE19-62706E023703}">
                      <ahyp:hlinkClr xmlns:ahyp="http://schemas.microsoft.com/office/drawing/2018/hyperlinkcolor" val="tx"/>
                    </a:ext>
                  </a:extLst>
                </a:hlinkClick>
              </a:rPr>
              <a:t>United Nations</a:t>
            </a:r>
            <a:r>
              <a:rPr lang="en-IN" dirty="0">
                <a:latin typeface="Times New Roman" panose="02020603050405020304" pitchFamily="18" charset="0"/>
                <a:cs typeface="Times New Roman" panose="02020603050405020304" pitchFamily="18" charset="0"/>
              </a:rPr>
              <a:t>, as of 2018, Mumbai was the second most populous city in India after Delhi and the seventh most populous city in the world with a population of 19.98 million. </a:t>
            </a:r>
          </a:p>
          <a:p>
            <a:pPr marL="0" indent="0">
              <a:buNone/>
            </a:pPr>
            <a:endParaRPr lang="en-IN" dirty="0"/>
          </a:p>
          <a:p>
            <a:endParaRPr lang="en-IN" dirty="0"/>
          </a:p>
        </p:txBody>
      </p:sp>
    </p:spTree>
    <p:extLst>
      <p:ext uri="{BB962C8B-B14F-4D97-AF65-F5344CB8AC3E}">
        <p14:creationId xmlns:p14="http://schemas.microsoft.com/office/powerpoint/2010/main" val="1075753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375E4-B5AC-4695-A7A2-083EF4BDC2F1}"/>
              </a:ext>
            </a:extLst>
          </p:cNvPr>
          <p:cNvSpPr>
            <a:spLocks noGrp="1"/>
          </p:cNvSpPr>
          <p:nvPr>
            <p:ph idx="1"/>
          </p:nvPr>
        </p:nvSpPr>
        <p:spPr>
          <a:xfrm>
            <a:off x="838200" y="1087864"/>
            <a:ext cx="10515600" cy="4682271"/>
          </a:xfrm>
        </p:spPr>
        <p:txBody>
          <a:bodyPr>
            <a:normAutofit/>
          </a:bodyPr>
          <a:lstStyle/>
          <a:p>
            <a:r>
              <a:rPr lang="en-IN" dirty="0">
                <a:latin typeface="Times New Roman" panose="02020603050405020304" pitchFamily="18" charset="0"/>
                <a:cs typeface="Times New Roman" panose="02020603050405020304" pitchFamily="18" charset="0"/>
              </a:rPr>
              <a:t>As tourists would be interested in exploring places they would need a list of places and an itinerary. In order to make it easier they can use this program to identify all the places of interest in no time and it would be reliable as the places are located nearby. Thus, this program will help to find the underlisted places, nearby:</a:t>
            </a:r>
          </a:p>
          <a:p>
            <a:pPr lvl="1"/>
            <a:r>
              <a:rPr lang="en-IN" dirty="0">
                <a:latin typeface="Times New Roman" panose="02020603050405020304" pitchFamily="18" charset="0"/>
                <a:cs typeface="Times New Roman" panose="02020603050405020304" pitchFamily="18" charset="0"/>
              </a:rPr>
              <a:t>Restaurants </a:t>
            </a:r>
          </a:p>
          <a:p>
            <a:pPr lvl="1"/>
            <a:r>
              <a:rPr lang="en-IN" dirty="0">
                <a:latin typeface="Times New Roman" panose="02020603050405020304" pitchFamily="18" charset="0"/>
                <a:cs typeface="Times New Roman" panose="02020603050405020304" pitchFamily="18" charset="0"/>
              </a:rPr>
              <a:t>Parks</a:t>
            </a:r>
          </a:p>
          <a:p>
            <a:pPr lvl="1"/>
            <a:r>
              <a:rPr lang="en-IN" dirty="0">
                <a:latin typeface="Times New Roman" panose="02020603050405020304" pitchFamily="18" charset="0"/>
                <a:cs typeface="Times New Roman" panose="02020603050405020304" pitchFamily="18" charset="0"/>
              </a:rPr>
              <a:t>Hotels</a:t>
            </a:r>
          </a:p>
          <a:p>
            <a:pPr lvl="1"/>
            <a:r>
              <a:rPr lang="en-IN" dirty="0">
                <a:latin typeface="Times New Roman" panose="02020603050405020304" pitchFamily="18" charset="0"/>
                <a:cs typeface="Times New Roman" panose="02020603050405020304" pitchFamily="18" charset="0"/>
              </a:rPr>
              <a:t>Cafeteria</a:t>
            </a:r>
          </a:p>
          <a:p>
            <a:pPr lvl="1"/>
            <a:r>
              <a:rPr lang="en-IN" dirty="0">
                <a:latin typeface="Times New Roman" panose="02020603050405020304" pitchFamily="18" charset="0"/>
                <a:cs typeface="Times New Roman" panose="02020603050405020304" pitchFamily="18" charset="0"/>
              </a:rPr>
              <a:t>Shopping</a:t>
            </a:r>
          </a:p>
          <a:p>
            <a:endParaRPr lang="en-IN" dirty="0"/>
          </a:p>
        </p:txBody>
      </p:sp>
    </p:spTree>
    <p:extLst>
      <p:ext uri="{BB962C8B-B14F-4D97-AF65-F5344CB8AC3E}">
        <p14:creationId xmlns:p14="http://schemas.microsoft.com/office/powerpoint/2010/main" val="55943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34ADE-C735-4149-ABC9-0384E15CB500}"/>
              </a:ext>
            </a:extLst>
          </p:cNvPr>
          <p:cNvSpPr>
            <a:spLocks noGrp="1"/>
          </p:cNvSpPr>
          <p:nvPr>
            <p:ph type="title"/>
          </p:nvPr>
        </p:nvSpPr>
        <p:spPr/>
        <p:txBody>
          <a:bodyPr/>
          <a:lstStyle/>
          <a:p>
            <a:pPr algn="ctr"/>
            <a:r>
              <a:rPr lang="en-IN" dirty="0"/>
              <a:t> </a:t>
            </a:r>
            <a:br>
              <a:rPr lang="en-IN" dirty="0"/>
            </a:br>
            <a:r>
              <a:rPr lang="en-IN" b="1" dirty="0">
                <a:latin typeface="Times New Roman" panose="02020603050405020304" pitchFamily="18" charset="0"/>
                <a:cs typeface="Times New Roman" panose="02020603050405020304" pitchFamily="18" charset="0"/>
              </a:rPr>
              <a:t>PROBLEMS</a:t>
            </a:r>
          </a:p>
        </p:txBody>
      </p:sp>
      <p:sp>
        <p:nvSpPr>
          <p:cNvPr id="3" name="Content Placeholder 2">
            <a:extLst>
              <a:ext uri="{FF2B5EF4-FFF2-40B4-BE49-F238E27FC236}">
                <a16:creationId xmlns:a16="http://schemas.microsoft.com/office/drawing/2014/main" id="{005E0C86-89E2-4E9C-A5EA-DFA01B96F1FD}"/>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To find the answers to the following questions</a:t>
            </a:r>
          </a:p>
          <a:p>
            <a:pPr marL="0" lvl="0" indent="0">
              <a:buNone/>
            </a:pPr>
            <a:r>
              <a:rPr lang="en-IN" dirty="0">
                <a:latin typeface="Times New Roman" panose="02020603050405020304" pitchFamily="18" charset="0"/>
                <a:cs typeface="Times New Roman" panose="02020603050405020304" pitchFamily="18" charset="0"/>
              </a:rPr>
              <a:t>	List and visualise all major restaurants in Mumbai.</a:t>
            </a:r>
          </a:p>
          <a:p>
            <a:pPr marL="0" lvl="0" indent="0">
              <a:buNone/>
            </a:pPr>
            <a:r>
              <a:rPr lang="en-IN" dirty="0">
                <a:latin typeface="Times New Roman" panose="02020603050405020304" pitchFamily="18" charset="0"/>
                <a:cs typeface="Times New Roman" panose="02020603050405020304" pitchFamily="18" charset="0"/>
              </a:rPr>
              <a:t>	List and visualise all major Parks in Mumbai</a:t>
            </a:r>
          </a:p>
          <a:p>
            <a:pPr marL="0" lvl="0" indent="0">
              <a:buNone/>
            </a:pPr>
            <a:r>
              <a:rPr lang="en-IN" dirty="0">
                <a:latin typeface="Times New Roman" panose="02020603050405020304" pitchFamily="18" charset="0"/>
                <a:cs typeface="Times New Roman" panose="02020603050405020304" pitchFamily="18" charset="0"/>
              </a:rPr>
              <a:t>	List and visualise all major Hotels in Mumbai</a:t>
            </a:r>
          </a:p>
          <a:p>
            <a:pPr marL="0" lvl="0" indent="0">
              <a:buNone/>
            </a:pPr>
            <a:r>
              <a:rPr lang="en-IN" dirty="0">
                <a:latin typeface="Times New Roman" panose="02020603050405020304" pitchFamily="18" charset="0"/>
                <a:cs typeface="Times New Roman" panose="02020603050405020304" pitchFamily="18" charset="0"/>
              </a:rPr>
              <a:t>	List and visualise all major Cafeteria in Mumbai</a:t>
            </a:r>
          </a:p>
          <a:p>
            <a:pPr marL="0" indent="0">
              <a:buNone/>
            </a:pPr>
            <a:r>
              <a:rPr lang="en-IN" dirty="0">
                <a:latin typeface="Times New Roman" panose="02020603050405020304" pitchFamily="18" charset="0"/>
                <a:cs typeface="Times New Roman" panose="02020603050405020304" pitchFamily="18" charset="0"/>
              </a:rPr>
              <a:t>	List and visualise all major Shopping in Mumbai</a:t>
            </a:r>
          </a:p>
        </p:txBody>
      </p:sp>
    </p:spTree>
    <p:extLst>
      <p:ext uri="{BB962C8B-B14F-4D97-AF65-F5344CB8AC3E}">
        <p14:creationId xmlns:p14="http://schemas.microsoft.com/office/powerpoint/2010/main" val="4043186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5125C-DB50-4B2C-B0E6-E538ADC8CE98}"/>
              </a:ext>
            </a:extLst>
          </p:cNvPr>
          <p:cNvSpPr>
            <a:spLocks noGrp="1"/>
          </p:cNvSpPr>
          <p:nvPr>
            <p:ph type="title"/>
          </p:nvPr>
        </p:nvSpPr>
        <p:spPr>
          <a:xfrm>
            <a:off x="697523" y="927832"/>
            <a:ext cx="10515600" cy="777875"/>
          </a:xfrm>
        </p:spPr>
        <p:txBody>
          <a:bodyPr/>
          <a:lstStyle/>
          <a:p>
            <a:pPr algn="ctr"/>
            <a:r>
              <a:rPr lang="en-IN" b="1"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C236AC3F-EDEB-449F-8C4E-4A34000F64D9}"/>
              </a:ext>
            </a:extLst>
          </p:cNvPr>
          <p:cNvSpPr>
            <a:spLocks noGrp="1"/>
          </p:cNvSpPr>
          <p:nvPr>
            <p:ph idx="1"/>
          </p:nvPr>
        </p:nvSpPr>
        <p:spPr>
          <a:xfrm>
            <a:off x="908539" y="2435471"/>
            <a:ext cx="10515600" cy="3763108"/>
          </a:xfrm>
        </p:spPr>
        <p:txBody>
          <a:bodyPr>
            <a:normAutofit/>
          </a:bodyPr>
          <a:lstStyle/>
          <a:p>
            <a:r>
              <a:rPr lang="en-IN" dirty="0"/>
              <a:t>For this project we need the following data:</a:t>
            </a:r>
            <a:endParaRPr lang="en-IN" sz="3200" dirty="0"/>
          </a:p>
          <a:p>
            <a:pPr lvl="1"/>
            <a:r>
              <a:rPr lang="en-IN" b="1" dirty="0"/>
              <a:t>Restaurants in Mumbai (India)</a:t>
            </a:r>
            <a:endParaRPr lang="en-IN" sz="2800" b="1" dirty="0"/>
          </a:p>
          <a:p>
            <a:pPr lvl="2"/>
            <a:r>
              <a:rPr lang="en-IN" dirty="0"/>
              <a:t>Data source: Foursquare API</a:t>
            </a:r>
            <a:endParaRPr lang="en-IN" sz="2400" dirty="0"/>
          </a:p>
          <a:p>
            <a:pPr lvl="2"/>
            <a:r>
              <a:rPr lang="en-IN" dirty="0"/>
              <a:t>Description: By using API we will get all restaurants in neighbourhood. We can filter these restaurants to only get nearby restaurants.</a:t>
            </a:r>
            <a:endParaRPr lang="en-IN" sz="2400" dirty="0"/>
          </a:p>
          <a:p>
            <a:pPr lvl="1"/>
            <a:r>
              <a:rPr lang="en-IN" b="1" dirty="0"/>
              <a:t>Parks in Mumbai (India)</a:t>
            </a:r>
            <a:endParaRPr lang="en-IN" sz="2800" b="1" dirty="0"/>
          </a:p>
          <a:p>
            <a:pPr lvl="2"/>
            <a:r>
              <a:rPr lang="en-IN" dirty="0"/>
              <a:t>2.1 Data source: Foursquare API</a:t>
            </a:r>
            <a:endParaRPr lang="en-IN" sz="2400" dirty="0"/>
          </a:p>
          <a:p>
            <a:pPr lvl="2"/>
            <a:r>
              <a:rPr lang="en-IN" dirty="0"/>
              <a:t>2.2 Description: By using API we will get all hotels in neighbourhood. We can filter these restaurants to only get nearby parks.</a:t>
            </a:r>
            <a:endParaRPr lang="en-IN" sz="2400" dirty="0"/>
          </a:p>
        </p:txBody>
      </p:sp>
    </p:spTree>
    <p:extLst>
      <p:ext uri="{BB962C8B-B14F-4D97-AF65-F5344CB8AC3E}">
        <p14:creationId xmlns:p14="http://schemas.microsoft.com/office/powerpoint/2010/main" val="158136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B60D53-2ACC-44A1-A03F-C9815742E89A}"/>
              </a:ext>
            </a:extLst>
          </p:cNvPr>
          <p:cNvSpPr>
            <a:spLocks noGrp="1"/>
          </p:cNvSpPr>
          <p:nvPr>
            <p:ph idx="1"/>
          </p:nvPr>
        </p:nvSpPr>
        <p:spPr>
          <a:xfrm>
            <a:off x="838200" y="1336430"/>
            <a:ext cx="10515600" cy="4185139"/>
          </a:xfrm>
        </p:spPr>
        <p:txBody>
          <a:bodyPr/>
          <a:lstStyle/>
          <a:p>
            <a:pPr lvl="1"/>
            <a:r>
              <a:rPr lang="en-IN" b="1" dirty="0"/>
              <a:t>Hotels in Mumbai (India)</a:t>
            </a:r>
            <a:endParaRPr lang="en-IN" sz="2800" b="1" dirty="0"/>
          </a:p>
          <a:p>
            <a:pPr lvl="2"/>
            <a:r>
              <a:rPr lang="en-IN" dirty="0"/>
              <a:t>Data source: Foursquare API</a:t>
            </a:r>
            <a:endParaRPr lang="en-IN" sz="2400" dirty="0"/>
          </a:p>
          <a:p>
            <a:pPr lvl="2"/>
            <a:r>
              <a:rPr lang="en-IN" dirty="0"/>
              <a:t>Description: By using API we will get all hotels in neighbourhood. We can filter these restaurants to only get nearby hotels.</a:t>
            </a:r>
            <a:endParaRPr lang="en-IN" sz="2400" dirty="0"/>
          </a:p>
          <a:p>
            <a:pPr lvl="1"/>
            <a:r>
              <a:rPr lang="en-IN" b="1" dirty="0"/>
              <a:t>Cafeteria in Mumbai (India)</a:t>
            </a:r>
            <a:endParaRPr lang="en-IN" sz="2800" b="1" dirty="0"/>
          </a:p>
          <a:p>
            <a:pPr lvl="2"/>
            <a:r>
              <a:rPr lang="en-IN" dirty="0"/>
              <a:t>Data source: Foursquare API</a:t>
            </a:r>
            <a:endParaRPr lang="en-IN" sz="2400" dirty="0"/>
          </a:p>
          <a:p>
            <a:pPr lvl="2"/>
            <a:r>
              <a:rPr lang="en-IN" dirty="0"/>
              <a:t>Description: By using API we will get all cafeteria in neighbourhood. We can filter these restaurants to only get nearby cafeteria.</a:t>
            </a:r>
            <a:endParaRPr lang="en-IN" sz="2400" dirty="0"/>
          </a:p>
          <a:p>
            <a:pPr lvl="1"/>
            <a:r>
              <a:rPr lang="en-IN" b="1" dirty="0"/>
              <a:t>Shopping in Mumbai (India)</a:t>
            </a:r>
            <a:endParaRPr lang="en-IN" sz="2800" b="1" dirty="0"/>
          </a:p>
          <a:p>
            <a:pPr lvl="2"/>
            <a:r>
              <a:rPr lang="en-IN" dirty="0"/>
              <a:t>Data source: Foursquare API</a:t>
            </a:r>
            <a:endParaRPr lang="en-IN" sz="2400" dirty="0"/>
          </a:p>
          <a:p>
            <a:pPr lvl="2"/>
            <a:r>
              <a:rPr lang="en-IN" dirty="0"/>
              <a:t>Description: By using API we will get all shopping in neighbourhood. We can filter these restaurants to only get nearby shopping</a:t>
            </a:r>
            <a:endParaRPr lang="en-IN" sz="2400" dirty="0"/>
          </a:p>
          <a:p>
            <a:pPr marL="0" indent="0">
              <a:buNone/>
            </a:pPr>
            <a:endParaRPr lang="en-IN" dirty="0"/>
          </a:p>
        </p:txBody>
      </p:sp>
    </p:spTree>
    <p:extLst>
      <p:ext uri="{BB962C8B-B14F-4D97-AF65-F5344CB8AC3E}">
        <p14:creationId xmlns:p14="http://schemas.microsoft.com/office/powerpoint/2010/main" val="134331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E3E4B-24AE-4D90-AC45-0398543982B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F5DD674-3D2C-4B55-9672-693A9B419422}"/>
              </a:ext>
            </a:extLst>
          </p:cNvPr>
          <p:cNvSpPr>
            <a:spLocks noGrp="1"/>
          </p:cNvSpPr>
          <p:nvPr>
            <p:ph idx="1"/>
          </p:nvPr>
        </p:nvSpPr>
        <p:spPr/>
        <p:txBody>
          <a:bodyPr>
            <a:normAutofit lnSpcReduction="1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 begin by searching the city, its longitude and latitude.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searching the hotels form the searched city, using Foursquare API.</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cleaning the hotels dataframe i.e. by deleting unnecessary columns, deleting rows with none values, deleting rows which its category is not Hotel, deleting rows which has duplicate hotel’s name.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we search the nearby parks.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Cleaning the parks dataframe.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we search the nearby restaurants.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Cleaning the restaurants dataframe.</a:t>
            </a:r>
          </a:p>
          <a:p>
            <a:pPr>
              <a:buFont typeface="Wingdings" panose="05000000000000000000" pitchFamily="2" charset="2"/>
              <a:buChar char="Ø"/>
            </a:pPr>
            <a:endParaRPr lang="en-IN" dirty="0"/>
          </a:p>
          <a:p>
            <a:pPr marL="0" indent="0">
              <a:buNone/>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75104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48DB5-ED0B-4C88-859F-2B9DC5620048}"/>
              </a:ext>
            </a:extLst>
          </p:cNvPr>
          <p:cNvSpPr>
            <a:spLocks noGrp="1"/>
          </p:cNvSpPr>
          <p:nvPr>
            <p:ph idx="1"/>
          </p:nvPr>
        </p:nvSpPr>
        <p:spPr>
          <a:xfrm>
            <a:off x="838200" y="2386263"/>
            <a:ext cx="10515600" cy="2085473"/>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Now collecting the dataframe nearby cafeteria</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Cleaning the cafeteria dataframe.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 last collecting the nearby shopping </a:t>
            </a:r>
            <a:r>
              <a:rPr lang="en-IN" dirty="0" err="1">
                <a:latin typeface="Times New Roman" panose="02020603050405020304" pitchFamily="18" charset="0"/>
                <a:cs typeface="Times New Roman" panose="02020603050405020304" pitchFamily="18" charset="0"/>
              </a:rPr>
              <a:t>centers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Cleaning the shopping dataframe</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19185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EE606-D892-479D-B3AE-F2F301910174}"/>
              </a:ext>
            </a:extLst>
          </p:cNvPr>
          <p:cNvSpPr>
            <a:spLocks noGrp="1"/>
          </p:cNvSpPr>
          <p:nvPr>
            <p:ph type="title"/>
          </p:nvPr>
        </p:nvSpPr>
        <p:spPr>
          <a:xfrm>
            <a:off x="838200" y="365125"/>
            <a:ext cx="10515600" cy="1325563"/>
          </a:xfrm>
        </p:spPr>
        <p:txBody>
          <a:bodyPr/>
          <a:lstStyle/>
          <a:p>
            <a:pPr algn="ctr"/>
            <a:r>
              <a:rPr lang="en-IN"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47FDFB4D-D842-4A48-A969-2B100718DB7A}"/>
              </a:ext>
            </a:extLst>
          </p:cNvPr>
          <p:cNvSpPr>
            <a:spLocks noGrp="1"/>
          </p:cNvSpPr>
          <p:nvPr>
            <p:ph idx="1"/>
          </p:nvPr>
        </p:nvSpPr>
        <p:spPr>
          <a:xfrm>
            <a:off x="838200" y="1825625"/>
            <a:ext cx="10515600" cy="4351338"/>
          </a:xfrm>
        </p:spPr>
        <p:txBody>
          <a:bodyPr/>
          <a:lstStyle/>
          <a:p>
            <a:pPr>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 The nearest hotel are:</a:t>
            </a:r>
          </a:p>
        </p:txBody>
      </p:sp>
      <p:pic>
        <p:nvPicPr>
          <p:cNvPr id="5" name="Picture 4" descr="A screenshot of a cell phone&#10;&#10;Description automatically generated">
            <a:extLst>
              <a:ext uri="{FF2B5EF4-FFF2-40B4-BE49-F238E27FC236}">
                <a16:creationId xmlns:a16="http://schemas.microsoft.com/office/drawing/2014/main" id="{979F1657-1AB3-4170-8B8F-A808B3DAD5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9309"/>
            <a:ext cx="12192000" cy="2157876"/>
          </a:xfrm>
          <a:prstGeom prst="rect">
            <a:avLst/>
          </a:prstGeom>
        </p:spPr>
      </p:pic>
    </p:spTree>
    <p:extLst>
      <p:ext uri="{BB962C8B-B14F-4D97-AF65-F5344CB8AC3E}">
        <p14:creationId xmlns:p14="http://schemas.microsoft.com/office/powerpoint/2010/main" val="2145266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434</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 Capstone Project - The Battle of Neighbourhoods (Finding nearby places for tourist in Mumbai) </vt:lpstr>
      <vt:lpstr>INTRODUCTION </vt:lpstr>
      <vt:lpstr>PowerPoint Presentation</vt:lpstr>
      <vt:lpstr>  PROBLEMS</vt:lpstr>
      <vt:lpstr>DATA DESCRIPTION</vt:lpstr>
      <vt:lpstr>PowerPoint Presentation</vt:lpstr>
      <vt:lpstr>METHODOLOGY</vt:lpstr>
      <vt:lpstr>PowerPoint Presentation</vt:lpstr>
      <vt:lpstr>RESULT</vt:lpstr>
      <vt:lpstr>PowerPoint Presentation</vt:lpstr>
      <vt:lpstr>PowerPoint Presentation</vt:lpstr>
      <vt:lpstr>PowerPoint Presentation</vt:lpstr>
      <vt:lpstr>PowerPoint Presentation</vt:lpstr>
      <vt:lpstr>DATA VISUALIZATION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 The Battle of Neighbourhoods (Finding nearby places for tourist in Mumbai) </dc:title>
  <dc:creator>Neha Singh</dc:creator>
  <cp:lastModifiedBy>Neha Singh</cp:lastModifiedBy>
  <cp:revision>5</cp:revision>
  <dcterms:created xsi:type="dcterms:W3CDTF">2020-05-25T13:00:20Z</dcterms:created>
  <dcterms:modified xsi:type="dcterms:W3CDTF">2020-05-25T13:37:04Z</dcterms:modified>
</cp:coreProperties>
</file>