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10287000" cx="18288000"/>
  <p:notesSz cx="6858000" cy="9144000"/>
  <p:embeddedFontLst>
    <p:embeddedFont>
      <p:font typeface="Cormorant Garamond"/>
      <p:bold r:id="rId20"/>
      <p:boldItalic r:id="rId21"/>
    </p:embeddedFont>
    <p:embeddedFont>
      <p:font typeface="Quicksan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4" roundtripDataSignature="AMtx7mjLtx+EWfgY+XnQws4RRezSK9yX3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rmorantGaramond-bold.fntdata"/><Relationship Id="rId11" Type="http://schemas.openxmlformats.org/officeDocument/2006/relationships/slide" Target="slides/slide6.xml"/><Relationship Id="rId22" Type="http://schemas.openxmlformats.org/officeDocument/2006/relationships/font" Target="fonts/Quicksand-regular.fntdata"/><Relationship Id="rId10" Type="http://schemas.openxmlformats.org/officeDocument/2006/relationships/slide" Target="slides/slide5.xml"/><Relationship Id="rId21" Type="http://schemas.openxmlformats.org/officeDocument/2006/relationships/font" Target="fonts/CormorantGaramond-boldItalic.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Quicksan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1cef1f81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31cef1f81b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1cef1f81b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31cef1f81bb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2"/>
          <p:cNvSpPr/>
          <p:nvPr>
            <p:ph idx="2" type="pic"/>
          </p:nvPr>
        </p:nvSpPr>
        <p:spPr>
          <a:xfrm>
            <a:off x="1792288" y="612775"/>
            <a:ext cx="5486400" cy="4114800"/>
          </a:xfrm>
          <a:prstGeom prst="rect">
            <a:avLst/>
          </a:prstGeom>
          <a:noFill/>
          <a:ln>
            <a:noFill/>
          </a:ln>
        </p:spPr>
      </p:sp>
      <p:sp>
        <p:nvSpPr>
          <p:cNvPr id="64" name="Google Shape;64;p2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2.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4.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6.png"/><Relationship Id="rId11" Type="http://schemas.openxmlformats.org/officeDocument/2006/relationships/image" Target="../media/image19.png"/><Relationship Id="rId10" Type="http://schemas.openxmlformats.org/officeDocument/2006/relationships/image" Target="../media/image16.png"/><Relationship Id="rId12" Type="http://schemas.openxmlformats.org/officeDocument/2006/relationships/image" Target="../media/image15.png"/><Relationship Id="rId9" Type="http://schemas.openxmlformats.org/officeDocument/2006/relationships/image" Target="../media/image13.png"/><Relationship Id="rId5" Type="http://schemas.openxmlformats.org/officeDocument/2006/relationships/image" Target="../media/image4.png"/><Relationship Id="rId6" Type="http://schemas.openxmlformats.org/officeDocument/2006/relationships/image" Target="../media/image10.png"/><Relationship Id="rId7" Type="http://schemas.openxmlformats.org/officeDocument/2006/relationships/image" Target="../media/image1.png"/><Relationship Id="rId8"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83" name="Shape 83"/>
        <p:cNvGrpSpPr/>
        <p:nvPr/>
      </p:nvGrpSpPr>
      <p:grpSpPr>
        <a:xfrm>
          <a:off x="0" y="0"/>
          <a:ext cx="0" cy="0"/>
          <a:chOff x="0" y="0"/>
          <a:chExt cx="0" cy="0"/>
        </a:xfrm>
      </p:grpSpPr>
      <p:sp>
        <p:nvSpPr>
          <p:cNvPr id="84" name="Google Shape;84;p1"/>
          <p:cNvSpPr txBox="1"/>
          <p:nvPr/>
        </p:nvSpPr>
        <p:spPr>
          <a:xfrm>
            <a:off x="1043764" y="2478342"/>
            <a:ext cx="16229942" cy="3185722"/>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1" i="1" lang="en-US" sz="18577" u="none" cap="none" strike="noStrike">
                <a:solidFill>
                  <a:srgbClr val="0F4662"/>
                </a:solidFill>
                <a:latin typeface="Cormorant Garamond"/>
                <a:ea typeface="Cormorant Garamond"/>
                <a:cs typeface="Cormorant Garamond"/>
                <a:sym typeface="Cormorant Garamond"/>
              </a:rPr>
              <a:t>CodeBuddies</a:t>
            </a:r>
            <a:endParaRPr/>
          </a:p>
        </p:txBody>
      </p:sp>
      <p:cxnSp>
        <p:nvCxnSpPr>
          <p:cNvPr id="85" name="Google Shape;85;p1"/>
          <p:cNvCxnSpPr/>
          <p:nvPr/>
        </p:nvCxnSpPr>
        <p:spPr>
          <a:xfrm>
            <a:off x="9158735" y="990600"/>
            <a:ext cx="8114971" cy="0"/>
          </a:xfrm>
          <a:prstGeom prst="straightConnector1">
            <a:avLst/>
          </a:prstGeom>
          <a:noFill/>
          <a:ln cap="flat" cmpd="sng" w="76200">
            <a:solidFill>
              <a:srgbClr val="0F4662"/>
            </a:solidFill>
            <a:prstDash val="solid"/>
            <a:round/>
            <a:headEnd len="sm" w="sm" type="none"/>
            <a:tailEnd len="sm" w="sm" type="none"/>
          </a:ln>
        </p:spPr>
      </p:cxnSp>
      <p:cxnSp>
        <p:nvCxnSpPr>
          <p:cNvPr id="86" name="Google Shape;86;p1"/>
          <p:cNvCxnSpPr/>
          <p:nvPr/>
        </p:nvCxnSpPr>
        <p:spPr>
          <a:xfrm>
            <a:off x="1043764" y="9296400"/>
            <a:ext cx="8114971" cy="0"/>
          </a:xfrm>
          <a:prstGeom prst="straightConnector1">
            <a:avLst/>
          </a:prstGeom>
          <a:noFill/>
          <a:ln cap="flat" cmpd="sng" w="76200">
            <a:solidFill>
              <a:srgbClr val="0F4662"/>
            </a:solidFill>
            <a:prstDash val="solid"/>
            <a:round/>
            <a:headEnd len="sm" w="sm" type="none"/>
            <a:tailEnd len="sm" w="sm" type="none"/>
          </a:ln>
        </p:spPr>
      </p:cxnSp>
      <p:sp>
        <p:nvSpPr>
          <p:cNvPr id="87" name="Google Shape;87;p1"/>
          <p:cNvSpPr/>
          <p:nvPr/>
        </p:nvSpPr>
        <p:spPr>
          <a:xfrm>
            <a:off x="9618706" y="9037492"/>
            <a:ext cx="2968854" cy="441617"/>
          </a:xfrm>
          <a:custGeom>
            <a:rect b="b" l="l" r="r" t="t"/>
            <a:pathLst>
              <a:path extrusionOk="0" h="441617" w="2968854">
                <a:moveTo>
                  <a:pt x="0" y="0"/>
                </a:moveTo>
                <a:lnTo>
                  <a:pt x="2968854" y="0"/>
                </a:lnTo>
                <a:lnTo>
                  <a:pt x="2968854" y="441616"/>
                </a:lnTo>
                <a:lnTo>
                  <a:pt x="0" y="441616"/>
                </a:lnTo>
                <a:lnTo>
                  <a:pt x="0" y="0"/>
                </a:lnTo>
                <a:close/>
              </a:path>
            </a:pathLst>
          </a:custGeom>
          <a:blipFill rotWithShape="1">
            <a:blip r:embed="rId3">
              <a:alphaModFix/>
            </a:blip>
            <a:stretch>
              <a:fillRect b="0" l="0" r="0" t="0"/>
            </a:stretch>
          </a:blipFill>
          <a:ln>
            <a:noFill/>
          </a:ln>
        </p:spPr>
      </p:sp>
      <p:sp>
        <p:nvSpPr>
          <p:cNvPr id="88" name="Google Shape;88;p1"/>
          <p:cNvSpPr txBox="1"/>
          <p:nvPr/>
        </p:nvSpPr>
        <p:spPr>
          <a:xfrm>
            <a:off x="5649752" y="6804312"/>
            <a:ext cx="6988496" cy="525912"/>
          </a:xfrm>
          <a:prstGeom prst="rect">
            <a:avLst/>
          </a:prstGeom>
          <a:noFill/>
          <a:ln>
            <a:noFill/>
          </a:ln>
        </p:spPr>
        <p:txBody>
          <a:bodyPr anchorCtr="0" anchor="t" bIns="0" lIns="0" spcFirstLastPara="1" rIns="0" wrap="square" tIns="0">
            <a:spAutoFit/>
          </a:bodyPr>
          <a:lstStyle/>
          <a:p>
            <a:pPr indent="0" lvl="0" marL="0" marR="0" rtl="0" algn="ctr">
              <a:lnSpc>
                <a:spcPct val="139987"/>
              </a:lnSpc>
              <a:spcBef>
                <a:spcPts val="0"/>
              </a:spcBef>
              <a:spcAft>
                <a:spcPts val="0"/>
              </a:spcAft>
              <a:buNone/>
            </a:pPr>
            <a:r>
              <a:rPr b="0" i="0" lang="en-US" sz="3141" u="none" cap="none" strike="noStrike">
                <a:solidFill>
                  <a:srgbClr val="0F4662"/>
                </a:solidFill>
                <a:latin typeface="Quicksand"/>
                <a:ea typeface="Quicksand"/>
                <a:cs typeface="Quicksand"/>
                <a:sym typeface="Quicksand"/>
              </a:rPr>
              <a:t>A pair-programming platform</a:t>
            </a:r>
            <a:endParaRPr/>
          </a:p>
        </p:txBody>
      </p:sp>
      <p:sp>
        <p:nvSpPr>
          <p:cNvPr id="89" name="Google Shape;89;p1"/>
          <p:cNvSpPr/>
          <p:nvPr/>
        </p:nvSpPr>
        <p:spPr>
          <a:xfrm>
            <a:off x="5646742" y="807892"/>
            <a:ext cx="2968854" cy="441617"/>
          </a:xfrm>
          <a:custGeom>
            <a:rect b="b" l="l" r="r" t="t"/>
            <a:pathLst>
              <a:path extrusionOk="0" h="441617" w="2968854">
                <a:moveTo>
                  <a:pt x="0" y="0"/>
                </a:moveTo>
                <a:lnTo>
                  <a:pt x="2968854" y="0"/>
                </a:lnTo>
                <a:lnTo>
                  <a:pt x="2968854" y="441616"/>
                </a:lnTo>
                <a:lnTo>
                  <a:pt x="0" y="441616"/>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83" name="Shape 183"/>
        <p:cNvGrpSpPr/>
        <p:nvPr/>
      </p:nvGrpSpPr>
      <p:grpSpPr>
        <a:xfrm>
          <a:off x="0" y="0"/>
          <a:ext cx="0" cy="0"/>
          <a:chOff x="0" y="0"/>
          <a:chExt cx="0" cy="0"/>
        </a:xfrm>
      </p:grpSpPr>
      <p:pic>
        <p:nvPicPr>
          <p:cNvPr id="184" name="Google Shape;184;g31cef1f81bb_0_0"/>
          <p:cNvPicPr preferRelativeResize="0"/>
          <p:nvPr/>
        </p:nvPicPr>
        <p:blipFill>
          <a:blip r:embed="rId3">
            <a:alphaModFix/>
          </a:blip>
          <a:stretch>
            <a:fillRect/>
          </a:stretch>
        </p:blipFill>
        <p:spPr>
          <a:xfrm>
            <a:off x="402725" y="530825"/>
            <a:ext cx="10765885" cy="5062274"/>
          </a:xfrm>
          <a:prstGeom prst="rect">
            <a:avLst/>
          </a:prstGeom>
          <a:noFill/>
          <a:ln>
            <a:noFill/>
          </a:ln>
        </p:spPr>
      </p:pic>
      <p:pic>
        <p:nvPicPr>
          <p:cNvPr id="185" name="Google Shape;185;g31cef1f81bb_0_0"/>
          <p:cNvPicPr preferRelativeResize="0"/>
          <p:nvPr/>
        </p:nvPicPr>
        <p:blipFill>
          <a:blip r:embed="rId4">
            <a:alphaModFix/>
          </a:blip>
          <a:stretch>
            <a:fillRect/>
          </a:stretch>
        </p:blipFill>
        <p:spPr>
          <a:xfrm>
            <a:off x="8493175" y="3245950"/>
            <a:ext cx="8971126" cy="50622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89" name="Shape 189"/>
        <p:cNvGrpSpPr/>
        <p:nvPr/>
      </p:nvGrpSpPr>
      <p:grpSpPr>
        <a:xfrm>
          <a:off x="0" y="0"/>
          <a:ext cx="0" cy="0"/>
          <a:chOff x="0" y="0"/>
          <a:chExt cx="0" cy="0"/>
        </a:xfrm>
      </p:grpSpPr>
      <p:pic>
        <p:nvPicPr>
          <p:cNvPr id="190" name="Google Shape;190;g31cef1f81bb_0_12"/>
          <p:cNvPicPr preferRelativeResize="0"/>
          <p:nvPr/>
        </p:nvPicPr>
        <p:blipFill>
          <a:blip r:embed="rId3">
            <a:alphaModFix/>
          </a:blip>
          <a:stretch>
            <a:fillRect/>
          </a:stretch>
        </p:blipFill>
        <p:spPr>
          <a:xfrm>
            <a:off x="183050" y="347773"/>
            <a:ext cx="12482801" cy="5875674"/>
          </a:xfrm>
          <a:prstGeom prst="rect">
            <a:avLst/>
          </a:prstGeom>
          <a:noFill/>
          <a:ln>
            <a:noFill/>
          </a:ln>
        </p:spPr>
      </p:pic>
      <p:pic>
        <p:nvPicPr>
          <p:cNvPr id="191" name="Google Shape;191;g31cef1f81bb_0_12"/>
          <p:cNvPicPr preferRelativeResize="0"/>
          <p:nvPr/>
        </p:nvPicPr>
        <p:blipFill>
          <a:blip r:embed="rId4">
            <a:alphaModFix/>
          </a:blip>
          <a:stretch>
            <a:fillRect/>
          </a:stretch>
        </p:blipFill>
        <p:spPr>
          <a:xfrm>
            <a:off x="4571999" y="2748875"/>
            <a:ext cx="13303777" cy="6476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95" name="Shape 195"/>
        <p:cNvGrpSpPr/>
        <p:nvPr/>
      </p:nvGrpSpPr>
      <p:grpSpPr>
        <a:xfrm>
          <a:off x="0" y="0"/>
          <a:ext cx="0" cy="0"/>
          <a:chOff x="0" y="0"/>
          <a:chExt cx="0" cy="0"/>
        </a:xfrm>
      </p:grpSpPr>
      <p:sp>
        <p:nvSpPr>
          <p:cNvPr id="196" name="Google Shape;196;p10"/>
          <p:cNvSpPr/>
          <p:nvPr/>
        </p:nvSpPr>
        <p:spPr>
          <a:xfrm>
            <a:off x="3575811" y="1326491"/>
            <a:ext cx="11467535" cy="8453131"/>
          </a:xfrm>
          <a:custGeom>
            <a:rect b="b" l="l" r="r" t="t"/>
            <a:pathLst>
              <a:path extrusionOk="0" h="8453131" w="11467535">
                <a:moveTo>
                  <a:pt x="0" y="0"/>
                </a:moveTo>
                <a:lnTo>
                  <a:pt x="11467535" y="0"/>
                </a:lnTo>
                <a:lnTo>
                  <a:pt x="11467535" y="8453132"/>
                </a:lnTo>
                <a:lnTo>
                  <a:pt x="0" y="8453132"/>
                </a:lnTo>
                <a:lnTo>
                  <a:pt x="0" y="0"/>
                </a:lnTo>
                <a:close/>
              </a:path>
            </a:pathLst>
          </a:custGeom>
          <a:blipFill rotWithShape="1">
            <a:blip r:embed="rId3">
              <a:alphaModFix/>
            </a:blip>
            <a:stretch>
              <a:fillRect b="0" l="0" r="0" t="-3439"/>
            </a:stretch>
          </a:blipFill>
          <a:ln>
            <a:noFill/>
          </a:ln>
        </p:spPr>
      </p:sp>
      <p:sp>
        <p:nvSpPr>
          <p:cNvPr id="197" name="Google Shape;197;p10"/>
          <p:cNvSpPr txBox="1"/>
          <p:nvPr/>
        </p:nvSpPr>
        <p:spPr>
          <a:xfrm>
            <a:off x="4448878" y="-56515"/>
            <a:ext cx="9390243" cy="108521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1" i="1" lang="en-US" sz="6399" u="none" cap="none" strike="noStrike">
                <a:solidFill>
                  <a:srgbClr val="0F4662"/>
                </a:solidFill>
                <a:latin typeface="Cormorant Garamond"/>
                <a:ea typeface="Cormorant Garamond"/>
                <a:cs typeface="Cormorant Garamond"/>
                <a:sym typeface="Cormorant Garamond"/>
              </a:rPr>
              <a:t>Database Schemas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01" name="Shape 201"/>
        <p:cNvGrpSpPr/>
        <p:nvPr/>
      </p:nvGrpSpPr>
      <p:grpSpPr>
        <a:xfrm>
          <a:off x="0" y="0"/>
          <a:ext cx="0" cy="0"/>
          <a:chOff x="0" y="0"/>
          <a:chExt cx="0" cy="0"/>
        </a:xfrm>
      </p:grpSpPr>
      <p:sp>
        <p:nvSpPr>
          <p:cNvPr id="202" name="Google Shape;202;p11"/>
          <p:cNvSpPr txBox="1"/>
          <p:nvPr/>
        </p:nvSpPr>
        <p:spPr>
          <a:xfrm>
            <a:off x="4448878" y="3710503"/>
            <a:ext cx="9390243" cy="20669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12000" u="none" cap="none" strike="noStrike">
                <a:solidFill>
                  <a:srgbClr val="0F4662"/>
                </a:solidFill>
                <a:latin typeface="Cormorant Garamond"/>
                <a:ea typeface="Cormorant Garamond"/>
                <a:cs typeface="Cormorant Garamond"/>
                <a:sym typeface="Cormorant Garamond"/>
              </a:rPr>
              <a:t>Demo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06" name="Shape 206"/>
        <p:cNvGrpSpPr/>
        <p:nvPr/>
      </p:nvGrpSpPr>
      <p:grpSpPr>
        <a:xfrm>
          <a:off x="0" y="0"/>
          <a:ext cx="0" cy="0"/>
          <a:chOff x="0" y="0"/>
          <a:chExt cx="0" cy="0"/>
        </a:xfrm>
      </p:grpSpPr>
      <p:sp>
        <p:nvSpPr>
          <p:cNvPr id="207" name="Google Shape;207;p12"/>
          <p:cNvSpPr txBox="1"/>
          <p:nvPr/>
        </p:nvSpPr>
        <p:spPr>
          <a:xfrm>
            <a:off x="3442710" y="3369664"/>
            <a:ext cx="11402580" cy="3185722"/>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1" i="1" lang="en-US" sz="18577" u="none" cap="none" strike="noStrike">
                <a:solidFill>
                  <a:srgbClr val="0F4662"/>
                </a:solidFill>
                <a:latin typeface="Cormorant Garamond"/>
                <a:ea typeface="Cormorant Garamond"/>
                <a:cs typeface="Cormorant Garamond"/>
                <a:sym typeface="Cormorant Garamond"/>
              </a:rPr>
              <a:t>Thank you</a:t>
            </a:r>
            <a:endParaRPr/>
          </a:p>
        </p:txBody>
      </p:sp>
      <p:cxnSp>
        <p:nvCxnSpPr>
          <p:cNvPr id="208" name="Google Shape;208;p12"/>
          <p:cNvCxnSpPr/>
          <p:nvPr/>
        </p:nvCxnSpPr>
        <p:spPr>
          <a:xfrm>
            <a:off x="5897880" y="2215083"/>
            <a:ext cx="6492240" cy="0"/>
          </a:xfrm>
          <a:prstGeom prst="straightConnector1">
            <a:avLst/>
          </a:prstGeom>
          <a:noFill/>
          <a:ln cap="flat" cmpd="sng" w="76200">
            <a:solidFill>
              <a:srgbClr val="0F4662"/>
            </a:solidFill>
            <a:prstDash val="solid"/>
            <a:round/>
            <a:headEnd len="sm" w="sm" type="none"/>
            <a:tailEnd len="sm" w="sm" type="none"/>
          </a:ln>
        </p:spPr>
      </p:cxnSp>
      <p:sp>
        <p:nvSpPr>
          <p:cNvPr id="209" name="Google Shape;209;p12"/>
          <p:cNvSpPr/>
          <p:nvPr/>
        </p:nvSpPr>
        <p:spPr>
          <a:xfrm>
            <a:off x="8304001" y="1116666"/>
            <a:ext cx="1679997" cy="249900"/>
          </a:xfrm>
          <a:custGeom>
            <a:rect b="b" l="l" r="r" t="t"/>
            <a:pathLst>
              <a:path extrusionOk="0" h="249900" w="1679997">
                <a:moveTo>
                  <a:pt x="0" y="0"/>
                </a:moveTo>
                <a:lnTo>
                  <a:pt x="1679998" y="0"/>
                </a:lnTo>
                <a:lnTo>
                  <a:pt x="1679998" y="249899"/>
                </a:lnTo>
                <a:lnTo>
                  <a:pt x="0" y="249899"/>
                </a:lnTo>
                <a:lnTo>
                  <a:pt x="0" y="0"/>
                </a:lnTo>
                <a:close/>
              </a:path>
            </a:pathLst>
          </a:custGeom>
          <a:blipFill rotWithShape="1">
            <a:blip r:embed="rId3">
              <a:alphaModFix/>
            </a:blip>
            <a:stretch>
              <a:fillRect b="0" l="0" r="0" t="0"/>
            </a:stretch>
          </a:blipFill>
          <a:ln>
            <a:noFill/>
          </a:ln>
        </p:spPr>
      </p:sp>
      <p:cxnSp>
        <p:nvCxnSpPr>
          <p:cNvPr id="210" name="Google Shape;210;p12"/>
          <p:cNvCxnSpPr/>
          <p:nvPr/>
        </p:nvCxnSpPr>
        <p:spPr>
          <a:xfrm>
            <a:off x="5897880" y="8159883"/>
            <a:ext cx="6492240" cy="0"/>
          </a:xfrm>
          <a:prstGeom prst="straightConnector1">
            <a:avLst/>
          </a:prstGeom>
          <a:noFill/>
          <a:ln cap="flat" cmpd="sng" w="76200">
            <a:solidFill>
              <a:srgbClr val="0F4662"/>
            </a:solidFill>
            <a:prstDash val="solid"/>
            <a:round/>
            <a:headEnd len="sm" w="sm" type="none"/>
            <a:tailEnd len="sm" w="sm" type="none"/>
          </a:ln>
        </p:spPr>
      </p:cxnSp>
      <p:sp>
        <p:nvSpPr>
          <p:cNvPr id="211" name="Google Shape;211;p12"/>
          <p:cNvSpPr/>
          <p:nvPr/>
        </p:nvSpPr>
        <p:spPr>
          <a:xfrm>
            <a:off x="8304001" y="9008400"/>
            <a:ext cx="1679997" cy="249900"/>
          </a:xfrm>
          <a:custGeom>
            <a:rect b="b" l="l" r="r" t="t"/>
            <a:pathLst>
              <a:path extrusionOk="0" h="249900" w="1679997">
                <a:moveTo>
                  <a:pt x="0" y="0"/>
                </a:moveTo>
                <a:lnTo>
                  <a:pt x="1679998" y="0"/>
                </a:lnTo>
                <a:lnTo>
                  <a:pt x="1679998" y="249900"/>
                </a:lnTo>
                <a:lnTo>
                  <a:pt x="0" y="249900"/>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93" name="Shape 93"/>
        <p:cNvGrpSpPr/>
        <p:nvPr/>
      </p:nvGrpSpPr>
      <p:grpSpPr>
        <a:xfrm>
          <a:off x="0" y="0"/>
          <a:ext cx="0" cy="0"/>
          <a:chOff x="0" y="0"/>
          <a:chExt cx="0" cy="0"/>
        </a:xfrm>
      </p:grpSpPr>
      <p:grpSp>
        <p:nvGrpSpPr>
          <p:cNvPr id="94" name="Google Shape;94;p2"/>
          <p:cNvGrpSpPr/>
          <p:nvPr/>
        </p:nvGrpSpPr>
        <p:grpSpPr>
          <a:xfrm>
            <a:off x="0" y="-180826"/>
            <a:ext cx="18288000" cy="3160508"/>
            <a:chOff x="0" y="-47625"/>
            <a:chExt cx="4816593" cy="832397"/>
          </a:xfrm>
        </p:grpSpPr>
        <p:sp>
          <p:nvSpPr>
            <p:cNvPr id="95" name="Google Shape;95;p2"/>
            <p:cNvSpPr/>
            <p:nvPr/>
          </p:nvSpPr>
          <p:spPr>
            <a:xfrm>
              <a:off x="0" y="0"/>
              <a:ext cx="4816592" cy="784772"/>
            </a:xfrm>
            <a:custGeom>
              <a:rect b="b" l="l" r="r" t="t"/>
              <a:pathLst>
                <a:path extrusionOk="0" h="784772" w="4816592">
                  <a:moveTo>
                    <a:pt x="0" y="0"/>
                  </a:moveTo>
                  <a:lnTo>
                    <a:pt x="4816592" y="0"/>
                  </a:lnTo>
                  <a:lnTo>
                    <a:pt x="4816592" y="784772"/>
                  </a:lnTo>
                  <a:lnTo>
                    <a:pt x="0" y="784772"/>
                  </a:lnTo>
                  <a:close/>
                </a:path>
              </a:pathLst>
            </a:custGeom>
            <a:solidFill>
              <a:srgbClr val="DBE5EA"/>
            </a:solidFill>
            <a:ln>
              <a:noFill/>
            </a:ln>
          </p:spPr>
        </p:sp>
        <p:sp>
          <p:nvSpPr>
            <p:cNvPr id="96" name="Google Shape;96;p2"/>
            <p:cNvSpPr txBox="1"/>
            <p:nvPr/>
          </p:nvSpPr>
          <p:spPr>
            <a:xfrm>
              <a:off x="0" y="-47625"/>
              <a:ext cx="4816593" cy="832397"/>
            </a:xfrm>
            <a:prstGeom prst="rect">
              <a:avLst/>
            </a:prstGeom>
            <a:noFill/>
            <a:ln>
              <a:noFill/>
            </a:ln>
          </p:spPr>
          <p:txBody>
            <a:bodyPr anchorCtr="0" anchor="ctr" bIns="50800" lIns="50800" spcFirstLastPara="1" rIns="50800" wrap="square" tIns="50800">
              <a:noAutofit/>
            </a:bodyPr>
            <a:lstStyle/>
            <a:p>
              <a:pPr indent="0" lvl="0" marL="0" marR="0" rtl="0" algn="ctr">
                <a:lnSpc>
                  <a:spcPct val="205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7" name="Google Shape;97;p2"/>
          <p:cNvSpPr txBox="1"/>
          <p:nvPr/>
        </p:nvSpPr>
        <p:spPr>
          <a:xfrm>
            <a:off x="4285228" y="853082"/>
            <a:ext cx="9914964" cy="108521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1" i="1" lang="en-US" sz="6399" u="none" cap="none" strike="noStrike">
                <a:solidFill>
                  <a:srgbClr val="0F4662"/>
                </a:solidFill>
                <a:latin typeface="Cormorant Garamond"/>
                <a:ea typeface="Cormorant Garamond"/>
                <a:cs typeface="Cormorant Garamond"/>
                <a:sym typeface="Cormorant Garamond"/>
              </a:rPr>
              <a:t>Team Members</a:t>
            </a:r>
            <a:endParaRPr/>
          </a:p>
        </p:txBody>
      </p:sp>
      <p:sp>
        <p:nvSpPr>
          <p:cNvPr id="98" name="Google Shape;98;p2"/>
          <p:cNvSpPr txBox="1"/>
          <p:nvPr/>
        </p:nvSpPr>
        <p:spPr>
          <a:xfrm>
            <a:off x="6734050" y="4775625"/>
            <a:ext cx="5017320" cy="745004"/>
          </a:xfrm>
          <a:prstGeom prst="rect">
            <a:avLst/>
          </a:prstGeom>
          <a:noFill/>
          <a:ln>
            <a:noFill/>
          </a:ln>
        </p:spPr>
        <p:txBody>
          <a:bodyPr anchorCtr="0" anchor="t" bIns="0" lIns="0" spcFirstLastPara="1" rIns="0" wrap="square" tIns="0">
            <a:spAutoFit/>
          </a:bodyPr>
          <a:lstStyle/>
          <a:p>
            <a:pPr indent="0" lvl="0" marL="0" marR="0" rtl="0" algn="ctr">
              <a:lnSpc>
                <a:spcPct val="139986"/>
              </a:lnSpc>
              <a:spcBef>
                <a:spcPts val="0"/>
              </a:spcBef>
              <a:spcAft>
                <a:spcPts val="0"/>
              </a:spcAft>
              <a:buNone/>
            </a:pPr>
            <a:r>
              <a:rPr b="1" i="0" lang="en-US" sz="4419" u="none" cap="none" strike="noStrike">
                <a:solidFill>
                  <a:srgbClr val="0F4662"/>
                </a:solidFill>
                <a:latin typeface="Quicksand"/>
                <a:ea typeface="Quicksand"/>
                <a:cs typeface="Quicksand"/>
                <a:sym typeface="Quicksand"/>
              </a:rPr>
              <a:t>Sahil Satramani</a:t>
            </a:r>
            <a:endParaRPr/>
          </a:p>
        </p:txBody>
      </p:sp>
      <p:sp>
        <p:nvSpPr>
          <p:cNvPr id="99" name="Google Shape;99;p2"/>
          <p:cNvSpPr txBox="1"/>
          <p:nvPr/>
        </p:nvSpPr>
        <p:spPr>
          <a:xfrm>
            <a:off x="6536630" y="6964131"/>
            <a:ext cx="5017320" cy="745004"/>
          </a:xfrm>
          <a:prstGeom prst="rect">
            <a:avLst/>
          </a:prstGeom>
          <a:noFill/>
          <a:ln>
            <a:noFill/>
          </a:ln>
        </p:spPr>
        <p:txBody>
          <a:bodyPr anchorCtr="0" anchor="t" bIns="0" lIns="0" spcFirstLastPara="1" rIns="0" wrap="square" tIns="0">
            <a:spAutoFit/>
          </a:bodyPr>
          <a:lstStyle/>
          <a:p>
            <a:pPr indent="0" lvl="0" marL="0" marR="0" rtl="0" algn="ctr">
              <a:lnSpc>
                <a:spcPct val="139986"/>
              </a:lnSpc>
              <a:spcBef>
                <a:spcPts val="0"/>
              </a:spcBef>
              <a:spcAft>
                <a:spcPts val="0"/>
              </a:spcAft>
              <a:buNone/>
            </a:pPr>
            <a:r>
              <a:rPr b="1" i="0" lang="en-US" sz="4419" u="none" cap="none" strike="noStrike">
                <a:solidFill>
                  <a:srgbClr val="0F4662"/>
                </a:solidFill>
                <a:latin typeface="Quicksand"/>
                <a:ea typeface="Quicksand"/>
                <a:cs typeface="Quicksand"/>
                <a:sym typeface="Quicksand"/>
              </a:rPr>
              <a:t>Nehal Vaiti</a:t>
            </a:r>
            <a:endParaRPr/>
          </a:p>
        </p:txBody>
      </p:sp>
      <p:sp>
        <p:nvSpPr>
          <p:cNvPr id="100" name="Google Shape;100;p2"/>
          <p:cNvSpPr txBox="1"/>
          <p:nvPr/>
        </p:nvSpPr>
        <p:spPr>
          <a:xfrm>
            <a:off x="6536630" y="3681372"/>
            <a:ext cx="5017320" cy="745004"/>
          </a:xfrm>
          <a:prstGeom prst="rect">
            <a:avLst/>
          </a:prstGeom>
          <a:noFill/>
          <a:ln>
            <a:noFill/>
          </a:ln>
        </p:spPr>
        <p:txBody>
          <a:bodyPr anchorCtr="0" anchor="t" bIns="0" lIns="0" spcFirstLastPara="1" rIns="0" wrap="square" tIns="0">
            <a:spAutoFit/>
          </a:bodyPr>
          <a:lstStyle/>
          <a:p>
            <a:pPr indent="0" lvl="0" marL="0" marR="0" rtl="0" algn="ctr">
              <a:lnSpc>
                <a:spcPct val="139986"/>
              </a:lnSpc>
              <a:spcBef>
                <a:spcPts val="0"/>
              </a:spcBef>
              <a:spcAft>
                <a:spcPts val="0"/>
              </a:spcAft>
              <a:buNone/>
            </a:pPr>
            <a:r>
              <a:rPr b="1" i="0" lang="en-US" sz="4419" u="none" cap="none" strike="noStrike">
                <a:solidFill>
                  <a:srgbClr val="0F4662"/>
                </a:solidFill>
                <a:latin typeface="Quicksand"/>
                <a:ea typeface="Quicksand"/>
                <a:cs typeface="Quicksand"/>
                <a:sym typeface="Quicksand"/>
              </a:rPr>
              <a:t>Saloni Mathure</a:t>
            </a:r>
            <a:endParaRPr/>
          </a:p>
        </p:txBody>
      </p:sp>
      <p:sp>
        <p:nvSpPr>
          <p:cNvPr id="101" name="Google Shape;101;p2"/>
          <p:cNvSpPr/>
          <p:nvPr/>
        </p:nvSpPr>
        <p:spPr>
          <a:xfrm>
            <a:off x="8304001" y="9529723"/>
            <a:ext cx="1679997" cy="249900"/>
          </a:xfrm>
          <a:custGeom>
            <a:rect b="b" l="l" r="r" t="t"/>
            <a:pathLst>
              <a:path extrusionOk="0" h="249900" w="1679997">
                <a:moveTo>
                  <a:pt x="0" y="0"/>
                </a:moveTo>
                <a:lnTo>
                  <a:pt x="1679998" y="0"/>
                </a:lnTo>
                <a:lnTo>
                  <a:pt x="1679998" y="249900"/>
                </a:lnTo>
                <a:lnTo>
                  <a:pt x="0" y="249900"/>
                </a:lnTo>
                <a:lnTo>
                  <a:pt x="0" y="0"/>
                </a:lnTo>
                <a:close/>
              </a:path>
            </a:pathLst>
          </a:custGeom>
          <a:blipFill rotWithShape="1">
            <a:blip r:embed="rId3">
              <a:alphaModFix/>
            </a:blip>
            <a:stretch>
              <a:fillRect b="0" l="0" r="0" t="0"/>
            </a:stretch>
          </a:blipFill>
          <a:ln>
            <a:noFill/>
          </a:ln>
        </p:spPr>
      </p:sp>
      <p:sp>
        <p:nvSpPr>
          <p:cNvPr id="102" name="Google Shape;102;p2"/>
          <p:cNvSpPr txBox="1"/>
          <p:nvPr/>
        </p:nvSpPr>
        <p:spPr>
          <a:xfrm>
            <a:off x="6536630" y="5869878"/>
            <a:ext cx="5017320" cy="745004"/>
          </a:xfrm>
          <a:prstGeom prst="rect">
            <a:avLst/>
          </a:prstGeom>
          <a:noFill/>
          <a:ln>
            <a:noFill/>
          </a:ln>
        </p:spPr>
        <p:txBody>
          <a:bodyPr anchorCtr="0" anchor="t" bIns="0" lIns="0" spcFirstLastPara="1" rIns="0" wrap="square" tIns="0">
            <a:spAutoFit/>
          </a:bodyPr>
          <a:lstStyle/>
          <a:p>
            <a:pPr indent="0" lvl="0" marL="0" marR="0" rtl="0" algn="ctr">
              <a:lnSpc>
                <a:spcPct val="139986"/>
              </a:lnSpc>
              <a:spcBef>
                <a:spcPts val="0"/>
              </a:spcBef>
              <a:spcAft>
                <a:spcPts val="0"/>
              </a:spcAft>
              <a:buNone/>
            </a:pPr>
            <a:r>
              <a:rPr b="1" i="0" lang="en-US" sz="4419" u="none" cap="none" strike="noStrike">
                <a:solidFill>
                  <a:srgbClr val="0F4662"/>
                </a:solidFill>
                <a:latin typeface="Quicksand"/>
                <a:ea typeface="Quicksand"/>
                <a:cs typeface="Quicksand"/>
                <a:sym typeface="Quicksand"/>
              </a:rPr>
              <a:t>Lavanya Rajesh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06" name="Shape 106"/>
        <p:cNvGrpSpPr/>
        <p:nvPr/>
      </p:nvGrpSpPr>
      <p:grpSpPr>
        <a:xfrm>
          <a:off x="0" y="0"/>
          <a:ext cx="0" cy="0"/>
          <a:chOff x="0" y="0"/>
          <a:chExt cx="0" cy="0"/>
        </a:xfrm>
      </p:grpSpPr>
      <p:sp>
        <p:nvSpPr>
          <p:cNvPr id="107" name="Google Shape;107;p3"/>
          <p:cNvSpPr txBox="1"/>
          <p:nvPr/>
        </p:nvSpPr>
        <p:spPr>
          <a:xfrm>
            <a:off x="4296612" y="4595292"/>
            <a:ext cx="9960491" cy="2178050"/>
          </a:xfrm>
          <a:prstGeom prst="rect">
            <a:avLst/>
          </a:prstGeom>
          <a:noFill/>
          <a:ln>
            <a:noFill/>
          </a:ln>
        </p:spPr>
        <p:txBody>
          <a:bodyPr anchorCtr="0" anchor="t" bIns="0" lIns="0" spcFirstLastPara="1" rIns="0" wrap="square" tIns="0">
            <a:spAutoFit/>
          </a:bodyPr>
          <a:lstStyle/>
          <a:p>
            <a:pPr indent="0" lvl="0" marL="0" marR="0" rtl="0" algn="ctr">
              <a:lnSpc>
                <a:spcPct val="170026"/>
              </a:lnSpc>
              <a:spcBef>
                <a:spcPts val="0"/>
              </a:spcBef>
              <a:spcAft>
                <a:spcPts val="0"/>
              </a:spcAft>
              <a:buNone/>
            </a:pPr>
            <a:r>
              <a:rPr b="0" i="0" lang="en-US" sz="2599" u="none" cap="none" strike="noStrike">
                <a:solidFill>
                  <a:srgbClr val="0F4662"/>
                </a:solidFill>
                <a:latin typeface="Quicksand"/>
                <a:ea typeface="Quicksand"/>
                <a:cs typeface="Quicksand"/>
                <a:sym typeface="Quicksand"/>
              </a:rPr>
              <a:t>Pair Programming is an agile software development practice where two programmers work together at the same workstation, sharing the same code, with one writing the code and the other reviewing it in real-time. </a:t>
            </a:r>
            <a:endParaRPr/>
          </a:p>
        </p:txBody>
      </p:sp>
      <p:cxnSp>
        <p:nvCxnSpPr>
          <p:cNvPr id="108" name="Google Shape;108;p3"/>
          <p:cNvCxnSpPr/>
          <p:nvPr/>
        </p:nvCxnSpPr>
        <p:spPr>
          <a:xfrm>
            <a:off x="5897880" y="3568974"/>
            <a:ext cx="6492240" cy="0"/>
          </a:xfrm>
          <a:prstGeom prst="straightConnector1">
            <a:avLst/>
          </a:prstGeom>
          <a:noFill/>
          <a:ln cap="flat" cmpd="sng" w="76200">
            <a:solidFill>
              <a:srgbClr val="0F4662"/>
            </a:solidFill>
            <a:prstDash val="solid"/>
            <a:round/>
            <a:headEnd len="sm" w="sm" type="none"/>
            <a:tailEnd len="sm" w="sm" type="none"/>
          </a:ln>
        </p:spPr>
      </p:cxnSp>
      <p:cxnSp>
        <p:nvCxnSpPr>
          <p:cNvPr id="109" name="Google Shape;109;p3"/>
          <p:cNvCxnSpPr/>
          <p:nvPr/>
        </p:nvCxnSpPr>
        <p:spPr>
          <a:xfrm>
            <a:off x="5897880" y="7933009"/>
            <a:ext cx="6492240" cy="0"/>
          </a:xfrm>
          <a:prstGeom prst="straightConnector1">
            <a:avLst/>
          </a:prstGeom>
          <a:noFill/>
          <a:ln cap="flat" cmpd="sng" w="76200">
            <a:solidFill>
              <a:srgbClr val="0F4662"/>
            </a:solidFill>
            <a:prstDash val="solid"/>
            <a:round/>
            <a:headEnd len="sm" w="sm" type="none"/>
            <a:tailEnd len="sm" w="sm" type="none"/>
          </a:ln>
        </p:spPr>
      </p:cxnSp>
      <p:sp>
        <p:nvSpPr>
          <p:cNvPr id="110" name="Google Shape;110;p3"/>
          <p:cNvSpPr txBox="1"/>
          <p:nvPr/>
        </p:nvSpPr>
        <p:spPr>
          <a:xfrm>
            <a:off x="1028700" y="599709"/>
            <a:ext cx="8048163" cy="1085215"/>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1" i="1" lang="en-US" sz="6399" u="none" cap="none" strike="noStrike">
                <a:solidFill>
                  <a:srgbClr val="0F4662"/>
                </a:solidFill>
                <a:latin typeface="Cormorant Garamond"/>
                <a:ea typeface="Cormorant Garamond"/>
                <a:cs typeface="Cormorant Garamond"/>
                <a:sym typeface="Cormorant Garamond"/>
              </a:rPr>
              <a:t>Introduction</a:t>
            </a:r>
            <a:endParaRPr/>
          </a:p>
        </p:txBody>
      </p:sp>
      <p:sp>
        <p:nvSpPr>
          <p:cNvPr id="111" name="Google Shape;111;p3"/>
          <p:cNvSpPr/>
          <p:nvPr/>
        </p:nvSpPr>
        <p:spPr>
          <a:xfrm>
            <a:off x="8304001" y="8781527"/>
            <a:ext cx="1679997" cy="249900"/>
          </a:xfrm>
          <a:custGeom>
            <a:rect b="b" l="l" r="r" t="t"/>
            <a:pathLst>
              <a:path extrusionOk="0" h="249900" w="1679997">
                <a:moveTo>
                  <a:pt x="0" y="0"/>
                </a:moveTo>
                <a:lnTo>
                  <a:pt x="1679998" y="0"/>
                </a:lnTo>
                <a:lnTo>
                  <a:pt x="1679998" y="249900"/>
                </a:lnTo>
                <a:lnTo>
                  <a:pt x="0" y="249900"/>
                </a:lnTo>
                <a:lnTo>
                  <a:pt x="0" y="0"/>
                </a:lnTo>
                <a:close/>
              </a:path>
            </a:pathLst>
          </a:custGeom>
          <a:blipFill rotWithShape="1">
            <a:blip r:embed="rId3">
              <a:alphaModFix/>
            </a:blip>
            <a:stretch>
              <a:fillRect b="0" l="0" r="0" t="0"/>
            </a:stretch>
          </a:blipFill>
          <a:ln>
            <a:noFill/>
          </a:ln>
        </p:spPr>
      </p:sp>
      <p:sp>
        <p:nvSpPr>
          <p:cNvPr id="112" name="Google Shape;112;p3"/>
          <p:cNvSpPr txBox="1"/>
          <p:nvPr/>
        </p:nvSpPr>
        <p:spPr>
          <a:xfrm>
            <a:off x="4163754" y="2187211"/>
            <a:ext cx="9960491" cy="679452"/>
          </a:xfrm>
          <a:prstGeom prst="rect">
            <a:avLst/>
          </a:prstGeom>
          <a:noFill/>
          <a:ln>
            <a:noFill/>
          </a:ln>
        </p:spPr>
        <p:txBody>
          <a:bodyPr anchorCtr="0" anchor="t" bIns="0" lIns="0" spcFirstLastPara="1" rIns="0" wrap="square" tIns="0">
            <a:spAutoFit/>
          </a:bodyPr>
          <a:lstStyle/>
          <a:p>
            <a:pPr indent="0" lvl="0" marL="0" marR="0" rtl="0" algn="ctr">
              <a:lnSpc>
                <a:spcPct val="170020"/>
              </a:lnSpc>
              <a:spcBef>
                <a:spcPts val="0"/>
              </a:spcBef>
              <a:spcAft>
                <a:spcPts val="0"/>
              </a:spcAft>
              <a:buNone/>
            </a:pPr>
            <a:r>
              <a:rPr b="1" i="0" lang="en-US" sz="3399" u="none" cap="none" strike="noStrike">
                <a:solidFill>
                  <a:srgbClr val="0F4662"/>
                </a:solidFill>
                <a:latin typeface="Quicksand"/>
                <a:ea typeface="Quicksand"/>
                <a:cs typeface="Quicksand"/>
                <a:sym typeface="Quicksand"/>
              </a:rPr>
              <a:t>What is pair-programming?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cxnSp>
        <p:nvCxnSpPr>
          <p:cNvPr id="117" name="Google Shape;117;p4"/>
          <p:cNvCxnSpPr/>
          <p:nvPr/>
        </p:nvCxnSpPr>
        <p:spPr>
          <a:xfrm>
            <a:off x="5830743" y="2619988"/>
            <a:ext cx="6492240" cy="0"/>
          </a:xfrm>
          <a:prstGeom prst="straightConnector1">
            <a:avLst/>
          </a:prstGeom>
          <a:noFill/>
          <a:ln cap="flat" cmpd="sng" w="76200">
            <a:solidFill>
              <a:srgbClr val="0F4662"/>
            </a:solidFill>
            <a:prstDash val="solid"/>
            <a:round/>
            <a:headEnd len="sm" w="sm" type="none"/>
            <a:tailEnd len="sm" w="sm" type="none"/>
          </a:ln>
        </p:spPr>
      </p:cxnSp>
      <p:sp>
        <p:nvSpPr>
          <p:cNvPr id="118" name="Google Shape;118;p4"/>
          <p:cNvSpPr/>
          <p:nvPr/>
        </p:nvSpPr>
        <p:spPr>
          <a:xfrm>
            <a:off x="1204895" y="3553438"/>
            <a:ext cx="5917718" cy="4736065"/>
          </a:xfrm>
          <a:custGeom>
            <a:rect b="b" l="l" r="r" t="t"/>
            <a:pathLst>
              <a:path extrusionOk="0" h="4736065" w="5917718">
                <a:moveTo>
                  <a:pt x="0" y="0"/>
                </a:moveTo>
                <a:lnTo>
                  <a:pt x="5917718" y="0"/>
                </a:lnTo>
                <a:lnTo>
                  <a:pt x="5917718" y="4736065"/>
                </a:lnTo>
                <a:lnTo>
                  <a:pt x="0" y="4736065"/>
                </a:lnTo>
                <a:lnTo>
                  <a:pt x="0" y="0"/>
                </a:lnTo>
                <a:close/>
              </a:path>
            </a:pathLst>
          </a:custGeom>
          <a:blipFill rotWithShape="1">
            <a:blip r:embed="rId3">
              <a:alphaModFix/>
            </a:blip>
            <a:stretch>
              <a:fillRect b="0" l="0" r="0" t="0"/>
            </a:stretch>
          </a:blipFill>
          <a:ln>
            <a:noFill/>
          </a:ln>
        </p:spPr>
      </p:sp>
      <p:sp>
        <p:nvSpPr>
          <p:cNvPr id="119" name="Google Shape;119;p4"/>
          <p:cNvSpPr/>
          <p:nvPr/>
        </p:nvSpPr>
        <p:spPr>
          <a:xfrm>
            <a:off x="11029808" y="3357491"/>
            <a:ext cx="4932012" cy="4932012"/>
          </a:xfrm>
          <a:custGeom>
            <a:rect b="b" l="l" r="r" t="t"/>
            <a:pathLst>
              <a:path extrusionOk="0" h="4932012" w="4932012">
                <a:moveTo>
                  <a:pt x="0" y="0"/>
                </a:moveTo>
                <a:lnTo>
                  <a:pt x="4932013" y="0"/>
                </a:lnTo>
                <a:lnTo>
                  <a:pt x="4932013" y="4932012"/>
                </a:lnTo>
                <a:lnTo>
                  <a:pt x="0" y="4932012"/>
                </a:lnTo>
                <a:lnTo>
                  <a:pt x="0" y="0"/>
                </a:lnTo>
                <a:close/>
              </a:path>
            </a:pathLst>
          </a:custGeom>
          <a:blipFill rotWithShape="1">
            <a:blip r:embed="rId4">
              <a:alphaModFix/>
            </a:blip>
            <a:stretch>
              <a:fillRect b="0" l="0" r="0" t="0"/>
            </a:stretch>
          </a:blipFill>
          <a:ln>
            <a:noFill/>
          </a:ln>
        </p:spPr>
      </p:sp>
      <p:sp>
        <p:nvSpPr>
          <p:cNvPr id="120" name="Google Shape;120;p4"/>
          <p:cNvSpPr txBox="1"/>
          <p:nvPr/>
        </p:nvSpPr>
        <p:spPr>
          <a:xfrm>
            <a:off x="1028700" y="599709"/>
            <a:ext cx="8048163" cy="1085215"/>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1" i="1" lang="en-US" sz="6399" u="none" cap="none" strike="noStrike">
                <a:solidFill>
                  <a:srgbClr val="0F4662"/>
                </a:solidFill>
                <a:latin typeface="Cormorant Garamond"/>
                <a:ea typeface="Cormorant Garamond"/>
                <a:cs typeface="Cormorant Garamond"/>
                <a:sym typeface="Cormorant Garamond"/>
              </a:rPr>
              <a:t>Introduction</a:t>
            </a:r>
            <a:endParaRPr/>
          </a:p>
        </p:txBody>
      </p:sp>
      <p:sp>
        <p:nvSpPr>
          <p:cNvPr id="121" name="Google Shape;121;p4"/>
          <p:cNvSpPr txBox="1"/>
          <p:nvPr/>
        </p:nvSpPr>
        <p:spPr>
          <a:xfrm>
            <a:off x="4163754" y="1522999"/>
            <a:ext cx="9960491" cy="679452"/>
          </a:xfrm>
          <a:prstGeom prst="rect">
            <a:avLst/>
          </a:prstGeom>
          <a:noFill/>
          <a:ln>
            <a:noFill/>
          </a:ln>
        </p:spPr>
        <p:txBody>
          <a:bodyPr anchorCtr="0" anchor="t" bIns="0" lIns="0" spcFirstLastPara="1" rIns="0" wrap="square" tIns="0">
            <a:spAutoFit/>
          </a:bodyPr>
          <a:lstStyle/>
          <a:p>
            <a:pPr indent="0" lvl="0" marL="0" marR="0" rtl="0" algn="ctr">
              <a:lnSpc>
                <a:spcPct val="170020"/>
              </a:lnSpc>
              <a:spcBef>
                <a:spcPts val="0"/>
              </a:spcBef>
              <a:spcAft>
                <a:spcPts val="0"/>
              </a:spcAft>
              <a:buNone/>
            </a:pPr>
            <a:r>
              <a:rPr b="1" i="0" lang="en-US" sz="3399" u="none" cap="none" strike="noStrike">
                <a:solidFill>
                  <a:srgbClr val="0F4662"/>
                </a:solidFill>
                <a:latin typeface="Quicksand"/>
                <a:ea typeface="Quicksand"/>
                <a:cs typeface="Quicksand"/>
                <a:sym typeface="Quicksand"/>
              </a:rPr>
              <a:t>Who are the stakeholders?</a:t>
            </a:r>
            <a:endParaRPr/>
          </a:p>
        </p:txBody>
      </p:sp>
      <p:sp>
        <p:nvSpPr>
          <p:cNvPr id="122" name="Google Shape;122;p4"/>
          <p:cNvSpPr txBox="1"/>
          <p:nvPr/>
        </p:nvSpPr>
        <p:spPr>
          <a:xfrm>
            <a:off x="-663629" y="8137103"/>
            <a:ext cx="9740492" cy="658496"/>
          </a:xfrm>
          <a:prstGeom prst="rect">
            <a:avLst/>
          </a:prstGeom>
          <a:noFill/>
          <a:ln>
            <a:noFill/>
          </a:ln>
        </p:spPr>
        <p:txBody>
          <a:bodyPr anchorCtr="0" anchor="t" bIns="0" lIns="0" spcFirstLastPara="1" rIns="0" wrap="square" tIns="0">
            <a:spAutoFit/>
          </a:bodyPr>
          <a:lstStyle/>
          <a:p>
            <a:pPr indent="0" lvl="0" marL="0" marR="0" rtl="0" algn="ctr">
              <a:lnSpc>
                <a:spcPct val="170036"/>
              </a:lnSpc>
              <a:spcBef>
                <a:spcPts val="0"/>
              </a:spcBef>
              <a:spcAft>
                <a:spcPts val="0"/>
              </a:spcAft>
              <a:buNone/>
            </a:pPr>
            <a:r>
              <a:rPr b="1" i="0" lang="en-US" sz="3324" u="none" cap="none" strike="noStrike">
                <a:solidFill>
                  <a:srgbClr val="0F4662"/>
                </a:solidFill>
                <a:latin typeface="Quicksand"/>
                <a:ea typeface="Quicksand"/>
                <a:cs typeface="Quicksand"/>
                <a:sym typeface="Quicksand"/>
              </a:rPr>
              <a:t>Driver (Coder)</a:t>
            </a:r>
            <a:endParaRPr/>
          </a:p>
        </p:txBody>
      </p:sp>
      <p:sp>
        <p:nvSpPr>
          <p:cNvPr id="123" name="Google Shape;123;p4"/>
          <p:cNvSpPr txBox="1"/>
          <p:nvPr/>
        </p:nvSpPr>
        <p:spPr>
          <a:xfrm>
            <a:off x="8547508" y="8137103"/>
            <a:ext cx="9740492" cy="658496"/>
          </a:xfrm>
          <a:prstGeom prst="rect">
            <a:avLst/>
          </a:prstGeom>
          <a:noFill/>
          <a:ln>
            <a:noFill/>
          </a:ln>
        </p:spPr>
        <p:txBody>
          <a:bodyPr anchorCtr="0" anchor="t" bIns="0" lIns="0" spcFirstLastPara="1" rIns="0" wrap="square" tIns="0">
            <a:spAutoFit/>
          </a:bodyPr>
          <a:lstStyle/>
          <a:p>
            <a:pPr indent="0" lvl="0" marL="0" marR="0" rtl="0" algn="ctr">
              <a:lnSpc>
                <a:spcPct val="170036"/>
              </a:lnSpc>
              <a:spcBef>
                <a:spcPts val="0"/>
              </a:spcBef>
              <a:spcAft>
                <a:spcPts val="0"/>
              </a:spcAft>
              <a:buNone/>
            </a:pPr>
            <a:r>
              <a:rPr b="1" i="0" lang="en-US" sz="3324" u="none" cap="none" strike="noStrike">
                <a:solidFill>
                  <a:srgbClr val="0F4662"/>
                </a:solidFill>
                <a:latin typeface="Quicksand"/>
                <a:ea typeface="Quicksand"/>
                <a:cs typeface="Quicksand"/>
                <a:sym typeface="Quicksand"/>
              </a:rPr>
              <a:t>Observer (Proctor)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27" name="Shape 127"/>
        <p:cNvGrpSpPr/>
        <p:nvPr/>
      </p:nvGrpSpPr>
      <p:grpSpPr>
        <a:xfrm>
          <a:off x="0" y="0"/>
          <a:ext cx="0" cy="0"/>
          <a:chOff x="0" y="0"/>
          <a:chExt cx="0" cy="0"/>
        </a:xfrm>
      </p:grpSpPr>
      <p:grpSp>
        <p:nvGrpSpPr>
          <p:cNvPr id="128" name="Google Shape;128;p5"/>
          <p:cNvGrpSpPr/>
          <p:nvPr/>
        </p:nvGrpSpPr>
        <p:grpSpPr>
          <a:xfrm>
            <a:off x="14093893" y="-164977"/>
            <a:ext cx="4194107" cy="10451977"/>
            <a:chOff x="0" y="-47625"/>
            <a:chExt cx="1104621" cy="2752784"/>
          </a:xfrm>
        </p:grpSpPr>
        <p:sp>
          <p:nvSpPr>
            <p:cNvPr id="129" name="Google Shape;129;p5"/>
            <p:cNvSpPr/>
            <p:nvPr/>
          </p:nvSpPr>
          <p:spPr>
            <a:xfrm>
              <a:off x="0" y="0"/>
              <a:ext cx="1104621" cy="2705159"/>
            </a:xfrm>
            <a:custGeom>
              <a:rect b="b" l="l" r="r" t="t"/>
              <a:pathLst>
                <a:path extrusionOk="0" h="2705159" w="1104621">
                  <a:moveTo>
                    <a:pt x="0" y="0"/>
                  </a:moveTo>
                  <a:lnTo>
                    <a:pt x="1104621" y="0"/>
                  </a:lnTo>
                  <a:lnTo>
                    <a:pt x="1104621" y="2705159"/>
                  </a:lnTo>
                  <a:lnTo>
                    <a:pt x="0" y="2705159"/>
                  </a:lnTo>
                  <a:close/>
                </a:path>
              </a:pathLst>
            </a:custGeom>
            <a:solidFill>
              <a:srgbClr val="7994A0"/>
            </a:solidFill>
            <a:ln>
              <a:noFill/>
            </a:ln>
          </p:spPr>
        </p:sp>
        <p:sp>
          <p:nvSpPr>
            <p:cNvPr id="130" name="Google Shape;130;p5"/>
            <p:cNvSpPr txBox="1"/>
            <p:nvPr/>
          </p:nvSpPr>
          <p:spPr>
            <a:xfrm>
              <a:off x="0" y="-47625"/>
              <a:ext cx="1104621" cy="2752784"/>
            </a:xfrm>
            <a:prstGeom prst="rect">
              <a:avLst/>
            </a:prstGeom>
            <a:noFill/>
            <a:ln>
              <a:noFill/>
            </a:ln>
          </p:spPr>
          <p:txBody>
            <a:bodyPr anchorCtr="0" anchor="ctr" bIns="50800" lIns="50800" spcFirstLastPara="1" rIns="50800" wrap="square" tIns="50800">
              <a:noAutofit/>
            </a:bodyPr>
            <a:lstStyle/>
            <a:p>
              <a:pPr indent="0" lvl="0" marL="0" marR="0" rtl="0" algn="ctr">
                <a:lnSpc>
                  <a:spcPct val="205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1" name="Google Shape;131;p5"/>
          <p:cNvSpPr/>
          <p:nvPr/>
        </p:nvSpPr>
        <p:spPr>
          <a:xfrm>
            <a:off x="1028700" y="8974931"/>
            <a:ext cx="1905000" cy="283369"/>
          </a:xfrm>
          <a:custGeom>
            <a:rect b="b" l="l" r="r" t="t"/>
            <a:pathLst>
              <a:path extrusionOk="0" h="283369" w="1905000">
                <a:moveTo>
                  <a:pt x="0" y="0"/>
                </a:moveTo>
                <a:lnTo>
                  <a:pt x="1905000" y="0"/>
                </a:lnTo>
                <a:lnTo>
                  <a:pt x="1905000" y="283369"/>
                </a:lnTo>
                <a:lnTo>
                  <a:pt x="0" y="283369"/>
                </a:lnTo>
                <a:lnTo>
                  <a:pt x="0" y="0"/>
                </a:lnTo>
                <a:close/>
              </a:path>
            </a:pathLst>
          </a:custGeom>
          <a:blipFill rotWithShape="1">
            <a:blip r:embed="rId3">
              <a:alphaModFix/>
            </a:blip>
            <a:stretch>
              <a:fillRect b="0" l="0" r="0" t="0"/>
            </a:stretch>
          </a:blipFill>
          <a:ln>
            <a:noFill/>
          </a:ln>
        </p:spPr>
      </p:sp>
      <p:sp>
        <p:nvSpPr>
          <p:cNvPr id="132" name="Google Shape;132;p5"/>
          <p:cNvSpPr/>
          <p:nvPr/>
        </p:nvSpPr>
        <p:spPr>
          <a:xfrm>
            <a:off x="8734426" y="2695459"/>
            <a:ext cx="8335118" cy="5552307"/>
          </a:xfrm>
          <a:custGeom>
            <a:rect b="b" l="l" r="r" t="t"/>
            <a:pathLst>
              <a:path extrusionOk="0" h="5552307" w="8335118">
                <a:moveTo>
                  <a:pt x="0" y="0"/>
                </a:moveTo>
                <a:lnTo>
                  <a:pt x="8335118" y="0"/>
                </a:lnTo>
                <a:lnTo>
                  <a:pt x="8335118" y="5552307"/>
                </a:lnTo>
                <a:lnTo>
                  <a:pt x="0" y="5552307"/>
                </a:lnTo>
                <a:lnTo>
                  <a:pt x="0" y="0"/>
                </a:lnTo>
                <a:close/>
              </a:path>
            </a:pathLst>
          </a:custGeom>
          <a:blipFill rotWithShape="1">
            <a:blip r:embed="rId4">
              <a:alphaModFix/>
            </a:blip>
            <a:stretch>
              <a:fillRect b="0" l="0" r="0" t="0"/>
            </a:stretch>
          </a:blipFill>
          <a:ln>
            <a:noFill/>
          </a:ln>
        </p:spPr>
      </p:sp>
      <p:sp>
        <p:nvSpPr>
          <p:cNvPr id="133" name="Google Shape;133;p5"/>
          <p:cNvSpPr txBox="1"/>
          <p:nvPr/>
        </p:nvSpPr>
        <p:spPr>
          <a:xfrm>
            <a:off x="1028700" y="599709"/>
            <a:ext cx="9390243" cy="1085215"/>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1" i="1" lang="en-US" sz="6399" u="none" cap="none" strike="noStrike">
                <a:solidFill>
                  <a:srgbClr val="0F4662"/>
                </a:solidFill>
                <a:latin typeface="Cormorant Garamond"/>
                <a:ea typeface="Cormorant Garamond"/>
                <a:cs typeface="Cormorant Garamond"/>
                <a:sym typeface="Cormorant Garamond"/>
              </a:rPr>
              <a:t>Use Cases in the industry</a:t>
            </a:r>
            <a:endParaRPr/>
          </a:p>
        </p:txBody>
      </p:sp>
      <p:sp>
        <p:nvSpPr>
          <p:cNvPr id="134" name="Google Shape;134;p5"/>
          <p:cNvSpPr txBox="1"/>
          <p:nvPr/>
        </p:nvSpPr>
        <p:spPr>
          <a:xfrm>
            <a:off x="1028700" y="2823184"/>
            <a:ext cx="6938067" cy="490855"/>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i="0" lang="en-US" sz="2799" u="none" cap="none" strike="noStrike">
                <a:solidFill>
                  <a:srgbClr val="0F4662"/>
                </a:solidFill>
                <a:latin typeface="Quicksand"/>
                <a:ea typeface="Quicksand"/>
                <a:cs typeface="Quicksand"/>
                <a:sym typeface="Quicksand"/>
              </a:rPr>
              <a:t>Employee Onboarding</a:t>
            </a:r>
            <a:endParaRPr/>
          </a:p>
        </p:txBody>
      </p:sp>
      <p:sp>
        <p:nvSpPr>
          <p:cNvPr id="135" name="Google Shape;135;p5"/>
          <p:cNvSpPr txBox="1"/>
          <p:nvPr/>
        </p:nvSpPr>
        <p:spPr>
          <a:xfrm>
            <a:off x="1028700" y="3944260"/>
            <a:ext cx="6938067" cy="490855"/>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i="0" lang="en-US" sz="2799" u="none" cap="none" strike="noStrike">
                <a:solidFill>
                  <a:srgbClr val="0F4662"/>
                </a:solidFill>
                <a:latin typeface="Quicksand"/>
                <a:ea typeface="Quicksand"/>
                <a:cs typeface="Quicksand"/>
                <a:sym typeface="Quicksand"/>
              </a:rPr>
              <a:t>Technical Interviews</a:t>
            </a:r>
            <a:endParaRPr/>
          </a:p>
        </p:txBody>
      </p:sp>
      <p:sp>
        <p:nvSpPr>
          <p:cNvPr id="136" name="Google Shape;136;p5"/>
          <p:cNvSpPr txBox="1"/>
          <p:nvPr/>
        </p:nvSpPr>
        <p:spPr>
          <a:xfrm>
            <a:off x="1028700" y="4980757"/>
            <a:ext cx="6938067" cy="490855"/>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i="0" lang="en-US" sz="2799" u="none" cap="none" strike="noStrike">
                <a:solidFill>
                  <a:srgbClr val="0F4662"/>
                </a:solidFill>
                <a:latin typeface="Quicksand"/>
                <a:ea typeface="Quicksand"/>
                <a:cs typeface="Quicksand"/>
                <a:sym typeface="Quicksand"/>
              </a:rPr>
              <a:t>Code Reviews</a:t>
            </a:r>
            <a:endParaRPr/>
          </a:p>
        </p:txBody>
      </p:sp>
      <p:sp>
        <p:nvSpPr>
          <p:cNvPr id="137" name="Google Shape;137;p5"/>
          <p:cNvSpPr txBox="1"/>
          <p:nvPr/>
        </p:nvSpPr>
        <p:spPr>
          <a:xfrm>
            <a:off x="1028700" y="6014537"/>
            <a:ext cx="6938067" cy="490855"/>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i="0" lang="en-US" sz="2799" u="none" cap="none" strike="noStrike">
                <a:solidFill>
                  <a:srgbClr val="0F4662"/>
                </a:solidFill>
                <a:latin typeface="Quicksand"/>
                <a:ea typeface="Quicksand"/>
                <a:cs typeface="Quicksand"/>
                <a:sym typeface="Quicksand"/>
              </a:rPr>
              <a:t>Mentoring</a:t>
            </a:r>
            <a:endParaRPr/>
          </a:p>
        </p:txBody>
      </p:sp>
      <p:sp>
        <p:nvSpPr>
          <p:cNvPr id="138" name="Google Shape;138;p5"/>
          <p:cNvSpPr txBox="1"/>
          <p:nvPr/>
        </p:nvSpPr>
        <p:spPr>
          <a:xfrm>
            <a:off x="1028700" y="7048317"/>
            <a:ext cx="6938067" cy="490855"/>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i="0" lang="en-US" sz="2799" u="none" cap="none" strike="noStrike">
                <a:solidFill>
                  <a:srgbClr val="0F4662"/>
                </a:solidFill>
                <a:latin typeface="Quicksand"/>
                <a:ea typeface="Quicksand"/>
                <a:cs typeface="Quicksand"/>
                <a:sym typeface="Quicksand"/>
              </a:rPr>
              <a:t>Debugging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42" name="Shape 142"/>
        <p:cNvGrpSpPr/>
        <p:nvPr/>
      </p:nvGrpSpPr>
      <p:grpSpPr>
        <a:xfrm>
          <a:off x="0" y="0"/>
          <a:ext cx="0" cy="0"/>
          <a:chOff x="0" y="0"/>
          <a:chExt cx="0" cy="0"/>
        </a:xfrm>
      </p:grpSpPr>
      <p:sp>
        <p:nvSpPr>
          <p:cNvPr id="143" name="Google Shape;143;p6"/>
          <p:cNvSpPr/>
          <p:nvPr/>
        </p:nvSpPr>
        <p:spPr>
          <a:xfrm>
            <a:off x="8191500" y="8766154"/>
            <a:ext cx="1905000" cy="283369"/>
          </a:xfrm>
          <a:custGeom>
            <a:rect b="b" l="l" r="r" t="t"/>
            <a:pathLst>
              <a:path extrusionOk="0" h="283369" w="1905000">
                <a:moveTo>
                  <a:pt x="0" y="0"/>
                </a:moveTo>
                <a:lnTo>
                  <a:pt x="1905000" y="0"/>
                </a:lnTo>
                <a:lnTo>
                  <a:pt x="1905000" y="283369"/>
                </a:lnTo>
                <a:lnTo>
                  <a:pt x="0" y="283369"/>
                </a:lnTo>
                <a:lnTo>
                  <a:pt x="0" y="0"/>
                </a:lnTo>
                <a:close/>
              </a:path>
            </a:pathLst>
          </a:custGeom>
          <a:blipFill rotWithShape="1">
            <a:blip r:embed="rId3">
              <a:alphaModFix/>
            </a:blip>
            <a:stretch>
              <a:fillRect b="0" l="0" r="0" t="0"/>
            </a:stretch>
          </a:blipFill>
          <a:ln>
            <a:noFill/>
          </a:ln>
        </p:spPr>
      </p:sp>
      <p:sp>
        <p:nvSpPr>
          <p:cNvPr id="144" name="Google Shape;144;p6"/>
          <p:cNvSpPr txBox="1"/>
          <p:nvPr/>
        </p:nvSpPr>
        <p:spPr>
          <a:xfrm>
            <a:off x="4805665" y="914400"/>
            <a:ext cx="9390243" cy="1085215"/>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1" i="1" lang="en-US" sz="6399" u="none" cap="none" strike="noStrike">
                <a:solidFill>
                  <a:srgbClr val="0F4662"/>
                </a:solidFill>
                <a:latin typeface="Cormorant Garamond"/>
                <a:ea typeface="Cormorant Garamond"/>
                <a:cs typeface="Cormorant Garamond"/>
                <a:sym typeface="Cormorant Garamond"/>
              </a:rPr>
              <a:t>Background of CodeBuddies</a:t>
            </a:r>
            <a:endParaRPr/>
          </a:p>
        </p:txBody>
      </p:sp>
      <p:sp>
        <p:nvSpPr>
          <p:cNvPr id="145" name="Google Shape;145;p6"/>
          <p:cNvSpPr txBox="1"/>
          <p:nvPr/>
        </p:nvSpPr>
        <p:spPr>
          <a:xfrm>
            <a:off x="3097490" y="3741277"/>
            <a:ext cx="12093021" cy="2967355"/>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1" i="0" lang="en-US" sz="2799" u="none" cap="none" strike="noStrike">
                <a:solidFill>
                  <a:srgbClr val="0F4662"/>
                </a:solidFill>
                <a:latin typeface="Quicksand"/>
                <a:ea typeface="Quicksand"/>
                <a:cs typeface="Quicksand"/>
                <a:sym typeface="Quicksand"/>
              </a:rPr>
              <a:t>CodeBuddies is a collaborative platform designed to facilitate pair programming sessions. The application allows users to connect in real-time, with features for video calls, a shared code editor and session recording, making it ideal for remote development, mentoring, and onboarding processes.</a:t>
            </a:r>
            <a:endParaRPr/>
          </a:p>
          <a:p>
            <a:pPr indent="0" lvl="0" marL="0" marR="0" rtl="0" algn="ctr">
              <a:lnSpc>
                <a:spcPct val="140014"/>
              </a:lnSpc>
              <a:spcBef>
                <a:spcPts val="0"/>
              </a:spcBef>
              <a:spcAft>
                <a:spcPts val="0"/>
              </a:spcAft>
              <a:buNone/>
            </a:pPr>
            <a:r>
              <a:t/>
            </a:r>
            <a:endParaRPr b="1" i="0" sz="2799" u="none" cap="none" strike="noStrike">
              <a:solidFill>
                <a:srgbClr val="0F4662"/>
              </a:solidFill>
              <a:latin typeface="Quicksand"/>
              <a:ea typeface="Quicksand"/>
              <a:cs typeface="Quicksand"/>
              <a:sym typeface="Quicksa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7"/>
          <p:cNvSpPr/>
          <p:nvPr/>
        </p:nvSpPr>
        <p:spPr>
          <a:xfrm>
            <a:off x="351814" y="3500441"/>
            <a:ext cx="6280471" cy="3517064"/>
          </a:xfrm>
          <a:custGeom>
            <a:rect b="b" l="l" r="r" t="t"/>
            <a:pathLst>
              <a:path extrusionOk="0" h="3517064" w="6280471">
                <a:moveTo>
                  <a:pt x="0" y="0"/>
                </a:moveTo>
                <a:lnTo>
                  <a:pt x="6280472" y="0"/>
                </a:lnTo>
                <a:lnTo>
                  <a:pt x="6280472" y="3517064"/>
                </a:lnTo>
                <a:lnTo>
                  <a:pt x="0" y="3517064"/>
                </a:lnTo>
                <a:lnTo>
                  <a:pt x="0" y="0"/>
                </a:lnTo>
                <a:close/>
              </a:path>
            </a:pathLst>
          </a:custGeom>
          <a:blipFill rotWithShape="1">
            <a:blip r:embed="rId3">
              <a:alphaModFix/>
            </a:blip>
            <a:stretch>
              <a:fillRect b="0" l="0" r="0" t="0"/>
            </a:stretch>
          </a:blipFill>
          <a:ln>
            <a:noFill/>
          </a:ln>
        </p:spPr>
      </p:sp>
      <p:sp>
        <p:nvSpPr>
          <p:cNvPr id="151" name="Google Shape;151;p7"/>
          <p:cNvSpPr/>
          <p:nvPr/>
        </p:nvSpPr>
        <p:spPr>
          <a:xfrm>
            <a:off x="11396772" y="3500441"/>
            <a:ext cx="5998628" cy="2999314"/>
          </a:xfrm>
          <a:custGeom>
            <a:rect b="b" l="l" r="r" t="t"/>
            <a:pathLst>
              <a:path extrusionOk="0" h="2999314" w="5998628">
                <a:moveTo>
                  <a:pt x="0" y="0"/>
                </a:moveTo>
                <a:lnTo>
                  <a:pt x="5998628" y="0"/>
                </a:lnTo>
                <a:lnTo>
                  <a:pt x="5998628" y="2999315"/>
                </a:lnTo>
                <a:lnTo>
                  <a:pt x="0" y="2999315"/>
                </a:lnTo>
                <a:lnTo>
                  <a:pt x="0" y="0"/>
                </a:lnTo>
                <a:close/>
              </a:path>
            </a:pathLst>
          </a:custGeom>
          <a:blipFill rotWithShape="1">
            <a:blip r:embed="rId4">
              <a:alphaModFix/>
            </a:blip>
            <a:stretch>
              <a:fillRect b="0" l="0" r="0" t="0"/>
            </a:stretch>
          </a:blipFill>
          <a:ln>
            <a:noFill/>
          </a:ln>
        </p:spPr>
      </p:sp>
      <p:sp>
        <p:nvSpPr>
          <p:cNvPr id="152" name="Google Shape;152;p7"/>
          <p:cNvSpPr/>
          <p:nvPr/>
        </p:nvSpPr>
        <p:spPr>
          <a:xfrm>
            <a:off x="6632286" y="6923936"/>
            <a:ext cx="4670696" cy="2991905"/>
          </a:xfrm>
          <a:custGeom>
            <a:rect b="b" l="l" r="r" t="t"/>
            <a:pathLst>
              <a:path extrusionOk="0" h="2991905" w="4670696">
                <a:moveTo>
                  <a:pt x="0" y="0"/>
                </a:moveTo>
                <a:lnTo>
                  <a:pt x="4670696" y="0"/>
                </a:lnTo>
                <a:lnTo>
                  <a:pt x="4670696" y="2991905"/>
                </a:lnTo>
                <a:lnTo>
                  <a:pt x="0" y="2991905"/>
                </a:lnTo>
                <a:lnTo>
                  <a:pt x="0" y="0"/>
                </a:lnTo>
                <a:close/>
              </a:path>
            </a:pathLst>
          </a:custGeom>
          <a:blipFill rotWithShape="1">
            <a:blip r:embed="rId5">
              <a:alphaModFix/>
            </a:blip>
            <a:stretch>
              <a:fillRect b="0" l="0" r="0" t="0"/>
            </a:stretch>
          </a:blipFill>
          <a:ln>
            <a:noFill/>
          </a:ln>
        </p:spPr>
      </p:sp>
      <p:sp>
        <p:nvSpPr>
          <p:cNvPr id="153" name="Google Shape;153;p7"/>
          <p:cNvSpPr/>
          <p:nvPr/>
        </p:nvSpPr>
        <p:spPr>
          <a:xfrm>
            <a:off x="1966537" y="6711846"/>
            <a:ext cx="3051026" cy="1935932"/>
          </a:xfrm>
          <a:custGeom>
            <a:rect b="b" l="l" r="r" t="t"/>
            <a:pathLst>
              <a:path extrusionOk="0" h="1935932" w="3051026">
                <a:moveTo>
                  <a:pt x="0" y="0"/>
                </a:moveTo>
                <a:lnTo>
                  <a:pt x="3051026" y="0"/>
                </a:lnTo>
                <a:lnTo>
                  <a:pt x="3051026" y="1935931"/>
                </a:lnTo>
                <a:lnTo>
                  <a:pt x="0" y="1935931"/>
                </a:lnTo>
                <a:lnTo>
                  <a:pt x="0" y="0"/>
                </a:lnTo>
                <a:close/>
              </a:path>
            </a:pathLst>
          </a:custGeom>
          <a:blipFill rotWithShape="1">
            <a:blip r:embed="rId6">
              <a:alphaModFix/>
            </a:blip>
            <a:stretch>
              <a:fillRect b="-86223" l="0" r="-205474" t="-84265"/>
            </a:stretch>
          </a:blipFill>
          <a:ln>
            <a:noFill/>
          </a:ln>
        </p:spPr>
      </p:sp>
      <p:sp>
        <p:nvSpPr>
          <p:cNvPr id="154" name="Google Shape;154;p7"/>
          <p:cNvSpPr txBox="1"/>
          <p:nvPr/>
        </p:nvSpPr>
        <p:spPr>
          <a:xfrm>
            <a:off x="4106353" y="914400"/>
            <a:ext cx="9390243" cy="108521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1" i="1" lang="en-US" sz="6399" u="none" cap="none" strike="noStrike">
                <a:solidFill>
                  <a:srgbClr val="0F4662"/>
                </a:solidFill>
                <a:latin typeface="Cormorant Garamond"/>
                <a:ea typeface="Cormorant Garamond"/>
                <a:cs typeface="Cormorant Garamond"/>
                <a:sym typeface="Cormorant Garamond"/>
              </a:rPr>
              <a:t>Tech Stack</a:t>
            </a:r>
            <a:endParaRPr/>
          </a:p>
        </p:txBody>
      </p:sp>
      <p:sp>
        <p:nvSpPr>
          <p:cNvPr id="155" name="Google Shape;155;p7"/>
          <p:cNvSpPr txBox="1"/>
          <p:nvPr/>
        </p:nvSpPr>
        <p:spPr>
          <a:xfrm>
            <a:off x="1522173" y="2678412"/>
            <a:ext cx="2584180" cy="490855"/>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1" i="0" lang="en-US" sz="2799" u="none" cap="none" strike="noStrike">
                <a:solidFill>
                  <a:srgbClr val="0F4662"/>
                </a:solidFill>
                <a:latin typeface="Quicksand"/>
                <a:ea typeface="Quicksand"/>
                <a:cs typeface="Quicksand"/>
                <a:sym typeface="Quicksand"/>
              </a:rPr>
              <a:t>Client-side</a:t>
            </a:r>
            <a:endParaRPr/>
          </a:p>
        </p:txBody>
      </p:sp>
      <p:sp>
        <p:nvSpPr>
          <p:cNvPr id="156" name="Google Shape;156;p7"/>
          <p:cNvSpPr txBox="1"/>
          <p:nvPr/>
        </p:nvSpPr>
        <p:spPr>
          <a:xfrm>
            <a:off x="13295262" y="2466322"/>
            <a:ext cx="2584180" cy="490855"/>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1" i="0" lang="en-US" sz="2799" u="none" cap="none" strike="noStrike">
                <a:solidFill>
                  <a:srgbClr val="0F4662"/>
                </a:solidFill>
                <a:latin typeface="Quicksand"/>
                <a:ea typeface="Quicksand"/>
                <a:cs typeface="Quicksand"/>
                <a:sym typeface="Quicksand"/>
              </a:rPr>
              <a:t>Server-side</a:t>
            </a:r>
            <a:endParaRPr/>
          </a:p>
        </p:txBody>
      </p:sp>
      <p:sp>
        <p:nvSpPr>
          <p:cNvPr id="157" name="Google Shape;157;p7"/>
          <p:cNvSpPr txBox="1"/>
          <p:nvPr/>
        </p:nvSpPr>
        <p:spPr>
          <a:xfrm>
            <a:off x="7805585" y="6433081"/>
            <a:ext cx="2584180" cy="490855"/>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1" i="0" lang="en-US" sz="2799" u="none" cap="none" strike="noStrike">
                <a:solidFill>
                  <a:srgbClr val="0F4662"/>
                </a:solidFill>
                <a:latin typeface="Quicksand"/>
                <a:ea typeface="Quicksand"/>
                <a:cs typeface="Quicksand"/>
                <a:sym typeface="Quicksand"/>
              </a:rPr>
              <a:t>Cloud Storage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8"/>
          <p:cNvSpPr/>
          <p:nvPr/>
        </p:nvSpPr>
        <p:spPr>
          <a:xfrm>
            <a:off x="1144047" y="1684924"/>
            <a:ext cx="2450480" cy="2940575"/>
          </a:xfrm>
          <a:custGeom>
            <a:rect b="b" l="l" r="r" t="t"/>
            <a:pathLst>
              <a:path extrusionOk="0" h="2940575" w="2450480">
                <a:moveTo>
                  <a:pt x="0" y="0"/>
                </a:moveTo>
                <a:lnTo>
                  <a:pt x="2450480" y="0"/>
                </a:lnTo>
                <a:lnTo>
                  <a:pt x="2450480" y="2940576"/>
                </a:lnTo>
                <a:lnTo>
                  <a:pt x="0" y="2940576"/>
                </a:lnTo>
                <a:lnTo>
                  <a:pt x="0" y="0"/>
                </a:lnTo>
                <a:close/>
              </a:path>
            </a:pathLst>
          </a:custGeom>
          <a:blipFill rotWithShape="1">
            <a:blip r:embed="rId3">
              <a:alphaModFix/>
            </a:blip>
            <a:stretch>
              <a:fillRect b="0" l="0" r="0" t="0"/>
            </a:stretch>
          </a:blipFill>
          <a:ln>
            <a:noFill/>
          </a:ln>
        </p:spPr>
      </p:sp>
      <p:sp>
        <p:nvSpPr>
          <p:cNvPr id="163" name="Google Shape;163;p8"/>
          <p:cNvSpPr/>
          <p:nvPr/>
        </p:nvSpPr>
        <p:spPr>
          <a:xfrm>
            <a:off x="368977" y="5143500"/>
            <a:ext cx="5264284" cy="1068665"/>
          </a:xfrm>
          <a:custGeom>
            <a:rect b="b" l="l" r="r" t="t"/>
            <a:pathLst>
              <a:path extrusionOk="0" h="1068665" w="5264284">
                <a:moveTo>
                  <a:pt x="0" y="0"/>
                </a:moveTo>
                <a:lnTo>
                  <a:pt x="5264283" y="0"/>
                </a:lnTo>
                <a:lnTo>
                  <a:pt x="5264283" y="1068665"/>
                </a:lnTo>
                <a:lnTo>
                  <a:pt x="0" y="1068665"/>
                </a:lnTo>
                <a:lnTo>
                  <a:pt x="0" y="0"/>
                </a:lnTo>
                <a:close/>
              </a:path>
            </a:pathLst>
          </a:custGeom>
          <a:blipFill rotWithShape="1">
            <a:blip r:embed="rId4">
              <a:alphaModFix/>
            </a:blip>
            <a:stretch>
              <a:fillRect b="-187166" l="0" r="0" t="0"/>
            </a:stretch>
          </a:blipFill>
          <a:ln>
            <a:noFill/>
          </a:ln>
        </p:spPr>
      </p:sp>
      <p:sp>
        <p:nvSpPr>
          <p:cNvPr id="164" name="Google Shape;164;p8"/>
          <p:cNvSpPr/>
          <p:nvPr/>
        </p:nvSpPr>
        <p:spPr>
          <a:xfrm>
            <a:off x="427501" y="6763116"/>
            <a:ext cx="5147235" cy="1403791"/>
          </a:xfrm>
          <a:custGeom>
            <a:rect b="b" l="l" r="r" t="t"/>
            <a:pathLst>
              <a:path extrusionOk="0" h="1403791" w="5147235">
                <a:moveTo>
                  <a:pt x="0" y="0"/>
                </a:moveTo>
                <a:lnTo>
                  <a:pt x="5147235" y="0"/>
                </a:lnTo>
                <a:lnTo>
                  <a:pt x="5147235" y="1403792"/>
                </a:lnTo>
                <a:lnTo>
                  <a:pt x="0" y="1403792"/>
                </a:lnTo>
                <a:lnTo>
                  <a:pt x="0" y="0"/>
                </a:lnTo>
                <a:close/>
              </a:path>
            </a:pathLst>
          </a:custGeom>
          <a:blipFill rotWithShape="1">
            <a:blip r:embed="rId5">
              <a:alphaModFix/>
            </a:blip>
            <a:stretch>
              <a:fillRect b="0" l="0" r="0" t="0"/>
            </a:stretch>
          </a:blipFill>
          <a:ln>
            <a:noFill/>
          </a:ln>
        </p:spPr>
      </p:sp>
      <p:sp>
        <p:nvSpPr>
          <p:cNvPr id="165" name="Google Shape;165;p8"/>
          <p:cNvSpPr/>
          <p:nvPr/>
        </p:nvSpPr>
        <p:spPr>
          <a:xfrm>
            <a:off x="8414846" y="5244898"/>
            <a:ext cx="2415763" cy="1934535"/>
          </a:xfrm>
          <a:custGeom>
            <a:rect b="b" l="l" r="r" t="t"/>
            <a:pathLst>
              <a:path extrusionOk="0" h="1934535" w="2415763">
                <a:moveTo>
                  <a:pt x="0" y="0"/>
                </a:moveTo>
                <a:lnTo>
                  <a:pt x="2415763" y="0"/>
                </a:lnTo>
                <a:lnTo>
                  <a:pt x="2415763" y="1934535"/>
                </a:lnTo>
                <a:lnTo>
                  <a:pt x="0" y="1934535"/>
                </a:lnTo>
                <a:lnTo>
                  <a:pt x="0" y="0"/>
                </a:lnTo>
                <a:close/>
              </a:path>
            </a:pathLst>
          </a:custGeom>
          <a:blipFill rotWithShape="1">
            <a:blip r:embed="rId6">
              <a:alphaModFix/>
            </a:blip>
            <a:stretch>
              <a:fillRect b="0" l="0" r="0" t="0"/>
            </a:stretch>
          </a:blipFill>
          <a:ln>
            <a:noFill/>
          </a:ln>
        </p:spPr>
      </p:sp>
      <p:sp>
        <p:nvSpPr>
          <p:cNvPr id="166" name="Google Shape;166;p8"/>
          <p:cNvSpPr/>
          <p:nvPr/>
        </p:nvSpPr>
        <p:spPr>
          <a:xfrm>
            <a:off x="7850651" y="2481101"/>
            <a:ext cx="3544154" cy="2143463"/>
          </a:xfrm>
          <a:custGeom>
            <a:rect b="b" l="l" r="r" t="t"/>
            <a:pathLst>
              <a:path extrusionOk="0" h="2143463" w="3544154">
                <a:moveTo>
                  <a:pt x="0" y="0"/>
                </a:moveTo>
                <a:lnTo>
                  <a:pt x="3544154" y="0"/>
                </a:lnTo>
                <a:lnTo>
                  <a:pt x="3544154" y="2143463"/>
                </a:lnTo>
                <a:lnTo>
                  <a:pt x="0" y="2143463"/>
                </a:lnTo>
                <a:lnTo>
                  <a:pt x="0" y="0"/>
                </a:lnTo>
                <a:close/>
              </a:path>
            </a:pathLst>
          </a:custGeom>
          <a:blipFill rotWithShape="1">
            <a:blip r:embed="rId7">
              <a:alphaModFix/>
            </a:blip>
            <a:stretch>
              <a:fillRect b="-28872" l="-75821" r="0" t="-33925"/>
            </a:stretch>
          </a:blipFill>
          <a:ln>
            <a:noFill/>
          </a:ln>
        </p:spPr>
      </p:sp>
      <p:sp>
        <p:nvSpPr>
          <p:cNvPr id="167" name="Google Shape;167;p8"/>
          <p:cNvSpPr/>
          <p:nvPr/>
        </p:nvSpPr>
        <p:spPr>
          <a:xfrm>
            <a:off x="12971777" y="4624564"/>
            <a:ext cx="4488626" cy="2522038"/>
          </a:xfrm>
          <a:custGeom>
            <a:rect b="b" l="l" r="r" t="t"/>
            <a:pathLst>
              <a:path extrusionOk="0" h="2522038" w="4488626">
                <a:moveTo>
                  <a:pt x="0" y="0"/>
                </a:moveTo>
                <a:lnTo>
                  <a:pt x="4488627" y="0"/>
                </a:lnTo>
                <a:lnTo>
                  <a:pt x="4488627" y="2522038"/>
                </a:lnTo>
                <a:lnTo>
                  <a:pt x="0" y="2522038"/>
                </a:lnTo>
                <a:lnTo>
                  <a:pt x="0" y="0"/>
                </a:lnTo>
                <a:close/>
              </a:path>
            </a:pathLst>
          </a:custGeom>
          <a:blipFill rotWithShape="1">
            <a:blip r:embed="rId8">
              <a:alphaModFix/>
            </a:blip>
            <a:stretch>
              <a:fillRect b="0" l="0" r="0" t="0"/>
            </a:stretch>
          </a:blipFill>
          <a:ln>
            <a:noFill/>
          </a:ln>
        </p:spPr>
      </p:sp>
      <p:sp>
        <p:nvSpPr>
          <p:cNvPr id="168" name="Google Shape;168;p8"/>
          <p:cNvSpPr/>
          <p:nvPr/>
        </p:nvSpPr>
        <p:spPr>
          <a:xfrm>
            <a:off x="8195631" y="7798558"/>
            <a:ext cx="3453080" cy="1731987"/>
          </a:xfrm>
          <a:custGeom>
            <a:rect b="b" l="l" r="r" t="t"/>
            <a:pathLst>
              <a:path extrusionOk="0" h="1731987" w="3453080">
                <a:moveTo>
                  <a:pt x="0" y="0"/>
                </a:moveTo>
                <a:lnTo>
                  <a:pt x="3453081" y="0"/>
                </a:lnTo>
                <a:lnTo>
                  <a:pt x="3453081" y="1731987"/>
                </a:lnTo>
                <a:lnTo>
                  <a:pt x="0" y="1731987"/>
                </a:lnTo>
                <a:lnTo>
                  <a:pt x="0" y="0"/>
                </a:lnTo>
                <a:close/>
              </a:path>
            </a:pathLst>
          </a:custGeom>
          <a:blipFill rotWithShape="1">
            <a:blip r:embed="rId9">
              <a:alphaModFix/>
            </a:blip>
            <a:stretch>
              <a:fillRect b="0" l="0" r="0" t="0"/>
            </a:stretch>
          </a:blipFill>
          <a:ln>
            <a:noFill/>
          </a:ln>
        </p:spPr>
      </p:sp>
      <p:sp>
        <p:nvSpPr>
          <p:cNvPr id="169" name="Google Shape;169;p8"/>
          <p:cNvSpPr/>
          <p:nvPr/>
        </p:nvSpPr>
        <p:spPr>
          <a:xfrm>
            <a:off x="4301600" y="3324810"/>
            <a:ext cx="2546272" cy="1586937"/>
          </a:xfrm>
          <a:custGeom>
            <a:rect b="b" l="l" r="r" t="t"/>
            <a:pathLst>
              <a:path extrusionOk="0" h="1586937" w="2546272">
                <a:moveTo>
                  <a:pt x="0" y="0"/>
                </a:moveTo>
                <a:lnTo>
                  <a:pt x="2546272" y="0"/>
                </a:lnTo>
                <a:lnTo>
                  <a:pt x="2546272" y="1586937"/>
                </a:lnTo>
                <a:lnTo>
                  <a:pt x="0" y="1586937"/>
                </a:lnTo>
                <a:lnTo>
                  <a:pt x="0" y="0"/>
                </a:lnTo>
                <a:close/>
              </a:path>
            </a:pathLst>
          </a:custGeom>
          <a:blipFill rotWithShape="1">
            <a:blip r:embed="rId10">
              <a:alphaModFix/>
            </a:blip>
            <a:stretch>
              <a:fillRect b="0" l="0" r="0" t="0"/>
            </a:stretch>
          </a:blipFill>
          <a:ln>
            <a:noFill/>
          </a:ln>
        </p:spPr>
      </p:sp>
      <p:sp>
        <p:nvSpPr>
          <p:cNvPr id="170" name="Google Shape;170;p8"/>
          <p:cNvSpPr/>
          <p:nvPr/>
        </p:nvSpPr>
        <p:spPr>
          <a:xfrm>
            <a:off x="14253025" y="2192146"/>
            <a:ext cx="1926132" cy="1926132"/>
          </a:xfrm>
          <a:custGeom>
            <a:rect b="b" l="l" r="r" t="t"/>
            <a:pathLst>
              <a:path extrusionOk="0" h="1926132" w="1926132">
                <a:moveTo>
                  <a:pt x="0" y="0"/>
                </a:moveTo>
                <a:lnTo>
                  <a:pt x="1926132" y="0"/>
                </a:lnTo>
                <a:lnTo>
                  <a:pt x="1926132" y="1926132"/>
                </a:lnTo>
                <a:lnTo>
                  <a:pt x="0" y="1926132"/>
                </a:lnTo>
                <a:lnTo>
                  <a:pt x="0" y="0"/>
                </a:lnTo>
                <a:close/>
              </a:path>
            </a:pathLst>
          </a:custGeom>
          <a:blipFill rotWithShape="1">
            <a:blip r:embed="rId11">
              <a:alphaModFix/>
            </a:blip>
            <a:stretch>
              <a:fillRect b="0" l="0" r="0" t="0"/>
            </a:stretch>
          </a:blipFill>
          <a:ln>
            <a:noFill/>
          </a:ln>
        </p:spPr>
      </p:sp>
      <p:sp>
        <p:nvSpPr>
          <p:cNvPr id="171" name="Google Shape;171;p8"/>
          <p:cNvSpPr/>
          <p:nvPr/>
        </p:nvSpPr>
        <p:spPr>
          <a:xfrm>
            <a:off x="14269607" y="7465012"/>
            <a:ext cx="1909550" cy="1909550"/>
          </a:xfrm>
          <a:custGeom>
            <a:rect b="b" l="l" r="r" t="t"/>
            <a:pathLst>
              <a:path extrusionOk="0" h="1909550" w="1909550">
                <a:moveTo>
                  <a:pt x="0" y="0"/>
                </a:moveTo>
                <a:lnTo>
                  <a:pt x="1909550" y="0"/>
                </a:lnTo>
                <a:lnTo>
                  <a:pt x="1909550" y="1909550"/>
                </a:lnTo>
                <a:lnTo>
                  <a:pt x="0" y="1909550"/>
                </a:lnTo>
                <a:lnTo>
                  <a:pt x="0" y="0"/>
                </a:lnTo>
                <a:close/>
              </a:path>
            </a:pathLst>
          </a:custGeom>
          <a:blipFill rotWithShape="1">
            <a:blip r:embed="rId12">
              <a:alphaModFix/>
            </a:blip>
            <a:stretch>
              <a:fillRect b="0" l="0" r="0" t="0"/>
            </a:stretch>
          </a:blipFill>
          <a:ln>
            <a:noFill/>
          </a:ln>
        </p:spPr>
      </p:sp>
      <p:sp>
        <p:nvSpPr>
          <p:cNvPr id="172" name="Google Shape;172;p8"/>
          <p:cNvSpPr txBox="1"/>
          <p:nvPr/>
        </p:nvSpPr>
        <p:spPr>
          <a:xfrm>
            <a:off x="4448878" y="599709"/>
            <a:ext cx="9390243" cy="108521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1" i="1" lang="en-US" sz="6399" u="none" cap="none" strike="noStrike">
                <a:solidFill>
                  <a:srgbClr val="0F4662"/>
                </a:solidFill>
                <a:latin typeface="Cormorant Garamond"/>
                <a:ea typeface="Cormorant Garamond"/>
                <a:cs typeface="Cormorant Garamond"/>
                <a:sym typeface="Cormorant Garamond"/>
              </a:rPr>
              <a:t>Tools and Technologies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76" name="Shape 176"/>
        <p:cNvGrpSpPr/>
        <p:nvPr/>
      </p:nvGrpSpPr>
      <p:grpSpPr>
        <a:xfrm>
          <a:off x="0" y="0"/>
          <a:ext cx="0" cy="0"/>
          <a:chOff x="0" y="0"/>
          <a:chExt cx="0" cy="0"/>
        </a:xfrm>
      </p:grpSpPr>
      <p:sp>
        <p:nvSpPr>
          <p:cNvPr id="177" name="Google Shape;177;p9"/>
          <p:cNvSpPr/>
          <p:nvPr/>
        </p:nvSpPr>
        <p:spPr>
          <a:xfrm>
            <a:off x="8191500" y="8766154"/>
            <a:ext cx="1905000" cy="283369"/>
          </a:xfrm>
          <a:custGeom>
            <a:rect b="b" l="l" r="r" t="t"/>
            <a:pathLst>
              <a:path extrusionOk="0" h="283369" w="1905000">
                <a:moveTo>
                  <a:pt x="0" y="0"/>
                </a:moveTo>
                <a:lnTo>
                  <a:pt x="1905000" y="0"/>
                </a:lnTo>
                <a:lnTo>
                  <a:pt x="1905000" y="283369"/>
                </a:lnTo>
                <a:lnTo>
                  <a:pt x="0" y="283369"/>
                </a:lnTo>
                <a:lnTo>
                  <a:pt x="0" y="0"/>
                </a:lnTo>
                <a:close/>
              </a:path>
            </a:pathLst>
          </a:custGeom>
          <a:blipFill rotWithShape="1">
            <a:blip r:embed="rId3">
              <a:alphaModFix/>
            </a:blip>
            <a:stretch>
              <a:fillRect b="0" l="0" r="0" t="0"/>
            </a:stretch>
          </a:blipFill>
          <a:ln>
            <a:noFill/>
          </a:ln>
        </p:spPr>
      </p:sp>
      <p:sp>
        <p:nvSpPr>
          <p:cNvPr id="178" name="Google Shape;178;p9"/>
          <p:cNvSpPr txBox="1"/>
          <p:nvPr/>
        </p:nvSpPr>
        <p:spPr>
          <a:xfrm>
            <a:off x="4448878" y="914400"/>
            <a:ext cx="9390243" cy="1085215"/>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1" i="1" lang="en-US" sz="6399" u="none" cap="none" strike="noStrike">
                <a:solidFill>
                  <a:srgbClr val="0F4662"/>
                </a:solidFill>
                <a:latin typeface="Cormorant Garamond"/>
                <a:ea typeface="Cormorant Garamond"/>
                <a:cs typeface="Cormorant Garamond"/>
                <a:sym typeface="Cormorant Garamond"/>
              </a:rPr>
              <a:t>Key Features</a:t>
            </a:r>
            <a:endParaRPr/>
          </a:p>
        </p:txBody>
      </p:sp>
      <p:sp>
        <p:nvSpPr>
          <p:cNvPr id="179" name="Google Shape;179;p9"/>
          <p:cNvSpPr txBox="1"/>
          <p:nvPr/>
        </p:nvSpPr>
        <p:spPr>
          <a:xfrm>
            <a:off x="3067496" y="2883535"/>
            <a:ext cx="12153000" cy="5256600"/>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1" i="0" lang="en-US" sz="2799" u="none" cap="none" strike="noStrike">
                <a:solidFill>
                  <a:srgbClr val="0F4662"/>
                </a:solidFill>
                <a:latin typeface="Quicksand"/>
                <a:ea typeface="Quicksand"/>
                <a:cs typeface="Quicksand"/>
                <a:sym typeface="Quicksand"/>
              </a:rPr>
              <a:t>Organisation level (RBAC)</a:t>
            </a:r>
            <a:endParaRPr/>
          </a:p>
          <a:p>
            <a:pPr indent="0" lvl="0" marL="0" marR="0" rtl="0" algn="ctr">
              <a:lnSpc>
                <a:spcPct val="140014"/>
              </a:lnSpc>
              <a:spcBef>
                <a:spcPts val="0"/>
              </a:spcBef>
              <a:spcAft>
                <a:spcPts val="0"/>
              </a:spcAft>
              <a:buNone/>
            </a:pPr>
            <a:r>
              <a:rPr b="1" i="0" lang="en-US" sz="2799" u="none" cap="none" strike="noStrike">
                <a:solidFill>
                  <a:srgbClr val="0F4662"/>
                </a:solidFill>
                <a:latin typeface="Quicksand"/>
                <a:ea typeface="Quicksand"/>
                <a:cs typeface="Quicksand"/>
                <a:sym typeface="Quicksand"/>
              </a:rPr>
              <a:t>Collaborative Coding using WSS</a:t>
            </a:r>
            <a:endParaRPr/>
          </a:p>
          <a:p>
            <a:pPr indent="0" lvl="0" marL="0" marR="0" rtl="0" algn="ctr">
              <a:lnSpc>
                <a:spcPct val="140014"/>
              </a:lnSpc>
              <a:spcBef>
                <a:spcPts val="0"/>
              </a:spcBef>
              <a:spcAft>
                <a:spcPts val="0"/>
              </a:spcAft>
              <a:buNone/>
            </a:pPr>
            <a:r>
              <a:rPr b="1" i="0" lang="en-US" sz="2799" u="none" cap="none" strike="noStrike">
                <a:solidFill>
                  <a:srgbClr val="0F4662"/>
                </a:solidFill>
                <a:latin typeface="Quicksand"/>
                <a:ea typeface="Quicksand"/>
                <a:cs typeface="Quicksand"/>
                <a:sym typeface="Quicksand"/>
              </a:rPr>
              <a:t>Session Creation and Video Calls using WebRTC a</a:t>
            </a:r>
            <a:r>
              <a:rPr b="1" lang="en-US" sz="2799">
                <a:solidFill>
                  <a:srgbClr val="0F4662"/>
                </a:solidFill>
                <a:latin typeface="Quicksand"/>
                <a:ea typeface="Quicksand"/>
                <a:cs typeface="Quicksand"/>
                <a:sym typeface="Quicksand"/>
              </a:rPr>
              <a:t>nd</a:t>
            </a:r>
            <a:r>
              <a:rPr b="1" i="0" lang="en-US" sz="2799" u="none" cap="none" strike="noStrike">
                <a:solidFill>
                  <a:srgbClr val="0F4662"/>
                </a:solidFill>
                <a:latin typeface="Quicksand"/>
                <a:ea typeface="Quicksand"/>
                <a:cs typeface="Quicksand"/>
                <a:sym typeface="Quicksand"/>
              </a:rPr>
              <a:t> WebSocket Server</a:t>
            </a:r>
            <a:endParaRPr/>
          </a:p>
          <a:p>
            <a:pPr indent="0" lvl="0" marL="0" marR="0" rtl="0" algn="ctr">
              <a:lnSpc>
                <a:spcPct val="140014"/>
              </a:lnSpc>
              <a:spcBef>
                <a:spcPts val="0"/>
              </a:spcBef>
              <a:spcAft>
                <a:spcPts val="0"/>
              </a:spcAft>
              <a:buNone/>
            </a:pPr>
            <a:r>
              <a:rPr b="1" i="0" lang="en-US" sz="2799" u="none" cap="none" strike="noStrike">
                <a:solidFill>
                  <a:srgbClr val="0F4662"/>
                </a:solidFill>
                <a:latin typeface="Quicksand"/>
                <a:ea typeface="Quicksand"/>
                <a:cs typeface="Quicksand"/>
                <a:sym typeface="Quicksand"/>
              </a:rPr>
              <a:t>Payments using Stripe</a:t>
            </a:r>
            <a:endParaRPr/>
          </a:p>
          <a:p>
            <a:pPr indent="0" lvl="0" marL="0" marR="0" rtl="0" algn="ctr">
              <a:lnSpc>
                <a:spcPct val="140014"/>
              </a:lnSpc>
              <a:spcBef>
                <a:spcPts val="0"/>
              </a:spcBef>
              <a:spcAft>
                <a:spcPts val="0"/>
              </a:spcAft>
              <a:buNone/>
            </a:pPr>
            <a:r>
              <a:rPr b="1" i="0" lang="en-US" sz="2799" u="none" cap="none" strike="noStrike">
                <a:solidFill>
                  <a:srgbClr val="0F4662"/>
                </a:solidFill>
                <a:latin typeface="Quicksand"/>
                <a:ea typeface="Quicksand"/>
                <a:cs typeface="Quicksand"/>
                <a:sym typeface="Quicksand"/>
              </a:rPr>
              <a:t>Storing Recorded Sessions as videos to an AWS S3 Bucket</a:t>
            </a:r>
            <a:endParaRPr/>
          </a:p>
          <a:p>
            <a:pPr indent="0" lvl="0" marL="0" marR="0" rtl="0" algn="ctr">
              <a:lnSpc>
                <a:spcPct val="140014"/>
              </a:lnSpc>
              <a:spcBef>
                <a:spcPts val="0"/>
              </a:spcBef>
              <a:spcAft>
                <a:spcPts val="0"/>
              </a:spcAft>
              <a:buNone/>
            </a:pPr>
            <a:r>
              <a:rPr b="1" i="0" lang="en-US" sz="2799" u="none" cap="none" strike="noStrike">
                <a:solidFill>
                  <a:srgbClr val="0F4662"/>
                </a:solidFill>
                <a:latin typeface="Quicksand"/>
                <a:ea typeface="Quicksand"/>
                <a:cs typeface="Quicksand"/>
                <a:sym typeface="Quicksand"/>
              </a:rPr>
              <a:t>Fugu Capabilities using File System Access API</a:t>
            </a:r>
            <a:endParaRPr/>
          </a:p>
          <a:p>
            <a:pPr indent="0" lvl="0" marL="0" marR="0" rtl="0" algn="ctr">
              <a:lnSpc>
                <a:spcPct val="140014"/>
              </a:lnSpc>
              <a:spcBef>
                <a:spcPts val="0"/>
              </a:spcBef>
              <a:spcAft>
                <a:spcPts val="0"/>
              </a:spcAft>
              <a:buNone/>
            </a:pPr>
            <a:r>
              <a:rPr b="1" i="0" lang="en-US" sz="2799" u="none" cap="none" strike="noStrike">
                <a:solidFill>
                  <a:srgbClr val="0F4662"/>
                </a:solidFill>
                <a:latin typeface="Quicksand"/>
                <a:ea typeface="Quicksand"/>
                <a:cs typeface="Quicksand"/>
                <a:sym typeface="Quicksand"/>
              </a:rPr>
              <a:t>PWA</a:t>
            </a:r>
            <a:endParaRPr/>
          </a:p>
          <a:p>
            <a:pPr indent="0" lvl="0" marL="0" marR="0" rtl="0" algn="ctr">
              <a:lnSpc>
                <a:spcPct val="140014"/>
              </a:lnSpc>
              <a:spcBef>
                <a:spcPts val="0"/>
              </a:spcBef>
              <a:spcAft>
                <a:spcPts val="0"/>
              </a:spcAft>
              <a:buNone/>
            </a:pPr>
            <a:r>
              <a:rPr b="1" i="0" lang="en-US" sz="2799" u="none" cap="none" strike="noStrike">
                <a:solidFill>
                  <a:srgbClr val="0F4662"/>
                </a:solidFill>
                <a:latin typeface="Quicksand"/>
                <a:ea typeface="Quicksand"/>
                <a:cs typeface="Quicksand"/>
                <a:sym typeface="Quicksand"/>
              </a:rPr>
              <a:t>Internationalisation using i18n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