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8729-0894-C0EC-E827-36871E115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1FF1E-EB62-5C60-10EE-D0C85105B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8C31-66FE-BD61-8AAA-1913A468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AF07-FEBB-4CEB-A668-625BA608F23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585A-34A3-03A6-B731-441A3B8C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6850F-4A35-A4E3-AF80-F999E5DB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CAB-DFAA-48E2-90B2-B5299587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C8C5-D941-1EFF-C4AE-03DE56A4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B2272-87E3-FFE5-224E-E28681AB9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0E9F1-D406-8A55-F2D1-A23F587B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AF07-FEBB-4CEB-A668-625BA608F23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5E8F-C678-715C-8D2E-9D939BA3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2044-52D2-1363-F53A-FBB153F9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CAB-DFAA-48E2-90B2-B5299587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79BCE-038A-C6B7-AEA7-FBF0C3854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DF288-BE0C-099B-D020-AED72BF08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EBF7-E213-C582-3EF0-FF61A13A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AF07-FEBB-4CEB-A668-625BA608F23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5FD36-ADD9-E7DA-25AE-DF4FCE62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D000E-E10E-5979-B5C1-06526E1B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CAB-DFAA-48E2-90B2-B5299587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BAD1-1EA3-B324-9062-FE198790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CA78-4BAB-B018-090A-EFBA0CDF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7322-DAA1-1C78-94FB-B11ED648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AF07-FEBB-4CEB-A668-625BA608F23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F4CD-774C-C973-3005-616CB9E6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C1D37-A5C2-BD20-55F2-67C8F3A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CAB-DFAA-48E2-90B2-B5299587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9C99-7AEA-D41F-D5B5-6E54F18B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BBB37-BEA9-8014-86D7-02563A18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8D3E1-A3C6-1CAD-B0A2-020034EB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AF07-FEBB-4CEB-A668-625BA608F23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34A5-07AF-D144-378E-A3965EDF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CAAE5-4E14-D72A-9FFB-CF332F2B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CAB-DFAA-48E2-90B2-B5299587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9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C766-1036-46B2-A403-58E8905D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0DB3-C5FB-8145-6CE6-055A3C66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98346-12AF-ABAB-8370-776F75084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41CCC-E93A-F71B-611C-763B14ED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AF07-FEBB-4CEB-A668-625BA608F23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41DA5-9AF8-BE51-76E7-9DCF4D23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AAE9-B57E-078A-9ABA-A542568B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CAB-DFAA-48E2-90B2-B5299587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3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CB83-69F2-633E-155F-572A4BE7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5489E-5675-9174-B029-2485F5329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85B40-D63C-8011-8A0C-776658790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D43B8-ABCC-7063-FA03-B48EBB8E3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13055-7886-AA50-7C6D-7D3D5BF6B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DB0AF-5803-B1A2-2172-FF5DDB6D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AF07-FEBB-4CEB-A668-625BA608F23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C1B98-6C7D-0388-8823-1E6A9F22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2AA51-7ABA-4391-16A6-A9D82FC4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CAB-DFAA-48E2-90B2-B5299587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9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5EFC-AD30-F461-118E-82BC3464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9D0AE-0165-0995-BE3C-997C40F8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AF07-FEBB-4CEB-A668-625BA608F23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D7472-85F1-F523-F56A-E0B18408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DEAE7-D205-2BF8-E596-09653176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CAB-DFAA-48E2-90B2-B5299587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94EA2-7C52-DD07-C9CA-C0D429C2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AF07-FEBB-4CEB-A668-625BA608F23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62F4C-7504-1C58-988F-18F42351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C5E45-2F35-BF7D-6A7A-7163B474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CAB-DFAA-48E2-90B2-B5299587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0AD-35C8-955C-E496-D70D7375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0AA7-CFD5-8F0E-A45E-13260AF3E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3B567-67C6-C5C5-C349-636E0BE09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EC0B-347E-E571-8895-ABDD2468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AF07-FEBB-4CEB-A668-625BA608F23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F974A-EA0F-9148-B5C6-A515BE99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A5BC3-649C-C7C5-FBDD-0ADE3A9D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CAB-DFAA-48E2-90B2-B5299587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90ED-155C-D3DD-043D-211DCE75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07D52-99A4-5F90-D2A1-17977A136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168D1-63F8-3043-0F6D-13A5B0108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1532F-509F-33B6-4E4A-7E2D0CAB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AF07-FEBB-4CEB-A668-625BA608F23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87FD7-C132-841E-EAD3-0CEB0C70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A975-B86E-1A83-03F3-EFB7582F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CAB-DFAA-48E2-90B2-B5299587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0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613EF-9078-0BD0-2957-7D2B58B0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D64E-FE53-192B-504A-F7E55EA99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3E272-1864-9776-D3F3-3343FA58A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5AF07-FEBB-4CEB-A668-625BA608F23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8CE5B-C917-E3EB-11E6-79CB59365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9A711-250D-14C7-F749-2A2A26D8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BCAB-DFAA-48E2-90B2-B5299587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2201365" y="353208"/>
            <a:ext cx="7851358" cy="720648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289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:: Exercises ::</a:t>
            </a:r>
          </a:p>
        </p:txBody>
      </p:sp>
      <p:sp>
        <p:nvSpPr>
          <p:cNvPr id="3" name="Rectangle 2"/>
          <p:cNvSpPr/>
          <p:nvPr/>
        </p:nvSpPr>
        <p:spPr>
          <a:xfrm>
            <a:off x="1839240" y="1457489"/>
            <a:ext cx="8560817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6" b="1" dirty="0">
                <a:latin typeface="Times New Roman" pitchFamily="18" charset="0"/>
                <a:cs typeface="Times New Roman" pitchFamily="18" charset="0"/>
              </a:rPr>
              <a:t>(Problem 1):</a:t>
            </a:r>
            <a:r>
              <a:rPr lang="en-US" sz="1576" dirty="0">
                <a:latin typeface="Times New Roman" pitchFamily="18" charset="0"/>
                <a:cs typeface="Times New Roman" pitchFamily="18" charset="0"/>
              </a:rPr>
              <a:t>  Write mathematical notation for the training sets in the following tables. List vectors 2</a:t>
            </a:r>
            <a:r>
              <a:rPr lang="en-US" sz="1576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576" dirty="0">
                <a:latin typeface="Times New Roman" pitchFamily="18" charset="0"/>
                <a:cs typeface="Times New Roman" pitchFamily="18" charset="0"/>
              </a:rPr>
              <a:t> and 4</a:t>
            </a:r>
            <a:r>
              <a:rPr lang="en-US" sz="1576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576" dirty="0">
                <a:latin typeface="Times New Roman" pitchFamily="18" charset="0"/>
                <a:cs typeface="Times New Roman" pitchFamily="18" charset="0"/>
              </a:rPr>
              <a:t> in each case.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66" y="1720295"/>
            <a:ext cx="4922393" cy="287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31134" y="1720295"/>
            <a:ext cx="4304057" cy="425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2"/>
          </a:p>
        </p:txBody>
      </p:sp>
      <p:sp>
        <p:nvSpPr>
          <p:cNvPr id="4" name="Rectangle 3"/>
          <p:cNvSpPr/>
          <p:nvPr/>
        </p:nvSpPr>
        <p:spPr>
          <a:xfrm>
            <a:off x="1981132" y="4469542"/>
            <a:ext cx="8229736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6" b="1" dirty="0">
                <a:latin typeface="Times New Roman" pitchFamily="18" charset="0"/>
                <a:cs typeface="Times New Roman" pitchFamily="18" charset="0"/>
              </a:rPr>
              <a:t>(Problem 2):</a:t>
            </a:r>
            <a:r>
              <a:rPr lang="en-US" sz="1576" dirty="0">
                <a:latin typeface="Times New Roman" pitchFamily="18" charset="0"/>
                <a:cs typeface="Times New Roman" pitchFamily="18" charset="0"/>
              </a:rPr>
              <a:t> Express the following notation training data in the form of tables.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981132" y="5084406"/>
              <a:ext cx="7898655" cy="92219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363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22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4051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300" dirty="0">
                              <a:effectLst/>
                            </a:rPr>
                            <a:t>(a) </a:t>
                          </a:r>
                          <a14:m>
                            <m:oMath xmlns:m="http://schemas.openxmlformats.org/officeDocument/2006/math"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1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13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3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3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3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13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3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3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3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1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300" b="0" i="0" smtClean="0">
                                          <a:effectLst/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300" dirty="0"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oMath>
                          </a14:m>
                          <a:endParaRPr lang="en-US" sz="1300" dirty="0">
                            <a:effectLst/>
                            <a:latin typeface="Times New Roman"/>
                            <a:ea typeface="Times New Roman"/>
                            <a:cs typeface="Arial"/>
                          </a:endParaRPr>
                        </a:p>
                      </a:txBody>
                      <a:tcPr marL="45046" marR="45046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Aft>
                              <a:spcPts val="1200"/>
                            </a:spcAft>
                            <a:buFont typeface="+mj-lt"/>
                            <a:buNone/>
                          </a:pPr>
                          <a:r>
                            <a:rPr lang="en-US" sz="1300" dirty="0">
                              <a:effectLst/>
                            </a:rPr>
                            <a:t>(b) </a:t>
                          </a:r>
                          <a14:m>
                            <m:oMath xmlns:m="http://schemas.openxmlformats.org/officeDocument/2006/math"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1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13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3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3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3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13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3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3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3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bSup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1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300" dirty="0"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endParaRPr lang="en-US" sz="1300" dirty="0">
                            <a:effectLst/>
                            <a:latin typeface="Times New Roman"/>
                            <a:ea typeface="Times New Roman"/>
                            <a:cs typeface="Arial"/>
                          </a:endParaRPr>
                        </a:p>
                      </a:txBody>
                      <a:tcPr marL="45046" marR="45046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814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  <a:buFont typeface="+mj-lt"/>
                            <a:buNone/>
                          </a:pPr>
                          <a:r>
                            <a:rPr lang="en-US" sz="1300" dirty="0">
                              <a:effectLst/>
                            </a:rPr>
                            <a:t>(c)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1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13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3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3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3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13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3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3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3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bSup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1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300" dirty="0"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3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oMath>
                          </a14:m>
                          <a:endParaRPr lang="en-US" sz="1300" dirty="0">
                            <a:effectLst/>
                            <a:latin typeface="Times New Roman"/>
                            <a:ea typeface="Times New Roman"/>
                            <a:cs typeface="Arial"/>
                          </a:endParaRPr>
                        </a:p>
                      </a:txBody>
                      <a:tcPr marL="45046" marR="45046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 </a:t>
                          </a:r>
                          <a:endParaRPr lang="en-US" sz="1300" dirty="0">
                            <a:effectLst/>
                            <a:latin typeface="Times New Roman"/>
                            <a:ea typeface="Calibri"/>
                            <a:cs typeface="Arial"/>
                          </a:endParaRPr>
                        </a:p>
                      </a:txBody>
                      <a:tcPr marL="45046" marR="45046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981132" y="5084406"/>
              <a:ext cx="7898655" cy="92219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363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22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40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046" marR="45046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316" r="-11123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046" marR="45046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9898" t="-131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8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046" marR="45046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1316" r="-111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 </a:t>
                          </a:r>
                          <a:endParaRPr lang="en-US" sz="1300" dirty="0">
                            <a:effectLst/>
                            <a:latin typeface="Times New Roman"/>
                            <a:ea typeface="Calibri"/>
                            <a:cs typeface="Arial"/>
                          </a:endParaRPr>
                        </a:p>
                      </a:txBody>
                      <a:tcPr marL="45046" marR="45046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AF5A-0362-4482-BBF8-33D4FB734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2201365" y="353208"/>
            <a:ext cx="7851358" cy="720648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289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:: Exercises ::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4594" y="1300620"/>
            <a:ext cx="8714653" cy="90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525"/>
              </a:spcBef>
              <a:spcAft>
                <a:spcPts val="525"/>
              </a:spcAft>
            </a:pPr>
            <a:r>
              <a:rPr lang="en-US" sz="1576" b="1" dirty="0">
                <a:latin typeface="Times New Roman"/>
                <a:ea typeface="Calibri"/>
                <a:cs typeface="Arial"/>
              </a:rPr>
              <a:t>(Problem 3):</a:t>
            </a:r>
            <a:r>
              <a:rPr lang="en-US" sz="1576" dirty="0">
                <a:latin typeface="Times New Roman"/>
                <a:ea typeface="Calibri"/>
                <a:cs typeface="Arial"/>
              </a:rPr>
              <a:t> Following is data related to a kind of follower called iris. Iris has three categories, the iris-</a:t>
            </a:r>
            <a:r>
              <a:rPr lang="en-US" sz="1576" dirty="0" err="1">
                <a:latin typeface="Times New Roman"/>
                <a:ea typeface="Calibri"/>
                <a:cs typeface="Arial"/>
              </a:rPr>
              <a:t>setosa</a:t>
            </a:r>
            <a:r>
              <a:rPr lang="en-US" sz="1576" dirty="0">
                <a:latin typeface="Times New Roman"/>
                <a:ea typeface="Calibri"/>
                <a:cs typeface="Arial"/>
              </a:rPr>
              <a:t>, iris-</a:t>
            </a:r>
            <a:r>
              <a:rPr lang="en-US" sz="1576" dirty="0" err="1">
                <a:latin typeface="Times New Roman"/>
                <a:ea typeface="Calibri"/>
                <a:cs typeface="Arial"/>
              </a:rPr>
              <a:t>versicolor</a:t>
            </a:r>
            <a:r>
              <a:rPr lang="en-US" sz="1576" dirty="0">
                <a:latin typeface="Times New Roman"/>
                <a:ea typeface="Calibri"/>
                <a:cs typeface="Arial"/>
              </a:rPr>
              <a:t>, iris-</a:t>
            </a:r>
            <a:r>
              <a:rPr lang="en-US" sz="1576" dirty="0" err="1">
                <a:latin typeface="Times New Roman"/>
                <a:ea typeface="Calibri"/>
                <a:cs typeface="Arial"/>
              </a:rPr>
              <a:t>verginica</a:t>
            </a:r>
            <a:r>
              <a:rPr lang="en-US" sz="1576" dirty="0">
                <a:latin typeface="Times New Roman"/>
                <a:ea typeface="Calibri"/>
                <a:cs typeface="Arial"/>
              </a:rPr>
              <a:t>.  The categorization is based on the difference in length, width of the sepals and petals of the flower. Write the formal notation (as in question 2) for the training.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25728" y="2719540"/>
          <a:ext cx="4289521" cy="2595615"/>
        </p:xfrm>
        <a:graphic>
          <a:graphicData uri="http://schemas.openxmlformats.org/drawingml/2006/table">
            <a:tbl>
              <a:tblPr/>
              <a:tblGrid>
                <a:gridCol w="53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2513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Sample #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Sepal 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algn="ctr" fontAlgn="b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Length 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algn="ctr" fontAlgn="b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(Cm)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Sepal 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algn="ctr" fontAlgn="b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Width 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algn="ctr" fontAlgn="b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(Cm)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Petal 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algn="ctr" fontAlgn="b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Length 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algn="ctr" fontAlgn="b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(Cm)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Petal Width 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algn="ctr" fontAlgn="b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(Cm)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Iris-versicolor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Iris-setosa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Iris-setosa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5.8</a:t>
                      </a:r>
                      <a:endParaRPr lang="en-US" sz="13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2.7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1.9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Iris-virginica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Iris-setosa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6.4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4.5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Iris-versicolor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6.9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Iris-versicolor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Iris-setosa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Iris-setosa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  <a:endParaRPr lang="en-US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Iris-</a:t>
                      </a:r>
                      <a:r>
                        <a:rPr lang="en-US" sz="1300" kern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  <a:endParaRPr lang="en-US" sz="13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256" marR="6256" marT="62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AF5A-0362-4482-BBF8-33D4FB734360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596C125-791D-60DA-99CD-7B9ADB7CF03D}"/>
                  </a:ext>
                </a:extLst>
              </p:cNvPr>
              <p:cNvSpPr/>
              <p:nvPr/>
            </p:nvSpPr>
            <p:spPr>
              <a:xfrm>
                <a:off x="1744645" y="5654595"/>
                <a:ext cx="8655412" cy="59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45" b="1" dirty="0">
                    <a:latin typeface="Times New Roman" pitchFamily="18" charset="0"/>
                    <a:cs typeface="Times New Roman" pitchFamily="18" charset="0"/>
                  </a:rPr>
                  <a:t>(Problem 4):</a:t>
                </a:r>
                <a:r>
                  <a:rPr lang="en-US" sz="1445" dirty="0">
                    <a:latin typeface="Times New Roman" pitchFamily="18" charset="0"/>
                    <a:cs typeface="Times New Roman" pitchFamily="18" charset="0"/>
                  </a:rPr>
                  <a:t> List the feature vectors 5, 7, and 10 of the training data in problem 3 both in column and row formats. Also list the values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4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45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45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44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45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445" dirty="0">
                    <a:latin typeface="Times New Roman" pitchFamily="18" charset="0"/>
                    <a:cs typeface="Times New Roman" pitchFamily="18" charset="0"/>
                  </a:rPr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4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45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45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sz="144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45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445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4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45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45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44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4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445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4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45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45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sz="144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45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445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4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45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44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45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45" dirty="0">
                    <a:latin typeface="Times New Roman" pitchFamily="18" charset="0"/>
                    <a:cs typeface="Times New Roman" pitchFamily="18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4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45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44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45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45" dirty="0">
                    <a:latin typeface="Times New Roman" pitchFamily="18" charset="0"/>
                    <a:cs typeface="Times New Roman" pitchFamily="18" charset="0"/>
                  </a:rPr>
                  <a:t> from the table.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596C125-791D-60DA-99CD-7B9ADB7CF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645" y="5654595"/>
                <a:ext cx="8655412" cy="590931"/>
              </a:xfrm>
              <a:prstGeom prst="rect">
                <a:avLst/>
              </a:prstGeom>
              <a:blipFill>
                <a:blip r:embed="rId2"/>
                <a:stretch>
                  <a:fillRect l="-211" t="-2062" b="-8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288</Words>
  <Application>Microsoft Office PowerPoint</Application>
  <PresentationFormat>Widescreen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:: Exercises ::</vt:lpstr>
      <vt:lpstr>:: Exercises ::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Naeem</dc:creator>
  <cp:lastModifiedBy>Mohammad Naeem</cp:lastModifiedBy>
  <cp:revision>1</cp:revision>
  <dcterms:created xsi:type="dcterms:W3CDTF">2025-02-07T08:43:33Z</dcterms:created>
  <dcterms:modified xsi:type="dcterms:W3CDTF">2025-02-07T08:44:50Z</dcterms:modified>
</cp:coreProperties>
</file>