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notesMasterIdLst>
    <p:notesMasterId r:id="rId19"/>
  </p:notesMasterIdLst>
  <p:sldIdLst>
    <p:sldId id="256" r:id="rId2"/>
    <p:sldId id="259" r:id="rId3"/>
    <p:sldId id="305" r:id="rId4"/>
    <p:sldId id="261" r:id="rId5"/>
    <p:sldId id="263" r:id="rId6"/>
    <p:sldId id="264" r:id="rId7"/>
    <p:sldId id="265" r:id="rId8"/>
    <p:sldId id="266" r:id="rId9"/>
    <p:sldId id="273" r:id="rId10"/>
    <p:sldId id="275" r:id="rId11"/>
    <p:sldId id="278" r:id="rId12"/>
    <p:sldId id="274" r:id="rId13"/>
    <p:sldId id="276" r:id="rId14"/>
    <p:sldId id="281" r:id="rId15"/>
    <p:sldId id="301" r:id="rId16"/>
    <p:sldId id="302" r:id="rId17"/>
    <p:sldId id="30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89" autoAdjust="0"/>
    <p:restoredTop sz="66801" autoAdjust="0"/>
  </p:normalViewPr>
  <p:slideViewPr>
    <p:cSldViewPr snapToGrid="0">
      <p:cViewPr varScale="1">
        <p:scale>
          <a:sx n="45" d="100"/>
          <a:sy n="45" d="100"/>
        </p:scale>
        <p:origin x="141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4DB6C8-9482-4E0D-87AE-1D687A0DAEB4}" type="datetimeFigureOut">
              <a:rPr lang="en-GB" smtClean="0"/>
              <a:t>28/05/2020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016BB9-4203-4675-847F-1C1DC5FA6F9C}" type="slidenum">
              <a:rPr lang="en-GB" smtClean="0"/>
              <a:t>‹#›</a:t>
            </a:fld>
            <a:endParaRPr lang="en-GB"/>
          </a:p>
        </p:txBody>
      </p:sp>
    </p:spTree>
    <p:extLst>
      <p:ext uri="{BB962C8B-B14F-4D97-AF65-F5344CB8AC3E}">
        <p14:creationId xmlns:p14="http://schemas.microsoft.com/office/powerpoint/2010/main" val="2154550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 presenting my research on Low-Dimensional Machine Learning Potentials for Molecular Systems. The potentials are low-dimensional as I produced 1D pair potentials from 6D PES. In this project, methane dimers were selected as a test system for a new method of producing pair potentials.</a:t>
            </a:r>
          </a:p>
        </p:txBody>
      </p:sp>
      <p:sp>
        <p:nvSpPr>
          <p:cNvPr id="4" name="Slide Number Placeholder 3"/>
          <p:cNvSpPr>
            <a:spLocks noGrp="1"/>
          </p:cNvSpPr>
          <p:nvPr>
            <p:ph type="sldNum" sz="quarter" idx="5"/>
          </p:nvPr>
        </p:nvSpPr>
        <p:spPr/>
        <p:txBody>
          <a:bodyPr/>
          <a:lstStyle/>
          <a:p>
            <a:fld id="{76016BB9-4203-4675-847F-1C1DC5FA6F9C}" type="slidenum">
              <a:rPr lang="en-GB" smtClean="0"/>
              <a:t>1</a:t>
            </a:fld>
            <a:endParaRPr lang="en-GB"/>
          </a:p>
        </p:txBody>
      </p:sp>
    </p:spTree>
    <p:extLst>
      <p:ext uri="{BB962C8B-B14F-4D97-AF65-F5344CB8AC3E}">
        <p14:creationId xmlns:p14="http://schemas.microsoft.com/office/powerpoint/2010/main" val="4070797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6</a:t>
            </a:r>
            <a:r>
              <a:rPr lang="en-GB" baseline="30000" dirty="0"/>
              <a:t>th</a:t>
            </a:r>
            <a:r>
              <a:rPr lang="en-GB" dirty="0"/>
              <a:t>-power model was trained and produced a training error of </a:t>
            </a:r>
            <a:r>
              <a:rPr lang="en-GB" sz="1200" dirty="0"/>
              <a:t>863 </a:t>
            </a:r>
            <a:r>
              <a:rPr lang="el-GR" sz="1200" dirty="0"/>
              <a:t>μ</a:t>
            </a:r>
            <a:r>
              <a:rPr lang="en-GB" sz="1200" dirty="0"/>
              <a:t>eV, showing an improvement on the unscaled distances model in both cross-validation and training errors.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This model has a smaller error at </a:t>
            </a:r>
            <a:r>
              <a:rPr lang="en-GB" sz="1200" kern="1200" dirty="0">
                <a:solidFill>
                  <a:schemeClr val="tx1"/>
                </a:solidFill>
                <a:effectLst/>
                <a:latin typeface="+mn-lt"/>
                <a:ea typeface="+mn-ea"/>
                <a:cs typeface="+mn-cs"/>
              </a:rPr>
              <a:t>short-range than the unscaled distances fit, showing that the distance scaling has been successful in somewhat removing the short-range error. In addition, the oscillations observed at long-range in the unscaled distances fit have been removed, showing a much more physical 6</a:t>
            </a:r>
            <a:r>
              <a:rPr lang="en-GB" sz="1200" kern="1200" baseline="30000" dirty="0">
                <a:solidFill>
                  <a:schemeClr val="tx1"/>
                </a:solidFill>
                <a:effectLst/>
                <a:latin typeface="+mn-lt"/>
                <a:ea typeface="+mn-ea"/>
                <a:cs typeface="+mn-cs"/>
              </a:rPr>
              <a:t>th</a:t>
            </a:r>
            <a:r>
              <a:rPr lang="en-GB" sz="1200" kern="1200" dirty="0">
                <a:solidFill>
                  <a:schemeClr val="tx1"/>
                </a:solidFill>
                <a:effectLst/>
                <a:latin typeface="+mn-lt"/>
                <a:ea typeface="+mn-ea"/>
                <a:cs typeface="+mn-cs"/>
              </a:rPr>
              <a:t>-power decay. These results also suggest that the 6</a:t>
            </a:r>
            <a:r>
              <a:rPr lang="en-GB" sz="1200" kern="1200" baseline="30000" dirty="0">
                <a:solidFill>
                  <a:schemeClr val="tx1"/>
                </a:solidFill>
                <a:effectLst/>
                <a:latin typeface="+mn-lt"/>
                <a:ea typeface="+mn-ea"/>
                <a:cs typeface="+mn-cs"/>
              </a:rPr>
              <a:t>th</a:t>
            </a:r>
            <a:r>
              <a:rPr lang="en-GB" sz="1200" kern="1200" dirty="0">
                <a:solidFill>
                  <a:schemeClr val="tx1"/>
                </a:solidFill>
                <a:effectLst/>
                <a:latin typeface="+mn-lt"/>
                <a:ea typeface="+mn-ea"/>
                <a:cs typeface="+mn-cs"/>
              </a:rPr>
              <a:t>-power rescaling is a good option for fitting the long-range tail of intermolecular interactions, with the short-range potentially taken care of by another model. </a:t>
            </a:r>
            <a:endParaRPr lang="en-GB" dirty="0"/>
          </a:p>
        </p:txBody>
      </p:sp>
      <p:sp>
        <p:nvSpPr>
          <p:cNvPr id="4" name="Slide Number Placeholder 3"/>
          <p:cNvSpPr>
            <a:spLocks noGrp="1"/>
          </p:cNvSpPr>
          <p:nvPr>
            <p:ph type="sldNum" sz="quarter" idx="5"/>
          </p:nvPr>
        </p:nvSpPr>
        <p:spPr/>
        <p:txBody>
          <a:bodyPr/>
          <a:lstStyle/>
          <a:p>
            <a:fld id="{76016BB9-4203-4675-847F-1C1DC5FA6F9C}" type="slidenum">
              <a:rPr lang="en-GB" smtClean="0"/>
              <a:t>10</a:t>
            </a:fld>
            <a:endParaRPr lang="en-GB"/>
          </a:p>
        </p:txBody>
      </p:sp>
    </p:spTree>
    <p:extLst>
      <p:ext uri="{BB962C8B-B14F-4D97-AF65-F5344CB8AC3E}">
        <p14:creationId xmlns:p14="http://schemas.microsoft.com/office/powerpoint/2010/main" val="286936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Using the same test datasets before, the 6</a:t>
            </a:r>
            <a:r>
              <a:rPr lang="en-GB" baseline="30000" dirty="0"/>
              <a:t>th</a:t>
            </a:r>
            <a:r>
              <a:rPr lang="en-GB" dirty="0"/>
              <a:t>-power potentials were generated. The potentials were found to contain residual intramolecular energy, as the sum of the intramolecular energies and the intermolecular offsets was equal to zero. These intramolecular energies were removed from the potentials.</a:t>
            </a:r>
          </a:p>
          <a:p>
            <a:endParaRPr lang="en-GB" dirty="0"/>
          </a:p>
          <a:p>
            <a:r>
              <a:rPr lang="en-GB" dirty="0"/>
              <a:t>All the </a:t>
            </a:r>
            <a:r>
              <a:rPr lang="en-GB"/>
              <a:t>potentials held </a:t>
            </a:r>
            <a:r>
              <a:rPr lang="en-GB" dirty="0"/>
              <a:t>a reasonable physical form and a 6</a:t>
            </a:r>
            <a:r>
              <a:rPr lang="en-GB" baseline="30000" dirty="0"/>
              <a:t>th</a:t>
            </a:r>
            <a:r>
              <a:rPr lang="en-GB" dirty="0"/>
              <a:t>-power decay to zero, which therefore demonstrates a huge benefit of fitting to scaled distances without using a shorter cut-off.</a:t>
            </a:r>
          </a:p>
        </p:txBody>
      </p:sp>
      <p:sp>
        <p:nvSpPr>
          <p:cNvPr id="4" name="Slide Number Placeholder 3"/>
          <p:cNvSpPr>
            <a:spLocks noGrp="1"/>
          </p:cNvSpPr>
          <p:nvPr>
            <p:ph type="sldNum" sz="quarter" idx="5"/>
          </p:nvPr>
        </p:nvSpPr>
        <p:spPr/>
        <p:txBody>
          <a:bodyPr/>
          <a:lstStyle/>
          <a:p>
            <a:fld id="{76016BB9-4203-4675-847F-1C1DC5FA6F9C}" type="slidenum">
              <a:rPr lang="en-GB" smtClean="0"/>
              <a:t>11</a:t>
            </a:fld>
            <a:endParaRPr lang="en-GB"/>
          </a:p>
        </p:txBody>
      </p:sp>
    </p:spTree>
    <p:extLst>
      <p:ext uri="{BB962C8B-B14F-4D97-AF65-F5344CB8AC3E}">
        <p14:creationId xmlns:p14="http://schemas.microsoft.com/office/powerpoint/2010/main" val="1401141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create a 12</a:t>
            </a:r>
            <a:r>
              <a:rPr lang="en-GB" baseline="30000" dirty="0"/>
              <a:t>th</a:t>
            </a:r>
            <a:r>
              <a:rPr lang="en-GB" dirty="0"/>
              <a:t>-power model, the pair distances were scaled by a power of -12 in librascal and again the length scale parameter was estimated in the same way as before and it was estimated to be 2.5x10</a:t>
            </a:r>
            <a:r>
              <a:rPr lang="en-GB" baseline="30000" dirty="0"/>
              <a:t>-7</a:t>
            </a:r>
            <a:r>
              <a:rPr lang="en-GB" dirty="0"/>
              <a:t> Å</a:t>
            </a:r>
            <a:r>
              <a:rPr lang="en-GB" baseline="30000" dirty="0"/>
              <a:t>-12 </a:t>
            </a:r>
            <a:r>
              <a:rPr lang="en-GB" sz="1200" dirty="0"/>
              <a:t>. </a:t>
            </a:r>
          </a:p>
          <a:p>
            <a:endParaRPr lang="en-GB" sz="1200" dirty="0"/>
          </a:p>
          <a:p>
            <a:r>
              <a:rPr lang="en-GB" sz="1200" dirty="0"/>
              <a:t>The regulariser was optimised in the same way and a slightly higher regulariser of 0.06 was chosen with a cross-validation error of 2.41 meV. This cross-validation error was much larger than that of the 6</a:t>
            </a:r>
            <a:r>
              <a:rPr lang="en-GB" sz="1200" baseline="30000" dirty="0"/>
              <a:t>th</a:t>
            </a:r>
            <a:r>
              <a:rPr lang="en-GB" sz="1200" dirty="0"/>
              <a:t>-power model and the unscaled distances model, implying that this was overfitted, despite being close to the minimum of the optimisation.</a:t>
            </a:r>
            <a:endParaRPr lang="en-GB" dirty="0"/>
          </a:p>
          <a:p>
            <a:endParaRPr lang="en-GB" dirty="0"/>
          </a:p>
        </p:txBody>
      </p:sp>
      <p:sp>
        <p:nvSpPr>
          <p:cNvPr id="4" name="Slide Number Placeholder 3"/>
          <p:cNvSpPr>
            <a:spLocks noGrp="1"/>
          </p:cNvSpPr>
          <p:nvPr>
            <p:ph type="sldNum" sz="quarter" idx="5"/>
          </p:nvPr>
        </p:nvSpPr>
        <p:spPr/>
        <p:txBody>
          <a:bodyPr/>
          <a:lstStyle/>
          <a:p>
            <a:fld id="{76016BB9-4203-4675-847F-1C1DC5FA6F9C}" type="slidenum">
              <a:rPr lang="en-GB" smtClean="0"/>
              <a:t>12</a:t>
            </a:fld>
            <a:endParaRPr lang="en-GB"/>
          </a:p>
        </p:txBody>
      </p:sp>
    </p:spTree>
    <p:extLst>
      <p:ext uri="{BB962C8B-B14F-4D97-AF65-F5344CB8AC3E}">
        <p14:creationId xmlns:p14="http://schemas.microsoft.com/office/powerpoint/2010/main" val="2128597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12</a:t>
            </a:r>
            <a:r>
              <a:rPr lang="en-GB" baseline="30000" dirty="0"/>
              <a:t>th</a:t>
            </a:r>
            <a:r>
              <a:rPr lang="en-GB" dirty="0"/>
              <a:t>-power model was trained and produced a lower error of </a:t>
            </a:r>
            <a:r>
              <a:rPr lang="en-GB" sz="1200" dirty="0"/>
              <a:t>499 </a:t>
            </a:r>
            <a:r>
              <a:rPr lang="el-GR" sz="1200" dirty="0"/>
              <a:t>μ</a:t>
            </a:r>
            <a:r>
              <a:rPr lang="en-GB" sz="1200" dirty="0"/>
              <a:t>eV. However, given the high cross-validation error, this was likely to have been a result of overfitting.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There is also a bias at long-range, with error values being consistently negative beyond 6-7 </a:t>
            </a:r>
            <a:r>
              <a:rPr lang="en-GB" dirty="0"/>
              <a:t>Å.</a:t>
            </a:r>
          </a:p>
        </p:txBody>
      </p:sp>
      <p:sp>
        <p:nvSpPr>
          <p:cNvPr id="4" name="Slide Number Placeholder 3"/>
          <p:cNvSpPr>
            <a:spLocks noGrp="1"/>
          </p:cNvSpPr>
          <p:nvPr>
            <p:ph type="sldNum" sz="quarter" idx="5"/>
          </p:nvPr>
        </p:nvSpPr>
        <p:spPr/>
        <p:txBody>
          <a:bodyPr/>
          <a:lstStyle/>
          <a:p>
            <a:fld id="{76016BB9-4203-4675-847F-1C1DC5FA6F9C}" type="slidenum">
              <a:rPr lang="en-GB" smtClean="0"/>
              <a:t>13</a:t>
            </a:fld>
            <a:endParaRPr lang="en-GB"/>
          </a:p>
        </p:txBody>
      </p:sp>
    </p:spTree>
    <p:extLst>
      <p:ext uri="{BB962C8B-B14F-4D97-AF65-F5344CB8AC3E}">
        <p14:creationId xmlns:p14="http://schemas.microsoft.com/office/powerpoint/2010/main" val="1511718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C-C and C-H potentials contained only repulsive contributions to the total energy, whereas the H-H potential had both attractive and repulsive contributions to the total energy at long- and short-range, but was very noisy. The large fluctuations are likely to be a direct result of overfitting. </a:t>
            </a:r>
          </a:p>
        </p:txBody>
      </p:sp>
      <p:sp>
        <p:nvSpPr>
          <p:cNvPr id="4" name="Slide Number Placeholder 3"/>
          <p:cNvSpPr>
            <a:spLocks noGrp="1"/>
          </p:cNvSpPr>
          <p:nvPr>
            <p:ph type="sldNum" sz="quarter" idx="5"/>
          </p:nvPr>
        </p:nvSpPr>
        <p:spPr/>
        <p:txBody>
          <a:bodyPr/>
          <a:lstStyle/>
          <a:p>
            <a:fld id="{76016BB9-4203-4675-847F-1C1DC5FA6F9C}" type="slidenum">
              <a:rPr lang="en-GB" smtClean="0"/>
              <a:t>14</a:t>
            </a:fld>
            <a:endParaRPr lang="en-GB"/>
          </a:p>
        </p:txBody>
      </p:sp>
    </p:spTree>
    <p:extLst>
      <p:ext uri="{BB962C8B-B14F-4D97-AF65-F5344CB8AC3E}">
        <p14:creationId xmlns:p14="http://schemas.microsoft.com/office/powerpoint/2010/main" val="356264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created a 12-6 model, which was an average of the 6</a:t>
            </a:r>
            <a:r>
              <a:rPr lang="en-GB" baseline="30000" dirty="0"/>
              <a:t>th</a:t>
            </a:r>
            <a:r>
              <a:rPr lang="en-GB" dirty="0"/>
              <a:t>- and 12</a:t>
            </a:r>
            <a:r>
              <a:rPr lang="en-GB" baseline="30000" dirty="0"/>
              <a:t>th</a:t>
            </a:r>
            <a:r>
              <a:rPr lang="en-GB" dirty="0"/>
              <a:t>-power models. The same regulariser optimisation was carried out. The optimal regulariser was found to be 0.0523, which had a minimum validation error of 1.42 meV.</a:t>
            </a:r>
          </a:p>
          <a:p>
            <a:endParaRPr lang="en-GB" dirty="0"/>
          </a:p>
          <a:p>
            <a:r>
              <a:rPr lang="en-GB" dirty="0"/>
              <a:t>This regulariser gave a low training error of </a:t>
            </a:r>
            <a:r>
              <a:rPr lang="en-GB" sz="1200" dirty="0"/>
              <a:t>389 </a:t>
            </a:r>
            <a:r>
              <a:rPr lang="el-GR" sz="1200" dirty="0"/>
              <a:t>μ</a:t>
            </a:r>
            <a:r>
              <a:rPr lang="en-GB" sz="1200" dirty="0"/>
              <a:t>eV, but given the discrepancy between the training and cross-validation errors, it is likely that the model was slightly overfitted. </a:t>
            </a:r>
            <a:endParaRPr lang="en-GB" dirty="0"/>
          </a:p>
        </p:txBody>
      </p:sp>
      <p:sp>
        <p:nvSpPr>
          <p:cNvPr id="4" name="Slide Number Placeholder 3"/>
          <p:cNvSpPr>
            <a:spLocks noGrp="1"/>
          </p:cNvSpPr>
          <p:nvPr>
            <p:ph type="sldNum" sz="quarter" idx="5"/>
          </p:nvPr>
        </p:nvSpPr>
        <p:spPr/>
        <p:txBody>
          <a:bodyPr/>
          <a:lstStyle/>
          <a:p>
            <a:fld id="{76016BB9-4203-4675-847F-1C1DC5FA6F9C}" type="slidenum">
              <a:rPr lang="en-GB" smtClean="0"/>
              <a:t>15</a:t>
            </a:fld>
            <a:endParaRPr lang="en-GB"/>
          </a:p>
        </p:txBody>
      </p:sp>
    </p:spTree>
    <p:extLst>
      <p:ext uri="{BB962C8B-B14F-4D97-AF65-F5344CB8AC3E}">
        <p14:creationId xmlns:p14="http://schemas.microsoft.com/office/powerpoint/2010/main" val="3493515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All three potentials exhibited some features which were present in both the 6</a:t>
            </a:r>
            <a:r>
              <a:rPr lang="en-GB" baseline="30000" dirty="0"/>
              <a:t>th</a:t>
            </a:r>
            <a:r>
              <a:rPr lang="en-GB" dirty="0"/>
              <a:t>- and 12</a:t>
            </a:r>
            <a:r>
              <a:rPr lang="en-GB" baseline="30000" dirty="0"/>
              <a:t>th</a:t>
            </a:r>
            <a:r>
              <a:rPr lang="en-GB" dirty="0"/>
              <a:t>-power potentials.</a:t>
            </a:r>
          </a:p>
        </p:txBody>
      </p:sp>
      <p:sp>
        <p:nvSpPr>
          <p:cNvPr id="4" name="Slide Number Placeholder 3"/>
          <p:cNvSpPr>
            <a:spLocks noGrp="1"/>
          </p:cNvSpPr>
          <p:nvPr>
            <p:ph type="sldNum" sz="quarter" idx="5"/>
          </p:nvPr>
        </p:nvSpPr>
        <p:spPr/>
        <p:txBody>
          <a:bodyPr/>
          <a:lstStyle/>
          <a:p>
            <a:fld id="{76016BB9-4203-4675-847F-1C1DC5FA6F9C}" type="slidenum">
              <a:rPr lang="en-GB" smtClean="0"/>
              <a:t>16</a:t>
            </a:fld>
            <a:endParaRPr lang="en-GB"/>
          </a:p>
        </p:txBody>
      </p:sp>
    </p:spTree>
    <p:extLst>
      <p:ext uri="{BB962C8B-B14F-4D97-AF65-F5344CB8AC3E}">
        <p14:creationId xmlns:p14="http://schemas.microsoft.com/office/powerpoint/2010/main" val="3565238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dirty="0"/>
              <a:t>In summary, a model using unscaled distances was created and most notably, the potentials for this model oscillated at long-range.</a:t>
            </a:r>
          </a:p>
          <a:p>
            <a:endParaRPr lang="en-GB" i="0" dirty="0"/>
          </a:p>
          <a:p>
            <a:r>
              <a:rPr lang="en-GB" i="0" dirty="0"/>
              <a:t>In order to solve this, models were created with pair distances scaled by powers of -6 and -12, as these are the powers in the L-J potential and we know that dispersion is the dominant interaction between methane molecules. The 6</a:t>
            </a:r>
            <a:r>
              <a:rPr lang="en-GB" i="0" baseline="30000" dirty="0"/>
              <a:t>th</a:t>
            </a:r>
            <a:r>
              <a:rPr lang="en-GB" i="0" dirty="0"/>
              <a:t>-power potentials held a good physical form and provide a </a:t>
            </a:r>
            <a:r>
              <a:rPr lang="en-GB" sz="1200" kern="1200" dirty="0">
                <a:solidFill>
                  <a:schemeClr val="tx1"/>
                </a:solidFill>
                <a:effectLst/>
                <a:latin typeface="+mn-lt"/>
                <a:ea typeface="+mn-ea"/>
                <a:cs typeface="+mn-cs"/>
              </a:rPr>
              <a:t>good option for fitting the long-range tail of intermolecular interactions. The 12</a:t>
            </a:r>
            <a:r>
              <a:rPr lang="en-GB" sz="1200" kern="1200" baseline="30000" dirty="0">
                <a:solidFill>
                  <a:schemeClr val="tx1"/>
                </a:solidFill>
                <a:effectLst/>
                <a:latin typeface="+mn-lt"/>
                <a:ea typeface="+mn-ea"/>
                <a:cs typeface="+mn-cs"/>
              </a:rPr>
              <a:t>th</a:t>
            </a:r>
            <a:r>
              <a:rPr lang="en-GB" sz="1200" kern="1200" dirty="0">
                <a:solidFill>
                  <a:schemeClr val="tx1"/>
                </a:solidFill>
                <a:effectLst/>
                <a:latin typeface="+mn-lt"/>
                <a:ea typeface="+mn-ea"/>
                <a:cs typeface="+mn-cs"/>
              </a:rPr>
              <a:t>-power potentials were overfitted, and so it seems unlikely that that the short-range repulsion can be modelled well in this way.</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12-6 model was created and its potentials held a reasonable physical form, but with some overfitting, brought about by the 12</a:t>
            </a:r>
            <a:r>
              <a:rPr lang="en-GB" sz="1200" kern="1200" baseline="30000" dirty="0">
                <a:solidFill>
                  <a:schemeClr val="tx1"/>
                </a:solidFill>
                <a:effectLst/>
                <a:latin typeface="+mn-lt"/>
                <a:ea typeface="+mn-ea"/>
                <a:cs typeface="+mn-cs"/>
              </a:rPr>
              <a:t>th</a:t>
            </a:r>
            <a:r>
              <a:rPr lang="en-GB" sz="1200" kern="1200" dirty="0">
                <a:solidFill>
                  <a:schemeClr val="tx1"/>
                </a:solidFill>
                <a:effectLst/>
                <a:latin typeface="+mn-lt"/>
                <a:ea typeface="+mn-ea"/>
                <a:cs typeface="+mn-cs"/>
              </a:rPr>
              <a:t>-power model’s contribution. In general though, this is a promising and inexpensive strategy for modelling long-range interactions in systems dominated either by dispersion or other interactions by changing the scaling power. </a:t>
            </a:r>
            <a:endParaRPr lang="en-GB" dirty="0"/>
          </a:p>
        </p:txBody>
      </p:sp>
      <p:sp>
        <p:nvSpPr>
          <p:cNvPr id="4" name="Slide Number Placeholder 3"/>
          <p:cNvSpPr>
            <a:spLocks noGrp="1"/>
          </p:cNvSpPr>
          <p:nvPr>
            <p:ph type="sldNum" sz="quarter" idx="5"/>
          </p:nvPr>
        </p:nvSpPr>
        <p:spPr/>
        <p:txBody>
          <a:bodyPr/>
          <a:lstStyle/>
          <a:p>
            <a:fld id="{76016BB9-4203-4675-847F-1C1DC5FA6F9C}" type="slidenum">
              <a:rPr lang="en-GB" smtClean="0"/>
              <a:t>17</a:t>
            </a:fld>
            <a:endParaRPr lang="en-GB"/>
          </a:p>
        </p:txBody>
      </p:sp>
    </p:spTree>
    <p:extLst>
      <p:ext uri="{BB962C8B-B14F-4D97-AF65-F5344CB8AC3E}">
        <p14:creationId xmlns:p14="http://schemas.microsoft.com/office/powerpoint/2010/main" val="1089831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Interatomic potentials in general describe the potential energy interaction between two or more atoms. They can be used to help model and predict properties of systems, such as cohesion, thermal expansion and elastic and plastic behaviour of materials. The accuracy of properties of a system obtained from molecular simulations is limited by the accuracy of the potential used to model the system. Potentials have generally been notoriously difficult to compute highly accurately.</a:t>
            </a:r>
          </a:p>
          <a:p>
            <a:endParaRPr lang="en-GB" dirty="0"/>
          </a:p>
          <a:p>
            <a:r>
              <a:rPr lang="en-GB" dirty="0"/>
              <a:t>In Equation 1, the total energy can be written as a sum of atomic potential energies (the V_1 terms), pair potential energies (V_2 terms) and higher-body-order corrections in the Body-Order Expansion. The constant V_0 is usually set to zero. Therefore, by neglecting higher-body-order corrections and subtracting off the atomic potential energies, we get an approximation for the total energy through the sum of pair potentials. This is known as the pairwise additivity approximation. We are still interested in pair potentials, over other potentials, since they are often cheaper to compute than many-body potentials.</a:t>
            </a:r>
          </a:p>
          <a:p>
            <a:endParaRPr lang="en-GB" dirty="0"/>
          </a:p>
          <a:p>
            <a:r>
              <a:rPr lang="en-GB" dirty="0"/>
              <a:t>Pair potentials have been modelled extensively using the Lennard-Jones potential, which was first developed to model the Equation of State of noble gases. The typical L-J potential is shown in Equation 2,  and the power of -6 was chosen for the attractive tail, when the leading term in the dispersion energy followed this relationship, which came from the quantum mechanical solution of the correlation energy of two fluctuating dipoles. </a:t>
            </a:r>
          </a:p>
        </p:txBody>
      </p:sp>
      <p:sp>
        <p:nvSpPr>
          <p:cNvPr id="4" name="Slide Number Placeholder 3"/>
          <p:cNvSpPr>
            <a:spLocks noGrp="1"/>
          </p:cNvSpPr>
          <p:nvPr>
            <p:ph type="sldNum" sz="quarter" idx="5"/>
          </p:nvPr>
        </p:nvSpPr>
        <p:spPr/>
        <p:txBody>
          <a:bodyPr/>
          <a:lstStyle/>
          <a:p>
            <a:fld id="{76016BB9-4203-4675-847F-1C1DC5FA6F9C}" type="slidenum">
              <a:rPr lang="en-GB" smtClean="0"/>
              <a:t>2</a:t>
            </a:fld>
            <a:endParaRPr lang="en-GB"/>
          </a:p>
        </p:txBody>
      </p:sp>
    </p:spTree>
    <p:extLst>
      <p:ext uri="{BB962C8B-B14F-4D97-AF65-F5344CB8AC3E}">
        <p14:creationId xmlns:p14="http://schemas.microsoft.com/office/powerpoint/2010/main" val="2873070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More recently, machine learning potentials have been developed using various techniques such as linear regression and neural networks. These are more accurate than L-J potentials, due to their greater functional flexibility, with many more parameters.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Another popular technique, which was the focus of my project was Gaussian Process Regression to create Gaussian Approximation Potentials (GAP). GAP is not a new concept, but given strong evidence in previous research (a Lennard-Jones potential was fitted using scaled distances), we thought it would be good idea to try fitting to scaled distances to obtain more accurate pair potentials.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Therefore, in this project, the distances were scaled by powers of both -6 and -12, with both models combined to give a 12-6 model. It was hoped that the scaling would lead to improved fits for the 12</a:t>
            </a:r>
            <a:r>
              <a:rPr lang="en-GB" baseline="30000" dirty="0"/>
              <a:t>th</a:t>
            </a:r>
            <a:r>
              <a:rPr lang="en-GB" dirty="0"/>
              <a:t>-power repulsion and 6</a:t>
            </a:r>
            <a:r>
              <a:rPr lang="en-GB" baseline="30000" dirty="0"/>
              <a:t>th</a:t>
            </a:r>
            <a:r>
              <a:rPr lang="en-GB" dirty="0"/>
              <a:t>-power attraction for methane dimer potentials.</a:t>
            </a:r>
          </a:p>
        </p:txBody>
      </p:sp>
      <p:sp>
        <p:nvSpPr>
          <p:cNvPr id="4" name="Slide Number Placeholder 3"/>
          <p:cNvSpPr>
            <a:spLocks noGrp="1"/>
          </p:cNvSpPr>
          <p:nvPr>
            <p:ph type="sldNum" sz="quarter" idx="5"/>
          </p:nvPr>
        </p:nvSpPr>
        <p:spPr/>
        <p:txBody>
          <a:bodyPr/>
          <a:lstStyle/>
          <a:p>
            <a:fld id="{76016BB9-4203-4675-847F-1C1DC5FA6F9C}" type="slidenum">
              <a:rPr lang="en-GB" smtClean="0"/>
              <a:t>3</a:t>
            </a:fld>
            <a:endParaRPr lang="en-GB"/>
          </a:p>
        </p:txBody>
      </p:sp>
    </p:spTree>
    <p:extLst>
      <p:ext uri="{BB962C8B-B14F-4D97-AF65-F5344CB8AC3E}">
        <p14:creationId xmlns:p14="http://schemas.microsoft.com/office/powerpoint/2010/main" val="505319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Describe Gaussian Process Regression</a:t>
            </a:r>
          </a:p>
          <a:p>
            <a:endParaRPr lang="en-GB" dirty="0"/>
          </a:p>
          <a:p>
            <a:r>
              <a:rPr lang="en-GB" dirty="0"/>
              <a:t>In linear and kernel methods, each pair potential energy can be written as the sum over basis functions multiplied by their weights, as shown in Equation 3. These basis functions are functions of descriptors, which are </a:t>
            </a:r>
            <a:r>
              <a:rPr lang="en-GB" sz="1200" kern="1200" dirty="0">
                <a:solidFill>
                  <a:schemeClr val="tx1"/>
                </a:solidFill>
                <a:effectLst/>
                <a:latin typeface="+mn-lt"/>
                <a:ea typeface="+mn-ea"/>
                <a:cs typeface="+mn-cs"/>
              </a:rPr>
              <a:t>transformations of the coordinates between two or more bodies. Therefore, kernel regression was chosen as the technique of choice, since it could capture the non-linear behaviour within a linear fit without having to find a complete basis set to represent the energy. </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product of two basis functions in Equation 3 is equivalent to the kernel and this can be computed using Equation 4, as a similarity measure between descriptors, where the value theta is the length scale parameter.</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 order to obtain the optimal fit, the weights, alpha, must be computed by minimising the regularised loss function in Equation 5 and the regulariser hyperparameter, sigma, must be optimised to give the minimum error. In this loss function, y are the dataset energies and f(</a:t>
            </a:r>
            <a:r>
              <a:rPr lang="en-GB" sz="1200" kern="1200" dirty="0" err="1">
                <a:solidFill>
                  <a:schemeClr val="tx1"/>
                </a:solidFill>
                <a:effectLst/>
                <a:latin typeface="+mn-lt"/>
                <a:ea typeface="+mn-ea"/>
                <a:cs typeface="+mn-cs"/>
              </a:rPr>
              <a:t>d_i</a:t>
            </a:r>
            <a:r>
              <a:rPr lang="en-GB" sz="1200" kern="1200" dirty="0">
                <a:solidFill>
                  <a:schemeClr val="tx1"/>
                </a:solidFill>
                <a:effectLst/>
                <a:latin typeface="+mn-lt"/>
                <a:ea typeface="+mn-ea"/>
                <a:cs typeface="+mn-cs"/>
              </a:rPr>
              <a:t>) are the fitted energies. This can be done computationally, by using Equation 6, where K_NN is the train-train kernel, which has been summed over all columns and rows for each molecule. The regulariser can be optimised using grid search optimisation, using cross-validation, where evenly spaced points are tested to see which regulariser value gives the lowest validation error.</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fitted energies or pair potentials themselves can be computed using Equation 7, where the * indicates a new point. If this new point is from the training dataset, then this produces the fitted total energy, but if it is from the test dataset of pair distances only, then this will give the pair potential energy.</a:t>
            </a:r>
          </a:p>
          <a:p>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76016BB9-4203-4675-847F-1C1DC5FA6F9C}" type="slidenum">
              <a:rPr lang="en-GB" smtClean="0"/>
              <a:t>4</a:t>
            </a:fld>
            <a:endParaRPr lang="en-GB"/>
          </a:p>
        </p:txBody>
      </p:sp>
    </p:spTree>
    <p:extLst>
      <p:ext uri="{BB962C8B-B14F-4D97-AF65-F5344CB8AC3E}">
        <p14:creationId xmlns:p14="http://schemas.microsoft.com/office/powerpoint/2010/main" val="2983758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process can be understood more clearly with the use of a flowchart. </a:t>
            </a:r>
          </a:p>
          <a:p>
            <a:endParaRPr lang="en-GB" dirty="0"/>
          </a:p>
          <a:p>
            <a:r>
              <a:rPr lang="en-GB" dirty="0"/>
              <a:t>As my supervisor, Dr. Max Veit said in a presentation last year, the majority of the computational cost of computing GAPs in QUIP comes from the computation of descriptors and kernels. Therefore, I wrote some code in </a:t>
            </a:r>
            <a:r>
              <a:rPr lang="en-GB" i="1" dirty="0"/>
              <a:t>librascal</a:t>
            </a:r>
            <a:r>
              <a:rPr lang="en-GB" i="0" dirty="0"/>
              <a:t> to compute pair distances and Gaussian kernels, where it was possible to scale the pair distances by a predefined power. </a:t>
            </a:r>
          </a:p>
          <a:p>
            <a:endParaRPr lang="en-GB" i="0" dirty="0"/>
          </a:p>
          <a:p>
            <a:r>
              <a:rPr lang="en-GB" i="0" dirty="0"/>
              <a:t>A methane dimer dataset was chosen to generate C-C, C-H and H-H pair potentials, as the dominant interaction between methane monomers in a dimer is known to be dispersion. The dataset was created by generating a sample of 2418 dimers, taken from a liquid MD simulation using 200 rigid geometry-optimised monomers. The sampling was biased towards shorter distances, since this is where the GAP was desired to be the most accurate. The intermolecular energies were generated using MP2 and were exactly the two-body contribution to the total energies, with one-body energies removed.</a:t>
            </a:r>
          </a:p>
          <a:p>
            <a:endParaRPr lang="en-GB" i="0" dirty="0"/>
          </a:p>
          <a:p>
            <a:endParaRPr lang="en-GB" dirty="0"/>
          </a:p>
        </p:txBody>
      </p:sp>
      <p:sp>
        <p:nvSpPr>
          <p:cNvPr id="4" name="Slide Number Placeholder 3"/>
          <p:cNvSpPr>
            <a:spLocks noGrp="1"/>
          </p:cNvSpPr>
          <p:nvPr>
            <p:ph type="sldNum" sz="quarter" idx="5"/>
          </p:nvPr>
        </p:nvSpPr>
        <p:spPr/>
        <p:txBody>
          <a:bodyPr/>
          <a:lstStyle/>
          <a:p>
            <a:fld id="{76016BB9-4203-4675-847F-1C1DC5FA6F9C}" type="slidenum">
              <a:rPr lang="en-GB" smtClean="0"/>
              <a:t>5</a:t>
            </a:fld>
            <a:endParaRPr lang="en-GB"/>
          </a:p>
        </p:txBody>
      </p:sp>
    </p:spTree>
    <p:extLst>
      <p:ext uri="{BB962C8B-B14F-4D97-AF65-F5344CB8AC3E}">
        <p14:creationId xmlns:p14="http://schemas.microsoft.com/office/powerpoint/2010/main" val="3242437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model created was the Unscaled Distances model and the first step was to try to optimise the parameters used in creating a GAP fitted using regular unscaled distances.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length scale parameter was estimated by observing the range over which two distances remained correlated, using both the histograms in Figure 2 and the total potential energy surface. The histograms included all pairs both intramolecular and intermolecular as </a:t>
            </a:r>
            <a:r>
              <a:rPr lang="en-GB" i="1" dirty="0"/>
              <a:t>librascal </a:t>
            </a:r>
            <a:r>
              <a:rPr lang="en-GB" i="0" dirty="0"/>
              <a:t>is unable to differentiate between them. The length scale parameter</a:t>
            </a:r>
            <a:r>
              <a:rPr lang="en-GB" dirty="0"/>
              <a:t> was estimated to be 0.8 Å. A full optimisation of the length scale parameter would have been too costly for the scale of this project, but a value of 0.8 Å</a:t>
            </a:r>
            <a:r>
              <a:rPr lang="en-GB" sz="1200" dirty="0"/>
              <a:t> gave the lowest error when compared to other values</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The regulariser was fully optimised, using six-fold cross-validation and produced the plot shown. It was found that optimal and low regularisers still gave overfitted oscillating potentials, so the regulariser was increased, without compromising on the error, to reduce oscillations in the potential. In the end, a slightly higher regulariser of 0.03 was used, which gave a cross-validation error of 1.15 meV.</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endParaRPr lang="en-GB" dirty="0"/>
          </a:p>
          <a:p>
            <a:endParaRPr lang="en-GB" dirty="0"/>
          </a:p>
        </p:txBody>
      </p:sp>
      <p:sp>
        <p:nvSpPr>
          <p:cNvPr id="4" name="Slide Number Placeholder 3"/>
          <p:cNvSpPr>
            <a:spLocks noGrp="1"/>
          </p:cNvSpPr>
          <p:nvPr>
            <p:ph type="sldNum" sz="quarter" idx="5"/>
          </p:nvPr>
        </p:nvSpPr>
        <p:spPr/>
        <p:txBody>
          <a:bodyPr/>
          <a:lstStyle/>
          <a:p>
            <a:fld id="{76016BB9-4203-4675-847F-1C1DC5FA6F9C}" type="slidenum">
              <a:rPr lang="en-GB" smtClean="0"/>
              <a:t>6</a:t>
            </a:fld>
            <a:endParaRPr lang="en-GB"/>
          </a:p>
        </p:txBody>
      </p:sp>
    </p:spTree>
    <p:extLst>
      <p:ext uri="{BB962C8B-B14F-4D97-AF65-F5344CB8AC3E}">
        <p14:creationId xmlns:p14="http://schemas.microsoft.com/office/powerpoint/2010/main" val="2671806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Using the optimised hyperparameters, the potential was trained on the dataset and gave a training error of 1.02 meV, which was lower than the standard deviation of the quantum mechanical energies of 8.77 meV, highlighting the accuracy of the GAP.</a:t>
            </a:r>
          </a:p>
          <a:p>
            <a:endParaRPr lang="en-GB" dirty="0"/>
          </a:p>
          <a:p>
            <a:r>
              <a:rPr lang="en-GB" dirty="0"/>
              <a:t>Observing the error plot in Figure 3, there is a larger error at short-range and smaller error at long-range. This is to be expected as at short-range there is strong repulsion and higher variance in the energy, leading to a greater error. In the long-range, there are small oscillations, highlighting that a shorter cut-off radius may be required.</a:t>
            </a:r>
          </a:p>
        </p:txBody>
      </p:sp>
      <p:sp>
        <p:nvSpPr>
          <p:cNvPr id="4" name="Slide Number Placeholder 3"/>
          <p:cNvSpPr>
            <a:spLocks noGrp="1"/>
          </p:cNvSpPr>
          <p:nvPr>
            <p:ph type="sldNum" sz="quarter" idx="5"/>
          </p:nvPr>
        </p:nvSpPr>
        <p:spPr/>
        <p:txBody>
          <a:bodyPr/>
          <a:lstStyle/>
          <a:p>
            <a:fld id="{76016BB9-4203-4675-847F-1C1DC5FA6F9C}" type="slidenum">
              <a:rPr lang="en-GB" smtClean="0"/>
              <a:t>7</a:t>
            </a:fld>
            <a:endParaRPr lang="en-GB"/>
          </a:p>
        </p:txBody>
      </p:sp>
    </p:spTree>
    <p:extLst>
      <p:ext uri="{BB962C8B-B14F-4D97-AF65-F5344CB8AC3E}">
        <p14:creationId xmlns:p14="http://schemas.microsoft.com/office/powerpoint/2010/main" val="2293255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Using test datasets of 10,000 incrementally increasing distances for each pair, I generated the pair potentials. </a:t>
            </a:r>
          </a:p>
          <a:p>
            <a:endParaRPr lang="en-GB" dirty="0"/>
          </a:p>
          <a:p>
            <a:r>
              <a:rPr lang="en-GB" dirty="0"/>
              <a:t>The pair potentials oscillate at longer distances, again suggesting that a shorter cut-off would lead to an improved tail form. They also had high amplitudes in the energy scale, suggesting that a full optimisation of the length scale parameter would be more beneficial to provide a more realistic potential. </a:t>
            </a:r>
          </a:p>
          <a:p>
            <a:endParaRPr lang="en-GB" dirty="0"/>
          </a:p>
          <a:p>
            <a:r>
              <a:rPr lang="en-GB" dirty="0"/>
              <a:t>The potentials contain mostly repulsive components to the total energy at short-range, shown by the large peaks which act repulsively on pairs beyond the distance corresponding to the peak. </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pair distance histograms were plotted at the top of the figures to show the regions of the potential which are most likely to be reliable, given the concentration of data at those distances. </a:t>
            </a:r>
            <a:endParaRPr lang="en-GB" dirty="0"/>
          </a:p>
        </p:txBody>
      </p:sp>
      <p:sp>
        <p:nvSpPr>
          <p:cNvPr id="4" name="Slide Number Placeholder 3"/>
          <p:cNvSpPr>
            <a:spLocks noGrp="1"/>
          </p:cNvSpPr>
          <p:nvPr>
            <p:ph type="sldNum" sz="quarter" idx="5"/>
          </p:nvPr>
        </p:nvSpPr>
        <p:spPr/>
        <p:txBody>
          <a:bodyPr/>
          <a:lstStyle/>
          <a:p>
            <a:fld id="{76016BB9-4203-4675-847F-1C1DC5FA6F9C}" type="slidenum">
              <a:rPr lang="en-GB" smtClean="0"/>
              <a:t>8</a:t>
            </a:fld>
            <a:endParaRPr lang="en-GB"/>
          </a:p>
        </p:txBody>
      </p:sp>
    </p:spTree>
    <p:extLst>
      <p:ext uri="{BB962C8B-B14F-4D97-AF65-F5344CB8AC3E}">
        <p14:creationId xmlns:p14="http://schemas.microsoft.com/office/powerpoint/2010/main" val="670216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create a 6</a:t>
            </a:r>
            <a:r>
              <a:rPr lang="en-GB" baseline="30000" dirty="0"/>
              <a:t>th</a:t>
            </a:r>
            <a:r>
              <a:rPr lang="en-GB" dirty="0"/>
              <a:t>-power model, the pair distances were scaled by a power of -6 in librascal and again the length scale parameter was estimated in the same way as before and it was estimated to be </a:t>
            </a:r>
            <a:r>
              <a:rPr lang="en-GB" sz="1200" dirty="0"/>
              <a:t>5x10</a:t>
            </a:r>
            <a:r>
              <a:rPr lang="en-GB" sz="1200" baseline="30000" dirty="0"/>
              <a:t>-4</a:t>
            </a:r>
            <a:r>
              <a:rPr lang="en-GB" sz="1200" dirty="0"/>
              <a:t> Å</a:t>
            </a:r>
            <a:r>
              <a:rPr lang="en-GB" sz="1200" baseline="30000" dirty="0"/>
              <a:t>-6</a:t>
            </a:r>
            <a:r>
              <a:rPr lang="en-GB" sz="1200" dirty="0"/>
              <a:t>. </a:t>
            </a:r>
          </a:p>
          <a:p>
            <a:endParaRPr lang="en-GB" sz="1200" dirty="0"/>
          </a:p>
          <a:p>
            <a:r>
              <a:rPr lang="en-GB" sz="1200" dirty="0"/>
              <a:t>The regulariser was again optimised using cross-validation again. To avoid overfitting, a slightly higher regulariser of 0.07 was chosen and this gave a cross-validation error of 1.07 meV, which was lower than that of the unscaled distances.</a:t>
            </a:r>
            <a:endParaRPr lang="en-GB" dirty="0"/>
          </a:p>
        </p:txBody>
      </p:sp>
      <p:sp>
        <p:nvSpPr>
          <p:cNvPr id="4" name="Slide Number Placeholder 3"/>
          <p:cNvSpPr>
            <a:spLocks noGrp="1"/>
          </p:cNvSpPr>
          <p:nvPr>
            <p:ph type="sldNum" sz="quarter" idx="5"/>
          </p:nvPr>
        </p:nvSpPr>
        <p:spPr/>
        <p:txBody>
          <a:bodyPr/>
          <a:lstStyle/>
          <a:p>
            <a:fld id="{76016BB9-4203-4675-847F-1C1DC5FA6F9C}" type="slidenum">
              <a:rPr lang="en-GB" smtClean="0"/>
              <a:t>9</a:t>
            </a:fld>
            <a:endParaRPr lang="en-GB"/>
          </a:p>
        </p:txBody>
      </p:sp>
    </p:spTree>
    <p:extLst>
      <p:ext uri="{BB962C8B-B14F-4D97-AF65-F5344CB8AC3E}">
        <p14:creationId xmlns:p14="http://schemas.microsoft.com/office/powerpoint/2010/main" val="3439540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82AD5C25-7E77-49D3-BB94-D383952C7BE1}" type="datetime1">
              <a:rPr lang="en-US" smtClean="0"/>
              <a:t>5/28/2020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E49CB23A-0AFF-4B42-9464-842DE33AFD08}" type="datetime1">
              <a:rPr lang="en-US" smtClean="0"/>
              <a:t>5/28/2020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047DD600-263C-48C4-8C41-0E099CA57A73}" type="datetime1">
              <a:rPr lang="en-US" smtClean="0"/>
              <a:t>5/28/2020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BECFDBAA-2D55-40ED-898D-D9EC11309FE5}" type="datetime1">
              <a:rPr lang="en-US" smtClean="0"/>
              <a:t>5/28/2020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C4F09400-210F-4F1F-AC43-71939A40DADE}" type="datetime1">
              <a:rPr lang="en-US" smtClean="0"/>
              <a:t>5/28/2020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0896E5BD-15AE-48E0-A0DC-24371E7C246C}" type="datetime1">
              <a:rPr lang="en-US" smtClean="0"/>
              <a:t>5/28/2020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E0BF520C-20E5-4A92-977C-109AEF24ED7C}" type="datetime1">
              <a:rPr lang="en-US" smtClean="0"/>
              <a:t>5/28/2020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51746"/>
          </a:xfrm>
        </p:spPr>
        <p:txBody>
          <a:bodyPr/>
          <a:lstStyle/>
          <a:p>
            <a:r>
              <a:rPr lang="en-US" dirty="0"/>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24AF22AB-2EEC-42AF-BDE3-E793AA9F29B0}" type="datetime1">
              <a:rPr lang="en-US" smtClean="0"/>
              <a:t>5/28/2020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FF93AEC5-F9CD-4AA5-B92A-AA5A3722589D}" type="datetime1">
              <a:rPr lang="en-US" smtClean="0"/>
              <a:t>5/28/2020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0F6E59E9-4019-4C1C-91B5-3A45F0E0DC2F}" type="datetime1">
              <a:rPr lang="en-US" smtClean="0"/>
              <a:t>5/28/2020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CBF6B0A-AB45-400A-8C93-63574DC46CDC}" type="datetime1">
              <a:rPr lang="en-US" smtClean="0"/>
              <a:t>5/28/2020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7B30828-0391-41B0-A4E6-CFF5A8383D58}" type="datetime1">
              <a:rPr lang="en-US" smtClean="0"/>
              <a:t>5/28/2020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DEC0-1DB4-4945-A2AF-398E5AB0F11C}"/>
              </a:ext>
            </a:extLst>
          </p:cNvPr>
          <p:cNvSpPr>
            <a:spLocks noGrp="1"/>
          </p:cNvSpPr>
          <p:nvPr>
            <p:ph type="ctrTitle"/>
          </p:nvPr>
        </p:nvSpPr>
        <p:spPr>
          <a:xfrm>
            <a:off x="1066800" y="2736725"/>
            <a:ext cx="10058400" cy="1655762"/>
          </a:xfrm>
        </p:spPr>
        <p:txBody>
          <a:bodyPr>
            <a:normAutofit/>
          </a:bodyPr>
          <a:lstStyle/>
          <a:p>
            <a:pPr algn="ctr"/>
            <a:r>
              <a:rPr lang="en-GB" sz="5400" dirty="0">
                <a:latin typeface="Garamond" panose="02020404030301010803" pitchFamily="18" charset="0"/>
              </a:rPr>
              <a:t>Low-Dimensional Machine Learning Potentials for Molecular Systems</a:t>
            </a:r>
          </a:p>
        </p:txBody>
      </p:sp>
      <p:sp>
        <p:nvSpPr>
          <p:cNvPr id="3" name="Subtitle 2">
            <a:extLst>
              <a:ext uri="{FF2B5EF4-FFF2-40B4-BE49-F238E27FC236}">
                <a16:creationId xmlns:a16="http://schemas.microsoft.com/office/drawing/2014/main" id="{BFA9ED2E-FDF5-4448-8592-791AC596730F}"/>
              </a:ext>
            </a:extLst>
          </p:cNvPr>
          <p:cNvSpPr>
            <a:spLocks noGrp="1"/>
          </p:cNvSpPr>
          <p:nvPr>
            <p:ph type="subTitle" idx="1"/>
          </p:nvPr>
        </p:nvSpPr>
        <p:spPr>
          <a:xfrm>
            <a:off x="1524000" y="4584031"/>
            <a:ext cx="9144000" cy="1491916"/>
          </a:xfrm>
        </p:spPr>
        <p:txBody>
          <a:bodyPr>
            <a:normAutofit fontScale="85000" lnSpcReduction="10000"/>
          </a:bodyPr>
          <a:lstStyle/>
          <a:p>
            <a:pPr algn="ctr"/>
            <a:r>
              <a:rPr lang="en-GB" dirty="0">
                <a:latin typeface="Franklin Gothic Book" panose="020B0503020102020204" pitchFamily="34" charset="0"/>
              </a:rPr>
              <a:t>Sahil Shah</a:t>
            </a:r>
          </a:p>
          <a:p>
            <a:pPr algn="ctr"/>
            <a:r>
              <a:rPr lang="en-GB" dirty="0">
                <a:latin typeface="Franklin Gothic Book" panose="020B0503020102020204" pitchFamily="34" charset="0"/>
              </a:rPr>
              <a:t>EPFL Supervisors: Prof. Michele Ceriotti &amp; Dr. Max Veit</a:t>
            </a:r>
          </a:p>
          <a:p>
            <a:pPr algn="ctr"/>
            <a:r>
              <a:rPr lang="en-GB" dirty="0">
                <a:latin typeface="Franklin Gothic Book" panose="020B0503020102020204" pitchFamily="34" charset="0"/>
              </a:rPr>
              <a:t>Imperial College London Supervisor: Prof. Sophia Yaliraki</a:t>
            </a:r>
          </a:p>
        </p:txBody>
      </p:sp>
      <p:sp>
        <p:nvSpPr>
          <p:cNvPr id="4" name="Slide Number Placeholder 3">
            <a:extLst>
              <a:ext uri="{FF2B5EF4-FFF2-40B4-BE49-F238E27FC236}">
                <a16:creationId xmlns:a16="http://schemas.microsoft.com/office/drawing/2014/main" id="{B2626599-7C9F-4D91-B7E0-0F3D8201D439}"/>
              </a:ext>
            </a:extLst>
          </p:cNvPr>
          <p:cNvSpPr>
            <a:spLocks noGrp="1"/>
          </p:cNvSpPr>
          <p:nvPr>
            <p:ph type="sldNum" sz="quarter" idx="12"/>
          </p:nvPr>
        </p:nvSpPr>
        <p:spPr/>
        <p:txBody>
          <a:bodyPr/>
          <a:lstStyle/>
          <a:p>
            <a:fld id="{5464D2CB-0BC9-4249-B334-F1E7387CF603}" type="slidenum">
              <a:rPr lang="en-GB" sz="1000" smtClean="0"/>
              <a:t>1</a:t>
            </a:fld>
            <a:endParaRPr lang="en-GB" sz="1000" dirty="0"/>
          </a:p>
        </p:txBody>
      </p:sp>
      <p:pic>
        <p:nvPicPr>
          <p:cNvPr id="1026" name="Picture 2" descr="Molecular Modeling Basics: When molecules attract">
            <a:extLst>
              <a:ext uri="{FF2B5EF4-FFF2-40B4-BE49-F238E27FC236}">
                <a16:creationId xmlns:a16="http://schemas.microsoft.com/office/drawing/2014/main" id="{4EF09F97-B0CF-400F-97F3-C56B6F462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9512" y="76279"/>
            <a:ext cx="5052976" cy="278314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Imperial College London - Wikipedia">
            <a:extLst>
              <a:ext uri="{FF2B5EF4-FFF2-40B4-BE49-F238E27FC236}">
                <a16:creationId xmlns:a16="http://schemas.microsoft.com/office/drawing/2014/main" id="{04FA617A-56F5-47A8-B58A-6A85BF0CAEB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1339" y="248652"/>
            <a:ext cx="2286000" cy="2438400"/>
          </a:xfrm>
          <a:prstGeom prst="rect">
            <a:avLst/>
          </a:prstGeom>
          <a:noFill/>
          <a:ln>
            <a:noFill/>
          </a:ln>
        </p:spPr>
      </p:pic>
      <p:pic>
        <p:nvPicPr>
          <p:cNvPr id="9" name="Picture 8">
            <a:extLst>
              <a:ext uri="{FF2B5EF4-FFF2-40B4-BE49-F238E27FC236}">
                <a16:creationId xmlns:a16="http://schemas.microsoft.com/office/drawing/2014/main" id="{46B5A539-8E3F-4B1C-B204-B01EA75EC6C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9715500" y="505193"/>
            <a:ext cx="1905000" cy="553720"/>
          </a:xfrm>
          <a:prstGeom prst="rect">
            <a:avLst/>
          </a:prstGeom>
          <a:noFill/>
          <a:ln>
            <a:noFill/>
          </a:ln>
        </p:spPr>
      </p:pic>
      <p:pic>
        <p:nvPicPr>
          <p:cNvPr id="7" name="Picture 6">
            <a:extLst>
              <a:ext uri="{FF2B5EF4-FFF2-40B4-BE49-F238E27FC236}">
                <a16:creationId xmlns:a16="http://schemas.microsoft.com/office/drawing/2014/main" id="{D75817E2-7AFF-41EC-B19E-BFCEA7B4350A}"/>
              </a:ext>
            </a:extLst>
          </p:cNvPr>
          <p:cNvPicPr>
            <a:picLocks noChangeAspect="1"/>
          </p:cNvPicPr>
          <p:nvPr/>
        </p:nvPicPr>
        <p:blipFill rotWithShape="1">
          <a:blip r:embed="rId6"/>
          <a:srcRect r="1970"/>
          <a:stretch/>
        </p:blipFill>
        <p:spPr>
          <a:xfrm>
            <a:off x="9596182" y="1676261"/>
            <a:ext cx="1911412" cy="868919"/>
          </a:xfrm>
          <a:prstGeom prst="rect">
            <a:avLst/>
          </a:prstGeom>
        </p:spPr>
      </p:pic>
    </p:spTree>
    <p:extLst>
      <p:ext uri="{BB962C8B-B14F-4D97-AF65-F5344CB8AC3E}">
        <p14:creationId xmlns:p14="http://schemas.microsoft.com/office/powerpoint/2010/main" val="2628218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90DB-56E1-4933-9924-47A0CFD88FA2}"/>
              </a:ext>
            </a:extLst>
          </p:cNvPr>
          <p:cNvSpPr>
            <a:spLocks noGrp="1"/>
          </p:cNvSpPr>
          <p:nvPr>
            <p:ph type="title"/>
          </p:nvPr>
        </p:nvSpPr>
        <p:spPr/>
        <p:txBody>
          <a:bodyPr/>
          <a:lstStyle/>
          <a:p>
            <a:r>
              <a:rPr lang="en-GB" dirty="0"/>
              <a:t>6</a:t>
            </a:r>
            <a:r>
              <a:rPr lang="en-GB" baseline="30000" dirty="0"/>
              <a:t>th</a:t>
            </a:r>
            <a:r>
              <a:rPr lang="en-GB" dirty="0"/>
              <a:t>-Power Model</a:t>
            </a:r>
          </a:p>
        </p:txBody>
      </p:sp>
      <p:sp>
        <p:nvSpPr>
          <p:cNvPr id="3" name="Content Placeholder 2">
            <a:extLst>
              <a:ext uri="{FF2B5EF4-FFF2-40B4-BE49-F238E27FC236}">
                <a16:creationId xmlns:a16="http://schemas.microsoft.com/office/drawing/2014/main" id="{E4B4B546-9F58-4A30-8D08-E39A496E8FFB}"/>
              </a:ext>
            </a:extLst>
          </p:cNvPr>
          <p:cNvSpPr>
            <a:spLocks noGrp="1"/>
          </p:cNvSpPr>
          <p:nvPr>
            <p:ph idx="1"/>
          </p:nvPr>
        </p:nvSpPr>
        <p:spPr>
          <a:xfrm>
            <a:off x="1097280" y="2108201"/>
            <a:ext cx="4599305" cy="4213468"/>
          </a:xfrm>
        </p:spPr>
        <p:txBody>
          <a:bodyPr>
            <a:normAutofit fontScale="92500" lnSpcReduction="10000"/>
          </a:bodyPr>
          <a:lstStyle/>
          <a:p>
            <a:pPr>
              <a:lnSpc>
                <a:spcPct val="150000"/>
              </a:lnSpc>
              <a:spcBef>
                <a:spcPts val="0"/>
              </a:spcBef>
              <a:spcAft>
                <a:spcPts val="0"/>
              </a:spcAft>
              <a:buClr>
                <a:schemeClr val="tx2"/>
              </a:buClr>
              <a:buFont typeface="Wingdings" panose="05000000000000000000" pitchFamily="2" charset="2"/>
              <a:buChar char="v"/>
            </a:pPr>
            <a:r>
              <a:rPr lang="en-GB" sz="2000" dirty="0"/>
              <a:t>Training error of 863 </a:t>
            </a:r>
            <a:r>
              <a:rPr lang="el-GR" sz="2000" dirty="0"/>
              <a:t>μ</a:t>
            </a:r>
            <a:r>
              <a:rPr lang="en-GB" sz="2000" dirty="0"/>
              <a:t>eV per methane molecule</a:t>
            </a:r>
          </a:p>
          <a:p>
            <a:pPr>
              <a:lnSpc>
                <a:spcPct val="150000"/>
              </a:lnSpc>
              <a:spcBef>
                <a:spcPts val="0"/>
              </a:spcBef>
              <a:spcAft>
                <a:spcPts val="0"/>
              </a:spcAft>
              <a:buClr>
                <a:schemeClr val="tx2"/>
              </a:buClr>
              <a:buFont typeface="Wingdings" panose="05000000000000000000" pitchFamily="2" charset="2"/>
              <a:buChar char="v"/>
            </a:pPr>
            <a:endParaRPr lang="en-GB" sz="2000" dirty="0"/>
          </a:p>
          <a:p>
            <a:pPr>
              <a:lnSpc>
                <a:spcPct val="150000"/>
              </a:lnSpc>
              <a:spcBef>
                <a:spcPts val="0"/>
              </a:spcBef>
              <a:spcAft>
                <a:spcPts val="0"/>
              </a:spcAft>
              <a:buClr>
                <a:schemeClr val="tx2"/>
              </a:buClr>
              <a:buFont typeface="Wingdings" panose="05000000000000000000" pitchFamily="2" charset="2"/>
              <a:buChar char="v"/>
            </a:pPr>
            <a:r>
              <a:rPr lang="en-GB" sz="2000" dirty="0"/>
              <a:t>Smaller error at short-range than unscaled distances fit</a:t>
            </a:r>
          </a:p>
          <a:p>
            <a:pPr>
              <a:lnSpc>
                <a:spcPct val="150000"/>
              </a:lnSpc>
              <a:spcBef>
                <a:spcPts val="0"/>
              </a:spcBef>
              <a:spcAft>
                <a:spcPts val="0"/>
              </a:spcAft>
              <a:buClr>
                <a:schemeClr val="tx2"/>
              </a:buClr>
              <a:buFont typeface="Wingdings" panose="05000000000000000000" pitchFamily="2" charset="2"/>
              <a:buChar char="v"/>
            </a:pPr>
            <a:endParaRPr lang="en-GB" sz="2000" dirty="0"/>
          </a:p>
          <a:p>
            <a:pPr>
              <a:lnSpc>
                <a:spcPct val="150000"/>
              </a:lnSpc>
              <a:spcBef>
                <a:spcPts val="0"/>
              </a:spcBef>
              <a:spcAft>
                <a:spcPts val="0"/>
              </a:spcAft>
              <a:buClr>
                <a:schemeClr val="tx2"/>
              </a:buClr>
              <a:buFont typeface="Wingdings" panose="05000000000000000000" pitchFamily="2" charset="2"/>
              <a:buChar char="v"/>
            </a:pPr>
            <a:r>
              <a:rPr lang="en-GB" sz="2000" dirty="0"/>
              <a:t>Oscillations at long-range removed</a:t>
            </a:r>
          </a:p>
          <a:p>
            <a:pPr>
              <a:lnSpc>
                <a:spcPct val="150000"/>
              </a:lnSpc>
              <a:spcBef>
                <a:spcPts val="0"/>
              </a:spcBef>
              <a:spcAft>
                <a:spcPts val="0"/>
              </a:spcAft>
              <a:buClr>
                <a:schemeClr val="tx2"/>
              </a:buClr>
              <a:buFont typeface="Wingdings" panose="05000000000000000000" pitchFamily="2" charset="2"/>
              <a:buChar char="v"/>
            </a:pPr>
            <a:endParaRPr lang="en-GB" sz="2000" dirty="0"/>
          </a:p>
          <a:p>
            <a:pPr>
              <a:lnSpc>
                <a:spcPct val="150000"/>
              </a:lnSpc>
              <a:spcBef>
                <a:spcPts val="0"/>
              </a:spcBef>
              <a:spcAft>
                <a:spcPts val="0"/>
              </a:spcAft>
              <a:buClr>
                <a:schemeClr val="tx2"/>
              </a:buClr>
              <a:buFont typeface="Wingdings" panose="05000000000000000000" pitchFamily="2" charset="2"/>
              <a:buChar char="v"/>
            </a:pPr>
            <a:r>
              <a:rPr lang="en-GB" sz="2000" dirty="0"/>
              <a:t>Good option for long-range tail of intermolecular interactions</a:t>
            </a:r>
          </a:p>
        </p:txBody>
      </p:sp>
      <p:sp>
        <p:nvSpPr>
          <p:cNvPr id="4" name="Slide Number Placeholder 3">
            <a:extLst>
              <a:ext uri="{FF2B5EF4-FFF2-40B4-BE49-F238E27FC236}">
                <a16:creationId xmlns:a16="http://schemas.microsoft.com/office/drawing/2014/main" id="{29002A96-723B-408E-87DE-CE19C1B2B6D4}"/>
              </a:ext>
            </a:extLst>
          </p:cNvPr>
          <p:cNvSpPr>
            <a:spLocks noGrp="1"/>
          </p:cNvSpPr>
          <p:nvPr>
            <p:ph type="sldNum" sz="quarter" idx="12"/>
          </p:nvPr>
        </p:nvSpPr>
        <p:spPr/>
        <p:txBody>
          <a:bodyPr/>
          <a:lstStyle/>
          <a:p>
            <a:fld id="{3A98EE3D-8CD1-4C3F-BD1C-C98C9596463C}" type="slidenum">
              <a:rPr lang="en-US" sz="1000" smtClean="0"/>
              <a:t>10</a:t>
            </a:fld>
            <a:endParaRPr lang="en-US" dirty="0"/>
          </a:p>
        </p:txBody>
      </p:sp>
      <p:pic>
        <p:nvPicPr>
          <p:cNvPr id="6" name="Picture 5">
            <a:extLst>
              <a:ext uri="{FF2B5EF4-FFF2-40B4-BE49-F238E27FC236}">
                <a16:creationId xmlns:a16="http://schemas.microsoft.com/office/drawing/2014/main" id="{6FC02382-53B9-43FE-8817-3035CABCDFA2}"/>
              </a:ext>
            </a:extLst>
          </p:cNvPr>
          <p:cNvPicPr/>
          <p:nvPr/>
        </p:nvPicPr>
        <p:blipFill>
          <a:blip r:embed="rId3">
            <a:extLst>
              <a:ext uri="{28A0092B-C50C-407E-A947-70E740481C1C}">
                <a14:useLocalDpi xmlns:a14="http://schemas.microsoft.com/office/drawing/2010/main" val="0"/>
              </a:ext>
            </a:extLst>
          </a:blip>
          <a:stretch>
            <a:fillRect/>
          </a:stretch>
        </p:blipFill>
        <p:spPr>
          <a:xfrm>
            <a:off x="5685155" y="1969697"/>
            <a:ext cx="3194050" cy="2188845"/>
          </a:xfrm>
          <a:prstGeom prst="rect">
            <a:avLst/>
          </a:prstGeom>
        </p:spPr>
      </p:pic>
      <p:pic>
        <p:nvPicPr>
          <p:cNvPr id="7" name="Picture 6">
            <a:extLst>
              <a:ext uri="{FF2B5EF4-FFF2-40B4-BE49-F238E27FC236}">
                <a16:creationId xmlns:a16="http://schemas.microsoft.com/office/drawing/2014/main" id="{6158868F-4D7C-49C9-8067-EE2445C0D8A7}"/>
              </a:ext>
            </a:extLst>
          </p:cNvPr>
          <p:cNvPicPr/>
          <p:nvPr/>
        </p:nvPicPr>
        <p:blipFill>
          <a:blip r:embed="rId4">
            <a:extLst>
              <a:ext uri="{28A0092B-C50C-407E-A947-70E740481C1C}">
                <a14:useLocalDpi xmlns:a14="http://schemas.microsoft.com/office/drawing/2010/main" val="0"/>
              </a:ext>
            </a:extLst>
          </a:blip>
          <a:stretch>
            <a:fillRect/>
          </a:stretch>
        </p:blipFill>
        <p:spPr>
          <a:xfrm>
            <a:off x="8843010" y="1983032"/>
            <a:ext cx="3348990" cy="2216150"/>
          </a:xfrm>
          <a:prstGeom prst="rect">
            <a:avLst/>
          </a:prstGeom>
        </p:spPr>
      </p:pic>
      <p:pic>
        <p:nvPicPr>
          <p:cNvPr id="9" name="Picture 8">
            <a:extLst>
              <a:ext uri="{FF2B5EF4-FFF2-40B4-BE49-F238E27FC236}">
                <a16:creationId xmlns:a16="http://schemas.microsoft.com/office/drawing/2014/main" id="{B0DA7F15-E901-4D0A-9276-B89A66E85075}"/>
              </a:ext>
            </a:extLst>
          </p:cNvPr>
          <p:cNvPicPr/>
          <p:nvPr/>
        </p:nvPicPr>
        <p:blipFill>
          <a:blip r:embed="rId5">
            <a:extLst>
              <a:ext uri="{28A0092B-C50C-407E-A947-70E740481C1C}">
                <a14:useLocalDpi xmlns:a14="http://schemas.microsoft.com/office/drawing/2010/main" val="0"/>
              </a:ext>
            </a:extLst>
          </a:blip>
          <a:stretch>
            <a:fillRect/>
          </a:stretch>
        </p:blipFill>
        <p:spPr>
          <a:xfrm>
            <a:off x="5696585" y="4116566"/>
            <a:ext cx="3182620" cy="2216151"/>
          </a:xfrm>
          <a:prstGeom prst="rect">
            <a:avLst/>
          </a:prstGeom>
        </p:spPr>
      </p:pic>
      <p:pic>
        <p:nvPicPr>
          <p:cNvPr id="10" name="Picture 9">
            <a:extLst>
              <a:ext uri="{FF2B5EF4-FFF2-40B4-BE49-F238E27FC236}">
                <a16:creationId xmlns:a16="http://schemas.microsoft.com/office/drawing/2014/main" id="{6AD2FFBB-2B3C-48BE-9ABA-801476FA57B4}"/>
              </a:ext>
            </a:extLst>
          </p:cNvPr>
          <p:cNvPicPr/>
          <p:nvPr/>
        </p:nvPicPr>
        <p:blipFill>
          <a:blip r:embed="rId6">
            <a:extLst>
              <a:ext uri="{28A0092B-C50C-407E-A947-70E740481C1C}">
                <a14:useLocalDpi xmlns:a14="http://schemas.microsoft.com/office/drawing/2010/main" val="0"/>
              </a:ext>
            </a:extLst>
          </a:blip>
          <a:stretch>
            <a:fillRect/>
          </a:stretch>
        </p:blipFill>
        <p:spPr>
          <a:xfrm>
            <a:off x="8994140" y="4127996"/>
            <a:ext cx="3211830" cy="2216150"/>
          </a:xfrm>
          <a:prstGeom prst="rect">
            <a:avLst/>
          </a:prstGeom>
        </p:spPr>
      </p:pic>
      <p:sp>
        <p:nvSpPr>
          <p:cNvPr id="5" name="TextBox 4">
            <a:extLst>
              <a:ext uri="{FF2B5EF4-FFF2-40B4-BE49-F238E27FC236}">
                <a16:creationId xmlns:a16="http://schemas.microsoft.com/office/drawing/2014/main" id="{EB3D49EC-25DF-4220-B73D-0B78F015B3B1}"/>
              </a:ext>
            </a:extLst>
          </p:cNvPr>
          <p:cNvSpPr txBox="1"/>
          <p:nvPr/>
        </p:nvSpPr>
        <p:spPr>
          <a:xfrm>
            <a:off x="7542530" y="6149617"/>
            <a:ext cx="3057525" cy="307777"/>
          </a:xfrm>
          <a:prstGeom prst="rect">
            <a:avLst/>
          </a:prstGeom>
          <a:noFill/>
        </p:spPr>
        <p:txBody>
          <a:bodyPr wrap="square" rtlCol="0">
            <a:spAutoFit/>
          </a:bodyPr>
          <a:lstStyle/>
          <a:p>
            <a:r>
              <a:rPr lang="en-GB" sz="1400" dirty="0"/>
              <a:t>Figure 6 – 6</a:t>
            </a:r>
            <a:r>
              <a:rPr lang="en-GB" sz="1400" baseline="30000" dirty="0"/>
              <a:t>th</a:t>
            </a:r>
            <a:r>
              <a:rPr lang="en-GB" sz="1400" dirty="0"/>
              <a:t>-power Total Energy Plots</a:t>
            </a:r>
          </a:p>
        </p:txBody>
      </p:sp>
    </p:spTree>
    <p:extLst>
      <p:ext uri="{BB962C8B-B14F-4D97-AF65-F5344CB8AC3E}">
        <p14:creationId xmlns:p14="http://schemas.microsoft.com/office/powerpoint/2010/main" val="2545580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90DB-56E1-4933-9924-47A0CFD88FA2}"/>
              </a:ext>
            </a:extLst>
          </p:cNvPr>
          <p:cNvSpPr>
            <a:spLocks noGrp="1"/>
          </p:cNvSpPr>
          <p:nvPr>
            <p:ph type="title"/>
          </p:nvPr>
        </p:nvSpPr>
        <p:spPr/>
        <p:txBody>
          <a:bodyPr/>
          <a:lstStyle/>
          <a:p>
            <a:r>
              <a:rPr lang="en-GB" dirty="0"/>
              <a:t>6</a:t>
            </a:r>
            <a:r>
              <a:rPr lang="en-GB" baseline="30000" dirty="0"/>
              <a:t>th</a:t>
            </a:r>
            <a:r>
              <a:rPr lang="en-GB" dirty="0"/>
              <a:t>-Power Potentials</a:t>
            </a:r>
          </a:p>
        </p:txBody>
      </p:sp>
      <p:sp>
        <p:nvSpPr>
          <p:cNvPr id="3" name="Content Placeholder 2">
            <a:extLst>
              <a:ext uri="{FF2B5EF4-FFF2-40B4-BE49-F238E27FC236}">
                <a16:creationId xmlns:a16="http://schemas.microsoft.com/office/drawing/2014/main" id="{E4B4B546-9F58-4A30-8D08-E39A496E8FFB}"/>
              </a:ext>
            </a:extLst>
          </p:cNvPr>
          <p:cNvSpPr>
            <a:spLocks noGrp="1"/>
          </p:cNvSpPr>
          <p:nvPr>
            <p:ph idx="1"/>
          </p:nvPr>
        </p:nvSpPr>
        <p:spPr>
          <a:xfrm>
            <a:off x="1097280" y="2108201"/>
            <a:ext cx="4616450" cy="4213468"/>
          </a:xfrm>
        </p:spPr>
        <p:txBody>
          <a:bodyPr>
            <a:normAutofit lnSpcReduction="10000"/>
          </a:bodyPr>
          <a:lstStyle/>
          <a:p>
            <a:pPr>
              <a:lnSpc>
                <a:spcPct val="100000"/>
              </a:lnSpc>
              <a:buClr>
                <a:schemeClr val="tx2"/>
              </a:buClr>
              <a:buFont typeface="Wingdings" panose="05000000000000000000" pitchFamily="2" charset="2"/>
              <a:buChar char="v"/>
            </a:pPr>
            <a:r>
              <a:rPr lang="en-GB" sz="2000" dirty="0"/>
              <a:t>Residual intramolecular energy removed</a:t>
            </a:r>
          </a:p>
          <a:p>
            <a:pPr>
              <a:lnSpc>
                <a:spcPct val="100000"/>
              </a:lnSpc>
              <a:buClr>
                <a:schemeClr val="tx2"/>
              </a:buClr>
              <a:buFont typeface="Wingdings" panose="05000000000000000000" pitchFamily="2" charset="2"/>
              <a:buChar char="v"/>
            </a:pPr>
            <a:endParaRPr lang="en-GB" sz="2000" dirty="0"/>
          </a:p>
          <a:p>
            <a:pPr>
              <a:lnSpc>
                <a:spcPct val="100000"/>
              </a:lnSpc>
              <a:buClr>
                <a:schemeClr val="tx2"/>
              </a:buClr>
              <a:buFont typeface="Wingdings" panose="05000000000000000000" pitchFamily="2" charset="2"/>
              <a:buChar char="v"/>
            </a:pPr>
            <a:r>
              <a:rPr lang="en-GB" sz="2000" dirty="0"/>
              <a:t>All show attractive and repulsive contributions to total energy at long- and short-range</a:t>
            </a:r>
          </a:p>
          <a:p>
            <a:pPr>
              <a:lnSpc>
                <a:spcPct val="100000"/>
              </a:lnSpc>
              <a:buClr>
                <a:schemeClr val="tx2"/>
              </a:buClr>
              <a:buFont typeface="Wingdings" panose="05000000000000000000" pitchFamily="2" charset="2"/>
              <a:buChar char="v"/>
            </a:pPr>
            <a:endParaRPr lang="en-GB" sz="2000" dirty="0"/>
          </a:p>
          <a:p>
            <a:pPr>
              <a:lnSpc>
                <a:spcPct val="100000"/>
              </a:lnSpc>
              <a:buClr>
                <a:schemeClr val="tx2"/>
              </a:buClr>
              <a:buFont typeface="Wingdings" panose="05000000000000000000" pitchFamily="2" charset="2"/>
              <a:buChar char="v"/>
            </a:pPr>
            <a:r>
              <a:rPr lang="en-GB" sz="2000" dirty="0"/>
              <a:t>Mostly fairly smooth potentials</a:t>
            </a:r>
          </a:p>
          <a:p>
            <a:pPr>
              <a:lnSpc>
                <a:spcPct val="100000"/>
              </a:lnSpc>
              <a:buClr>
                <a:schemeClr val="tx2"/>
              </a:buClr>
              <a:buFont typeface="Wingdings" panose="05000000000000000000" pitchFamily="2" charset="2"/>
              <a:buChar char="v"/>
            </a:pPr>
            <a:endParaRPr lang="en-GB" sz="2000" dirty="0"/>
          </a:p>
          <a:p>
            <a:pPr>
              <a:lnSpc>
                <a:spcPct val="100000"/>
              </a:lnSpc>
              <a:buClr>
                <a:schemeClr val="tx2"/>
              </a:buClr>
              <a:buFont typeface="Wingdings" panose="05000000000000000000" pitchFamily="2" charset="2"/>
              <a:buChar char="v"/>
            </a:pPr>
            <a:r>
              <a:rPr lang="en-GB" sz="2000" dirty="0"/>
              <a:t>Well depths of </a:t>
            </a:r>
            <a:r>
              <a:rPr lang="en-GB" dirty="0"/>
              <a:t>23.6 meV, 23.3 meV and 109 meV for the C-C, C-H and H-H potentials</a:t>
            </a:r>
          </a:p>
          <a:p>
            <a:pPr>
              <a:lnSpc>
                <a:spcPct val="100000"/>
              </a:lnSpc>
              <a:buClr>
                <a:schemeClr val="tx2"/>
              </a:buClr>
              <a:buFont typeface="Wingdings" panose="05000000000000000000" pitchFamily="2" charset="2"/>
              <a:buChar char="v"/>
            </a:pPr>
            <a:endParaRPr lang="en-GB" sz="2000" dirty="0"/>
          </a:p>
        </p:txBody>
      </p:sp>
      <p:sp>
        <p:nvSpPr>
          <p:cNvPr id="4" name="Slide Number Placeholder 3">
            <a:extLst>
              <a:ext uri="{FF2B5EF4-FFF2-40B4-BE49-F238E27FC236}">
                <a16:creationId xmlns:a16="http://schemas.microsoft.com/office/drawing/2014/main" id="{9129D6CD-7ECB-4A7F-84B2-0C2DE8C8A150}"/>
              </a:ext>
            </a:extLst>
          </p:cNvPr>
          <p:cNvSpPr>
            <a:spLocks noGrp="1"/>
          </p:cNvSpPr>
          <p:nvPr>
            <p:ph type="sldNum" sz="quarter" idx="12"/>
          </p:nvPr>
        </p:nvSpPr>
        <p:spPr/>
        <p:txBody>
          <a:bodyPr/>
          <a:lstStyle/>
          <a:p>
            <a:fld id="{3A98EE3D-8CD1-4C3F-BD1C-C98C9596463C}" type="slidenum">
              <a:rPr lang="en-US" sz="1000" smtClean="0"/>
              <a:t>11</a:t>
            </a:fld>
            <a:endParaRPr lang="en-US" dirty="0"/>
          </a:p>
        </p:txBody>
      </p:sp>
      <p:pic>
        <p:nvPicPr>
          <p:cNvPr id="7" name="Picture 6">
            <a:extLst>
              <a:ext uri="{FF2B5EF4-FFF2-40B4-BE49-F238E27FC236}">
                <a16:creationId xmlns:a16="http://schemas.microsoft.com/office/drawing/2014/main" id="{6D43C133-28C5-4B5A-8944-CAC369E17862}"/>
              </a:ext>
            </a:extLst>
          </p:cNvPr>
          <p:cNvPicPr/>
          <p:nvPr/>
        </p:nvPicPr>
        <p:blipFill>
          <a:blip r:embed="rId3">
            <a:extLst>
              <a:ext uri="{28A0092B-C50C-407E-A947-70E740481C1C}">
                <a14:useLocalDpi xmlns:a14="http://schemas.microsoft.com/office/drawing/2010/main" val="0"/>
              </a:ext>
            </a:extLst>
          </a:blip>
          <a:stretch>
            <a:fillRect/>
          </a:stretch>
        </p:blipFill>
        <p:spPr>
          <a:xfrm>
            <a:off x="5713730" y="1949332"/>
            <a:ext cx="3123911" cy="2218515"/>
          </a:xfrm>
          <a:prstGeom prst="rect">
            <a:avLst/>
          </a:prstGeom>
        </p:spPr>
      </p:pic>
      <p:pic>
        <p:nvPicPr>
          <p:cNvPr id="8" name="Picture 7">
            <a:extLst>
              <a:ext uri="{FF2B5EF4-FFF2-40B4-BE49-F238E27FC236}">
                <a16:creationId xmlns:a16="http://schemas.microsoft.com/office/drawing/2014/main" id="{276BF3D0-AB0C-4DC1-BBC0-4529B06BF4B9}"/>
              </a:ext>
            </a:extLst>
          </p:cNvPr>
          <p:cNvPicPr/>
          <p:nvPr/>
        </p:nvPicPr>
        <p:blipFill rotWithShape="1">
          <a:blip r:embed="rId4">
            <a:extLst>
              <a:ext uri="{28A0092B-C50C-407E-A947-70E740481C1C}">
                <a14:useLocalDpi xmlns:a14="http://schemas.microsoft.com/office/drawing/2010/main" val="0"/>
              </a:ext>
            </a:extLst>
          </a:blip>
          <a:srcRect b="3553"/>
          <a:stretch/>
        </p:blipFill>
        <p:spPr bwMode="auto">
          <a:xfrm>
            <a:off x="8996319" y="1929855"/>
            <a:ext cx="3195681" cy="2257468"/>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E104AD5-9318-4DCA-BF5D-39AC3D002793}"/>
              </a:ext>
            </a:extLst>
          </p:cNvPr>
          <p:cNvPicPr/>
          <p:nvPr/>
        </p:nvPicPr>
        <p:blipFill>
          <a:blip r:embed="rId5">
            <a:extLst>
              <a:ext uri="{28A0092B-C50C-407E-A947-70E740481C1C}">
                <a14:useLocalDpi xmlns:a14="http://schemas.microsoft.com/office/drawing/2010/main" val="0"/>
              </a:ext>
            </a:extLst>
          </a:blip>
          <a:stretch>
            <a:fillRect/>
          </a:stretch>
        </p:blipFill>
        <p:spPr>
          <a:xfrm>
            <a:off x="7624210" y="3999051"/>
            <a:ext cx="3059831" cy="2197212"/>
          </a:xfrm>
          <a:prstGeom prst="rect">
            <a:avLst/>
          </a:prstGeom>
        </p:spPr>
      </p:pic>
      <p:sp>
        <p:nvSpPr>
          <p:cNvPr id="5" name="TextBox 4">
            <a:extLst>
              <a:ext uri="{FF2B5EF4-FFF2-40B4-BE49-F238E27FC236}">
                <a16:creationId xmlns:a16="http://schemas.microsoft.com/office/drawing/2014/main" id="{39CCC820-FE2C-44E0-A92A-83BD6B2DADFB}"/>
              </a:ext>
            </a:extLst>
          </p:cNvPr>
          <p:cNvSpPr txBox="1"/>
          <p:nvPr/>
        </p:nvSpPr>
        <p:spPr>
          <a:xfrm>
            <a:off x="10844579" y="5097657"/>
            <a:ext cx="1089551" cy="738664"/>
          </a:xfrm>
          <a:prstGeom prst="rect">
            <a:avLst/>
          </a:prstGeom>
          <a:noFill/>
        </p:spPr>
        <p:txBody>
          <a:bodyPr wrap="square" rtlCol="0">
            <a:spAutoFit/>
          </a:bodyPr>
          <a:lstStyle/>
          <a:p>
            <a:r>
              <a:rPr lang="en-GB" sz="1400" dirty="0"/>
              <a:t>Figure 7 – 6</a:t>
            </a:r>
            <a:r>
              <a:rPr lang="en-GB" sz="1400" baseline="30000" dirty="0"/>
              <a:t>th</a:t>
            </a:r>
            <a:r>
              <a:rPr lang="en-GB" sz="1400" dirty="0"/>
              <a:t>-power Potentials</a:t>
            </a:r>
          </a:p>
        </p:txBody>
      </p:sp>
    </p:spTree>
    <p:extLst>
      <p:ext uri="{BB962C8B-B14F-4D97-AF65-F5344CB8AC3E}">
        <p14:creationId xmlns:p14="http://schemas.microsoft.com/office/powerpoint/2010/main" val="3562395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90DB-56E1-4933-9924-47A0CFD88FA2}"/>
              </a:ext>
            </a:extLst>
          </p:cNvPr>
          <p:cNvSpPr>
            <a:spLocks noGrp="1"/>
          </p:cNvSpPr>
          <p:nvPr>
            <p:ph type="title"/>
          </p:nvPr>
        </p:nvSpPr>
        <p:spPr/>
        <p:txBody>
          <a:bodyPr/>
          <a:lstStyle/>
          <a:p>
            <a:r>
              <a:rPr lang="en-GB" dirty="0"/>
              <a:t>12</a:t>
            </a:r>
            <a:r>
              <a:rPr lang="en-GB" baseline="30000" dirty="0"/>
              <a:t>th</a:t>
            </a:r>
            <a:r>
              <a:rPr lang="en-GB" dirty="0"/>
              <a:t>-Power Model – Hyperparameter Optimisations</a:t>
            </a:r>
          </a:p>
        </p:txBody>
      </p:sp>
      <p:sp>
        <p:nvSpPr>
          <p:cNvPr id="3" name="Content Placeholder 2">
            <a:extLst>
              <a:ext uri="{FF2B5EF4-FFF2-40B4-BE49-F238E27FC236}">
                <a16:creationId xmlns:a16="http://schemas.microsoft.com/office/drawing/2014/main" id="{E4B4B546-9F58-4A30-8D08-E39A496E8FFB}"/>
              </a:ext>
            </a:extLst>
          </p:cNvPr>
          <p:cNvSpPr>
            <a:spLocks noGrp="1"/>
          </p:cNvSpPr>
          <p:nvPr>
            <p:ph idx="1"/>
          </p:nvPr>
        </p:nvSpPr>
        <p:spPr>
          <a:xfrm>
            <a:off x="1096965" y="2233370"/>
            <a:ext cx="4848278" cy="4213468"/>
          </a:xfrm>
        </p:spPr>
        <p:txBody>
          <a:bodyPr>
            <a:normAutofit fontScale="92500" lnSpcReduction="20000"/>
          </a:bodyPr>
          <a:lstStyle/>
          <a:p>
            <a:pPr>
              <a:lnSpc>
                <a:spcPct val="100000"/>
              </a:lnSpc>
              <a:buClr>
                <a:schemeClr val="tx2"/>
              </a:buClr>
              <a:buFont typeface="Wingdings" panose="05000000000000000000" pitchFamily="2" charset="2"/>
              <a:buChar char="v"/>
            </a:pPr>
            <a:r>
              <a:rPr lang="en-GB" sz="2000" dirty="0"/>
              <a:t>Pair distances scaled by power of -12 in </a:t>
            </a:r>
            <a:r>
              <a:rPr lang="en-GB" sz="2000" i="1" dirty="0"/>
              <a:t>librascal</a:t>
            </a:r>
            <a:endParaRPr lang="en-GB" sz="2000" dirty="0"/>
          </a:p>
          <a:p>
            <a:pPr>
              <a:lnSpc>
                <a:spcPct val="100000"/>
              </a:lnSpc>
              <a:buClr>
                <a:schemeClr val="tx2"/>
              </a:buClr>
              <a:buFont typeface="Wingdings" panose="05000000000000000000" pitchFamily="2" charset="2"/>
              <a:buChar char="v"/>
            </a:pPr>
            <a:endParaRPr lang="en-GB" sz="2000" dirty="0"/>
          </a:p>
          <a:p>
            <a:pPr>
              <a:lnSpc>
                <a:spcPct val="100000"/>
              </a:lnSpc>
              <a:buClr>
                <a:schemeClr val="tx2"/>
              </a:buClr>
              <a:buFont typeface="Wingdings" panose="05000000000000000000" pitchFamily="2" charset="2"/>
              <a:buChar char="v"/>
            </a:pPr>
            <a:r>
              <a:rPr lang="en-GB" sz="2000" dirty="0"/>
              <a:t>Estimated length scale parameter at </a:t>
            </a:r>
            <a:r>
              <a:rPr lang="en-GB" dirty="0"/>
              <a:t>2.5x10</a:t>
            </a:r>
            <a:r>
              <a:rPr lang="en-GB" baseline="30000" dirty="0"/>
              <a:t>-7</a:t>
            </a:r>
            <a:r>
              <a:rPr lang="en-GB" dirty="0"/>
              <a:t> Å</a:t>
            </a:r>
            <a:r>
              <a:rPr lang="en-GB" baseline="30000" dirty="0"/>
              <a:t>-12 </a:t>
            </a:r>
            <a:endParaRPr lang="en-GB" sz="2000" dirty="0"/>
          </a:p>
          <a:p>
            <a:pPr>
              <a:lnSpc>
                <a:spcPct val="100000"/>
              </a:lnSpc>
              <a:buClr>
                <a:schemeClr val="tx2"/>
              </a:buClr>
              <a:buFont typeface="Wingdings" panose="05000000000000000000" pitchFamily="2" charset="2"/>
              <a:buChar char="v"/>
            </a:pPr>
            <a:endParaRPr lang="en-GB" sz="2000" dirty="0"/>
          </a:p>
          <a:p>
            <a:pPr>
              <a:lnSpc>
                <a:spcPct val="100000"/>
              </a:lnSpc>
              <a:buClr>
                <a:schemeClr val="tx2"/>
              </a:buClr>
              <a:buFont typeface="Wingdings" panose="05000000000000000000" pitchFamily="2" charset="2"/>
              <a:buChar char="v"/>
            </a:pPr>
            <a:r>
              <a:rPr lang="en-GB" sz="2000" dirty="0"/>
              <a:t>Regulariser optimised through six-fold cross-validation</a:t>
            </a:r>
          </a:p>
          <a:p>
            <a:pPr>
              <a:lnSpc>
                <a:spcPct val="100000"/>
              </a:lnSpc>
              <a:buClr>
                <a:schemeClr val="tx2"/>
              </a:buClr>
              <a:buFont typeface="Wingdings" panose="05000000000000000000" pitchFamily="2" charset="2"/>
              <a:buChar char="v"/>
            </a:pPr>
            <a:endParaRPr lang="en-GB" sz="2000" dirty="0"/>
          </a:p>
          <a:p>
            <a:pPr>
              <a:lnSpc>
                <a:spcPct val="100000"/>
              </a:lnSpc>
              <a:buClr>
                <a:schemeClr val="tx2"/>
              </a:buClr>
              <a:buFont typeface="Wingdings" panose="05000000000000000000" pitchFamily="2" charset="2"/>
              <a:buChar char="v"/>
            </a:pPr>
            <a:r>
              <a:rPr lang="en-GB" sz="2000" dirty="0"/>
              <a:t>Slightly higher regulariser was chosen at 0.06 with a cross-validation error of 2.41 meV per methane molecule</a:t>
            </a:r>
          </a:p>
          <a:p>
            <a:pPr>
              <a:lnSpc>
                <a:spcPct val="100000"/>
              </a:lnSpc>
              <a:buClr>
                <a:schemeClr val="tx2"/>
              </a:buClr>
              <a:buFont typeface="Arial" panose="020B0604020202020204" pitchFamily="34" charset="0"/>
              <a:buChar char="•"/>
            </a:pPr>
            <a:endParaRPr lang="en-GB" sz="2000" b="1" dirty="0"/>
          </a:p>
        </p:txBody>
      </p:sp>
      <p:sp>
        <p:nvSpPr>
          <p:cNvPr id="4" name="Slide Number Placeholder 3">
            <a:extLst>
              <a:ext uri="{FF2B5EF4-FFF2-40B4-BE49-F238E27FC236}">
                <a16:creationId xmlns:a16="http://schemas.microsoft.com/office/drawing/2014/main" id="{D3B34E29-43D1-467C-8515-BA682A4FBC98}"/>
              </a:ext>
            </a:extLst>
          </p:cNvPr>
          <p:cNvSpPr>
            <a:spLocks noGrp="1"/>
          </p:cNvSpPr>
          <p:nvPr>
            <p:ph type="sldNum" sz="quarter" idx="12"/>
          </p:nvPr>
        </p:nvSpPr>
        <p:spPr/>
        <p:txBody>
          <a:bodyPr/>
          <a:lstStyle/>
          <a:p>
            <a:fld id="{3A98EE3D-8CD1-4C3F-BD1C-C98C9596463C}" type="slidenum">
              <a:rPr lang="en-US" sz="1000" smtClean="0"/>
              <a:t>12</a:t>
            </a:fld>
            <a:endParaRPr lang="en-US" sz="1000" dirty="0"/>
          </a:p>
        </p:txBody>
      </p:sp>
      <p:pic>
        <p:nvPicPr>
          <p:cNvPr id="8" name="Picture 7">
            <a:extLst>
              <a:ext uri="{FF2B5EF4-FFF2-40B4-BE49-F238E27FC236}">
                <a16:creationId xmlns:a16="http://schemas.microsoft.com/office/drawing/2014/main" id="{B24F4641-AAD9-485F-8A1B-596D203BAA9A}"/>
              </a:ext>
            </a:extLst>
          </p:cNvPr>
          <p:cNvPicPr/>
          <p:nvPr/>
        </p:nvPicPr>
        <p:blipFill rotWithShape="1">
          <a:blip r:embed="rId3">
            <a:extLst>
              <a:ext uri="{28A0092B-C50C-407E-A947-70E740481C1C}">
                <a14:useLocalDpi xmlns:a14="http://schemas.microsoft.com/office/drawing/2010/main" val="0"/>
              </a:ext>
            </a:extLst>
          </a:blip>
          <a:srcRect l="27808" t="67651" r="49590" b="7681"/>
          <a:stretch/>
        </p:blipFill>
        <p:spPr bwMode="auto">
          <a:xfrm>
            <a:off x="6096000" y="2025074"/>
            <a:ext cx="2967945" cy="2077694"/>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9FE9066C-6EF6-4E1E-A8D0-29EB2B905827}"/>
              </a:ext>
            </a:extLst>
          </p:cNvPr>
          <p:cNvPicPr/>
          <p:nvPr/>
        </p:nvPicPr>
        <p:blipFill rotWithShape="1">
          <a:blip r:embed="rId4">
            <a:extLst>
              <a:ext uri="{28A0092B-C50C-407E-A947-70E740481C1C}">
                <a14:useLocalDpi xmlns:a14="http://schemas.microsoft.com/office/drawing/2010/main" val="0"/>
              </a:ext>
            </a:extLst>
          </a:blip>
          <a:srcRect l="27808" t="33530" r="48261" b="42984"/>
          <a:stretch/>
        </p:blipFill>
        <p:spPr bwMode="auto">
          <a:xfrm>
            <a:off x="9214703" y="2039043"/>
            <a:ext cx="2967945" cy="2063725"/>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5E65E5DE-3242-4B8E-BB04-BC86F38BF79F}"/>
              </a:ext>
            </a:extLst>
          </p:cNvPr>
          <p:cNvPicPr/>
          <p:nvPr/>
        </p:nvPicPr>
        <p:blipFill rotWithShape="1">
          <a:blip r:embed="rId4">
            <a:extLst>
              <a:ext uri="{28A0092B-C50C-407E-A947-70E740481C1C}">
                <a14:useLocalDpi xmlns:a14="http://schemas.microsoft.com/office/drawing/2010/main" val="0"/>
              </a:ext>
            </a:extLst>
          </a:blip>
          <a:srcRect l="28030" t="68538" r="48039" b="8272"/>
          <a:stretch/>
        </p:blipFill>
        <p:spPr bwMode="auto">
          <a:xfrm>
            <a:off x="6186515" y="4131431"/>
            <a:ext cx="2845206" cy="1978420"/>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855ADC7A-AF98-4CE5-B140-0A20CAE602F9}"/>
              </a:ext>
            </a:extLst>
          </p:cNvPr>
          <p:cNvPicPr/>
          <p:nvPr/>
        </p:nvPicPr>
        <p:blipFill>
          <a:blip r:embed="rId5"/>
          <a:stretch>
            <a:fillRect/>
          </a:stretch>
        </p:blipFill>
        <p:spPr>
          <a:xfrm>
            <a:off x="9031721" y="4238707"/>
            <a:ext cx="3150927" cy="1871143"/>
          </a:xfrm>
          <a:prstGeom prst="rect">
            <a:avLst/>
          </a:prstGeom>
        </p:spPr>
      </p:pic>
      <p:sp>
        <p:nvSpPr>
          <p:cNvPr id="5" name="TextBox 4">
            <a:extLst>
              <a:ext uri="{FF2B5EF4-FFF2-40B4-BE49-F238E27FC236}">
                <a16:creationId xmlns:a16="http://schemas.microsoft.com/office/drawing/2014/main" id="{33B36AE4-FCC5-46D6-89E8-44880CA82BCF}"/>
              </a:ext>
            </a:extLst>
          </p:cNvPr>
          <p:cNvSpPr txBox="1"/>
          <p:nvPr/>
        </p:nvSpPr>
        <p:spPr>
          <a:xfrm>
            <a:off x="7733839" y="6124455"/>
            <a:ext cx="3078307" cy="307777"/>
          </a:xfrm>
          <a:prstGeom prst="rect">
            <a:avLst/>
          </a:prstGeom>
          <a:noFill/>
        </p:spPr>
        <p:txBody>
          <a:bodyPr wrap="square" rtlCol="0">
            <a:spAutoFit/>
          </a:bodyPr>
          <a:lstStyle/>
          <a:p>
            <a:r>
              <a:rPr lang="en-GB" sz="1400" dirty="0"/>
              <a:t>Figure 8 – 12</a:t>
            </a:r>
            <a:r>
              <a:rPr lang="en-GB" sz="1400" baseline="30000" dirty="0"/>
              <a:t>th</a:t>
            </a:r>
            <a:r>
              <a:rPr lang="en-GB" sz="1400" dirty="0"/>
              <a:t>-power Optimisations</a:t>
            </a:r>
          </a:p>
        </p:txBody>
      </p:sp>
    </p:spTree>
    <p:extLst>
      <p:ext uri="{BB962C8B-B14F-4D97-AF65-F5344CB8AC3E}">
        <p14:creationId xmlns:p14="http://schemas.microsoft.com/office/powerpoint/2010/main" val="1771904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90DB-56E1-4933-9924-47A0CFD88FA2}"/>
              </a:ext>
            </a:extLst>
          </p:cNvPr>
          <p:cNvSpPr>
            <a:spLocks noGrp="1"/>
          </p:cNvSpPr>
          <p:nvPr>
            <p:ph type="title"/>
          </p:nvPr>
        </p:nvSpPr>
        <p:spPr/>
        <p:txBody>
          <a:bodyPr/>
          <a:lstStyle/>
          <a:p>
            <a:r>
              <a:rPr lang="en-GB" dirty="0"/>
              <a:t>12</a:t>
            </a:r>
            <a:r>
              <a:rPr lang="en-GB" baseline="30000" dirty="0"/>
              <a:t>th</a:t>
            </a:r>
            <a:r>
              <a:rPr lang="en-GB" dirty="0"/>
              <a:t>-Power Model</a:t>
            </a:r>
          </a:p>
        </p:txBody>
      </p:sp>
      <p:sp>
        <p:nvSpPr>
          <p:cNvPr id="3" name="Content Placeholder 2">
            <a:extLst>
              <a:ext uri="{FF2B5EF4-FFF2-40B4-BE49-F238E27FC236}">
                <a16:creationId xmlns:a16="http://schemas.microsoft.com/office/drawing/2014/main" id="{E4B4B546-9F58-4A30-8D08-E39A496E8FFB}"/>
              </a:ext>
            </a:extLst>
          </p:cNvPr>
          <p:cNvSpPr>
            <a:spLocks noGrp="1"/>
          </p:cNvSpPr>
          <p:nvPr>
            <p:ph idx="1"/>
          </p:nvPr>
        </p:nvSpPr>
        <p:spPr>
          <a:xfrm>
            <a:off x="1097280" y="2108201"/>
            <a:ext cx="4815205" cy="4213468"/>
          </a:xfrm>
        </p:spPr>
        <p:txBody>
          <a:bodyPr>
            <a:normAutofit/>
          </a:bodyPr>
          <a:lstStyle/>
          <a:p>
            <a:pPr>
              <a:lnSpc>
                <a:spcPct val="100000"/>
              </a:lnSpc>
              <a:spcBef>
                <a:spcPts val="0"/>
              </a:spcBef>
              <a:spcAft>
                <a:spcPts val="0"/>
              </a:spcAft>
              <a:buClr>
                <a:schemeClr val="tx2"/>
              </a:buClr>
              <a:buFont typeface="Wingdings" panose="05000000000000000000" pitchFamily="2" charset="2"/>
              <a:buChar char="v"/>
            </a:pPr>
            <a:r>
              <a:rPr lang="en-GB" sz="2000" dirty="0"/>
              <a:t>Lower training error of 499 </a:t>
            </a:r>
            <a:r>
              <a:rPr lang="el-GR" sz="2000" dirty="0"/>
              <a:t>μ</a:t>
            </a:r>
            <a:r>
              <a:rPr lang="en-GB" sz="2000" dirty="0"/>
              <a:t>eV per methane molecule </a:t>
            </a:r>
          </a:p>
          <a:p>
            <a:pPr>
              <a:lnSpc>
                <a:spcPct val="100000"/>
              </a:lnSpc>
              <a:spcBef>
                <a:spcPts val="0"/>
              </a:spcBef>
              <a:spcAft>
                <a:spcPts val="0"/>
              </a:spcAft>
              <a:buClr>
                <a:schemeClr val="tx2"/>
              </a:buClr>
              <a:buFont typeface="Wingdings" panose="05000000000000000000" pitchFamily="2" charset="2"/>
              <a:buChar char="v"/>
            </a:pPr>
            <a:endParaRPr lang="en-GB" sz="2000" dirty="0"/>
          </a:p>
          <a:p>
            <a:pPr>
              <a:lnSpc>
                <a:spcPct val="100000"/>
              </a:lnSpc>
              <a:spcBef>
                <a:spcPts val="0"/>
              </a:spcBef>
              <a:spcAft>
                <a:spcPts val="0"/>
              </a:spcAft>
              <a:buClr>
                <a:schemeClr val="tx2"/>
              </a:buClr>
              <a:buFont typeface="Wingdings" panose="05000000000000000000" pitchFamily="2" charset="2"/>
              <a:buChar char="v"/>
            </a:pPr>
            <a:r>
              <a:rPr lang="en-GB" sz="2000" dirty="0"/>
              <a:t>Higher cross-validation error implies overfitting</a:t>
            </a:r>
          </a:p>
          <a:p>
            <a:pPr>
              <a:lnSpc>
                <a:spcPct val="100000"/>
              </a:lnSpc>
              <a:spcBef>
                <a:spcPts val="0"/>
              </a:spcBef>
              <a:spcAft>
                <a:spcPts val="0"/>
              </a:spcAft>
              <a:buClr>
                <a:schemeClr val="tx2"/>
              </a:buClr>
              <a:buFont typeface="Wingdings" panose="05000000000000000000" pitchFamily="2" charset="2"/>
              <a:buChar char="v"/>
            </a:pPr>
            <a:endParaRPr lang="en-GB" sz="2000" dirty="0"/>
          </a:p>
          <a:p>
            <a:pPr>
              <a:lnSpc>
                <a:spcPct val="100000"/>
              </a:lnSpc>
              <a:spcBef>
                <a:spcPts val="0"/>
              </a:spcBef>
              <a:spcAft>
                <a:spcPts val="0"/>
              </a:spcAft>
              <a:buClr>
                <a:schemeClr val="tx2"/>
              </a:buClr>
              <a:buFont typeface="Wingdings" panose="05000000000000000000" pitchFamily="2" charset="2"/>
              <a:buChar char="v"/>
            </a:pPr>
            <a:r>
              <a:rPr lang="en-GB" sz="2000" dirty="0"/>
              <a:t>Bias at long-range, error values consistently negative</a:t>
            </a:r>
          </a:p>
          <a:p>
            <a:pPr>
              <a:lnSpc>
                <a:spcPct val="100000"/>
              </a:lnSpc>
              <a:spcBef>
                <a:spcPts val="0"/>
              </a:spcBef>
              <a:spcAft>
                <a:spcPts val="0"/>
              </a:spcAft>
              <a:buClr>
                <a:schemeClr val="tx2"/>
              </a:buClr>
              <a:buFont typeface="Wingdings" panose="05000000000000000000" pitchFamily="2" charset="2"/>
              <a:buChar char="v"/>
            </a:pPr>
            <a:endParaRPr lang="en-GB" sz="2000" dirty="0"/>
          </a:p>
          <a:p>
            <a:pPr>
              <a:lnSpc>
                <a:spcPct val="100000"/>
              </a:lnSpc>
              <a:spcBef>
                <a:spcPts val="0"/>
              </a:spcBef>
              <a:spcAft>
                <a:spcPts val="0"/>
              </a:spcAft>
              <a:buClr>
                <a:schemeClr val="tx2"/>
              </a:buClr>
              <a:buFont typeface="Wingdings" panose="05000000000000000000" pitchFamily="2" charset="2"/>
              <a:buChar char="v"/>
            </a:pPr>
            <a:r>
              <a:rPr lang="en-GB" sz="2000" dirty="0"/>
              <a:t>Improve with a full optimisation of length scale parameter</a:t>
            </a:r>
          </a:p>
        </p:txBody>
      </p:sp>
      <p:sp>
        <p:nvSpPr>
          <p:cNvPr id="4" name="Slide Number Placeholder 3">
            <a:extLst>
              <a:ext uri="{FF2B5EF4-FFF2-40B4-BE49-F238E27FC236}">
                <a16:creationId xmlns:a16="http://schemas.microsoft.com/office/drawing/2014/main" id="{DE55D689-2476-4580-9264-90D7E03D9093}"/>
              </a:ext>
            </a:extLst>
          </p:cNvPr>
          <p:cNvSpPr>
            <a:spLocks noGrp="1"/>
          </p:cNvSpPr>
          <p:nvPr>
            <p:ph type="sldNum" sz="quarter" idx="12"/>
          </p:nvPr>
        </p:nvSpPr>
        <p:spPr/>
        <p:txBody>
          <a:bodyPr/>
          <a:lstStyle/>
          <a:p>
            <a:fld id="{3A98EE3D-8CD1-4C3F-BD1C-C98C9596463C}" type="slidenum">
              <a:rPr lang="en-US" sz="1000" smtClean="0"/>
              <a:t>13</a:t>
            </a:fld>
            <a:endParaRPr lang="en-US" dirty="0"/>
          </a:p>
        </p:txBody>
      </p:sp>
      <p:pic>
        <p:nvPicPr>
          <p:cNvPr id="7" name="Picture 6">
            <a:extLst>
              <a:ext uri="{FF2B5EF4-FFF2-40B4-BE49-F238E27FC236}">
                <a16:creationId xmlns:a16="http://schemas.microsoft.com/office/drawing/2014/main" id="{57686B7C-B50F-4051-82F7-D6B3AFD1A3AB}"/>
              </a:ext>
            </a:extLst>
          </p:cNvPr>
          <p:cNvPicPr/>
          <p:nvPr/>
        </p:nvPicPr>
        <p:blipFill>
          <a:blip r:embed="rId3">
            <a:extLst>
              <a:ext uri="{28A0092B-C50C-407E-A947-70E740481C1C}">
                <a14:useLocalDpi xmlns:a14="http://schemas.microsoft.com/office/drawing/2010/main" val="0"/>
              </a:ext>
            </a:extLst>
          </a:blip>
          <a:stretch>
            <a:fillRect/>
          </a:stretch>
        </p:blipFill>
        <p:spPr>
          <a:xfrm>
            <a:off x="5912485" y="1937580"/>
            <a:ext cx="3003550" cy="2060575"/>
          </a:xfrm>
          <a:prstGeom prst="rect">
            <a:avLst/>
          </a:prstGeom>
        </p:spPr>
      </p:pic>
      <p:pic>
        <p:nvPicPr>
          <p:cNvPr id="8" name="Picture 7">
            <a:extLst>
              <a:ext uri="{FF2B5EF4-FFF2-40B4-BE49-F238E27FC236}">
                <a16:creationId xmlns:a16="http://schemas.microsoft.com/office/drawing/2014/main" id="{79B2B6AF-96FB-4BBA-8BD1-2883E7E25483}"/>
              </a:ext>
            </a:extLst>
          </p:cNvPr>
          <p:cNvPicPr/>
          <p:nvPr/>
        </p:nvPicPr>
        <p:blipFill>
          <a:blip r:embed="rId4">
            <a:extLst>
              <a:ext uri="{28A0092B-C50C-407E-A947-70E740481C1C}">
                <a14:useLocalDpi xmlns:a14="http://schemas.microsoft.com/office/drawing/2010/main" val="0"/>
              </a:ext>
            </a:extLst>
          </a:blip>
          <a:stretch>
            <a:fillRect/>
          </a:stretch>
        </p:blipFill>
        <p:spPr>
          <a:xfrm>
            <a:off x="9049385" y="1937580"/>
            <a:ext cx="3142615" cy="2044700"/>
          </a:xfrm>
          <a:prstGeom prst="rect">
            <a:avLst/>
          </a:prstGeom>
        </p:spPr>
      </p:pic>
      <p:pic>
        <p:nvPicPr>
          <p:cNvPr id="9" name="Picture 8">
            <a:extLst>
              <a:ext uri="{FF2B5EF4-FFF2-40B4-BE49-F238E27FC236}">
                <a16:creationId xmlns:a16="http://schemas.microsoft.com/office/drawing/2014/main" id="{6BDCD869-65C6-4DF9-96A1-EF00BDA69B1D}"/>
              </a:ext>
            </a:extLst>
          </p:cNvPr>
          <p:cNvPicPr/>
          <p:nvPr/>
        </p:nvPicPr>
        <p:blipFill>
          <a:blip r:embed="rId5">
            <a:extLst>
              <a:ext uri="{28A0092B-C50C-407E-A947-70E740481C1C}">
                <a14:useLocalDpi xmlns:a14="http://schemas.microsoft.com/office/drawing/2010/main" val="0"/>
              </a:ext>
            </a:extLst>
          </a:blip>
          <a:stretch>
            <a:fillRect/>
          </a:stretch>
        </p:blipFill>
        <p:spPr>
          <a:xfrm>
            <a:off x="5912485" y="3968054"/>
            <a:ext cx="3101975" cy="2397125"/>
          </a:xfrm>
          <a:prstGeom prst="rect">
            <a:avLst/>
          </a:prstGeom>
        </p:spPr>
      </p:pic>
      <p:pic>
        <p:nvPicPr>
          <p:cNvPr id="10" name="Picture 9">
            <a:extLst>
              <a:ext uri="{FF2B5EF4-FFF2-40B4-BE49-F238E27FC236}">
                <a16:creationId xmlns:a16="http://schemas.microsoft.com/office/drawing/2014/main" id="{0AAAC36E-65A4-495D-93AA-964E98643D14}"/>
              </a:ext>
            </a:extLst>
          </p:cNvPr>
          <p:cNvPicPr/>
          <p:nvPr/>
        </p:nvPicPr>
        <p:blipFill>
          <a:blip r:embed="rId6">
            <a:extLst>
              <a:ext uri="{28A0092B-C50C-407E-A947-70E740481C1C}">
                <a14:useLocalDpi xmlns:a14="http://schemas.microsoft.com/office/drawing/2010/main" val="0"/>
              </a:ext>
            </a:extLst>
          </a:blip>
          <a:stretch>
            <a:fillRect/>
          </a:stretch>
        </p:blipFill>
        <p:spPr>
          <a:xfrm>
            <a:off x="8936672" y="3968054"/>
            <a:ext cx="3368040" cy="2427226"/>
          </a:xfrm>
          <a:prstGeom prst="rect">
            <a:avLst/>
          </a:prstGeom>
        </p:spPr>
      </p:pic>
      <p:sp>
        <p:nvSpPr>
          <p:cNvPr id="5" name="TextBox 4">
            <a:extLst>
              <a:ext uri="{FF2B5EF4-FFF2-40B4-BE49-F238E27FC236}">
                <a16:creationId xmlns:a16="http://schemas.microsoft.com/office/drawing/2014/main" id="{474A8198-9850-406D-9B36-25FD062C4BC4}"/>
              </a:ext>
            </a:extLst>
          </p:cNvPr>
          <p:cNvSpPr txBox="1"/>
          <p:nvPr/>
        </p:nvSpPr>
        <p:spPr>
          <a:xfrm>
            <a:off x="7115175" y="6395280"/>
            <a:ext cx="3257550" cy="307777"/>
          </a:xfrm>
          <a:prstGeom prst="rect">
            <a:avLst/>
          </a:prstGeom>
          <a:noFill/>
        </p:spPr>
        <p:txBody>
          <a:bodyPr wrap="square" rtlCol="0">
            <a:spAutoFit/>
          </a:bodyPr>
          <a:lstStyle/>
          <a:p>
            <a:r>
              <a:rPr lang="en-GB" sz="1400" dirty="0">
                <a:solidFill>
                  <a:schemeClr val="bg1"/>
                </a:solidFill>
              </a:rPr>
              <a:t>Figure 9 – 12</a:t>
            </a:r>
            <a:r>
              <a:rPr lang="en-GB" sz="1400" baseline="30000" dirty="0">
                <a:solidFill>
                  <a:schemeClr val="bg1"/>
                </a:solidFill>
              </a:rPr>
              <a:t>th</a:t>
            </a:r>
            <a:r>
              <a:rPr lang="en-GB" sz="1400" dirty="0">
                <a:solidFill>
                  <a:schemeClr val="bg1"/>
                </a:solidFill>
              </a:rPr>
              <a:t>-power Total Energy Plots</a:t>
            </a:r>
            <a:endParaRPr lang="en-GB" dirty="0">
              <a:solidFill>
                <a:schemeClr val="bg1"/>
              </a:solidFill>
            </a:endParaRPr>
          </a:p>
        </p:txBody>
      </p:sp>
    </p:spTree>
    <p:extLst>
      <p:ext uri="{BB962C8B-B14F-4D97-AF65-F5344CB8AC3E}">
        <p14:creationId xmlns:p14="http://schemas.microsoft.com/office/powerpoint/2010/main" val="2094918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90DB-56E1-4933-9924-47A0CFD88FA2}"/>
              </a:ext>
            </a:extLst>
          </p:cNvPr>
          <p:cNvSpPr>
            <a:spLocks noGrp="1"/>
          </p:cNvSpPr>
          <p:nvPr>
            <p:ph type="title"/>
          </p:nvPr>
        </p:nvSpPr>
        <p:spPr/>
        <p:txBody>
          <a:bodyPr/>
          <a:lstStyle/>
          <a:p>
            <a:r>
              <a:rPr lang="en-GB" dirty="0"/>
              <a:t>12</a:t>
            </a:r>
            <a:r>
              <a:rPr lang="en-GB" baseline="30000" dirty="0"/>
              <a:t>th</a:t>
            </a:r>
            <a:r>
              <a:rPr lang="en-GB" dirty="0"/>
              <a:t>-Power Potentials</a:t>
            </a:r>
          </a:p>
        </p:txBody>
      </p:sp>
      <p:sp>
        <p:nvSpPr>
          <p:cNvPr id="3" name="Content Placeholder 2">
            <a:extLst>
              <a:ext uri="{FF2B5EF4-FFF2-40B4-BE49-F238E27FC236}">
                <a16:creationId xmlns:a16="http://schemas.microsoft.com/office/drawing/2014/main" id="{E4B4B546-9F58-4A30-8D08-E39A496E8FFB}"/>
              </a:ext>
            </a:extLst>
          </p:cNvPr>
          <p:cNvSpPr>
            <a:spLocks noGrp="1"/>
          </p:cNvSpPr>
          <p:nvPr>
            <p:ph idx="1"/>
          </p:nvPr>
        </p:nvSpPr>
        <p:spPr>
          <a:xfrm>
            <a:off x="1097280" y="2108201"/>
            <a:ext cx="4998720" cy="4213468"/>
          </a:xfrm>
        </p:spPr>
        <p:txBody>
          <a:bodyPr>
            <a:normAutofit/>
          </a:bodyPr>
          <a:lstStyle/>
          <a:p>
            <a:pPr>
              <a:lnSpc>
                <a:spcPct val="150000"/>
              </a:lnSpc>
              <a:spcBef>
                <a:spcPts val="0"/>
              </a:spcBef>
              <a:spcAft>
                <a:spcPts val="0"/>
              </a:spcAft>
              <a:buClr>
                <a:schemeClr val="tx2"/>
              </a:buClr>
              <a:buFont typeface="Wingdings" panose="05000000000000000000" pitchFamily="2" charset="2"/>
              <a:buChar char="v"/>
            </a:pPr>
            <a:r>
              <a:rPr lang="en-GB" sz="2200" dirty="0"/>
              <a:t>C-C and C-H potentials have only repulsive contributions</a:t>
            </a:r>
          </a:p>
          <a:p>
            <a:pPr>
              <a:lnSpc>
                <a:spcPct val="150000"/>
              </a:lnSpc>
              <a:spcBef>
                <a:spcPts val="0"/>
              </a:spcBef>
              <a:spcAft>
                <a:spcPts val="0"/>
              </a:spcAft>
              <a:buClr>
                <a:schemeClr val="tx2"/>
              </a:buClr>
              <a:buFont typeface="Wingdings" panose="05000000000000000000" pitchFamily="2" charset="2"/>
              <a:buChar char="v"/>
            </a:pPr>
            <a:r>
              <a:rPr lang="en-GB" sz="2200" dirty="0"/>
              <a:t>H-H potential has both attractive and repulsive contributions at long- and short-range</a:t>
            </a:r>
          </a:p>
          <a:p>
            <a:pPr>
              <a:lnSpc>
                <a:spcPct val="150000"/>
              </a:lnSpc>
              <a:spcBef>
                <a:spcPts val="0"/>
              </a:spcBef>
              <a:spcAft>
                <a:spcPts val="0"/>
              </a:spcAft>
              <a:buClr>
                <a:schemeClr val="tx2"/>
              </a:buClr>
              <a:buFont typeface="Wingdings" panose="05000000000000000000" pitchFamily="2" charset="2"/>
              <a:buChar char="v"/>
            </a:pPr>
            <a:r>
              <a:rPr lang="en-GB" sz="2200" dirty="0"/>
              <a:t>Large fluctuations caused by overfitting</a:t>
            </a:r>
          </a:p>
          <a:p>
            <a:pPr>
              <a:lnSpc>
                <a:spcPct val="150000"/>
              </a:lnSpc>
              <a:spcBef>
                <a:spcPts val="0"/>
              </a:spcBef>
              <a:spcAft>
                <a:spcPts val="0"/>
              </a:spcAft>
              <a:buClr>
                <a:schemeClr val="tx2"/>
              </a:buClr>
              <a:buFont typeface="Wingdings" panose="05000000000000000000" pitchFamily="2" charset="2"/>
              <a:buChar char="v"/>
            </a:pPr>
            <a:r>
              <a:rPr lang="en-GB" sz="2200" dirty="0"/>
              <a:t>Large H-H well depth of 214 meV</a:t>
            </a:r>
          </a:p>
        </p:txBody>
      </p:sp>
      <p:sp>
        <p:nvSpPr>
          <p:cNvPr id="4" name="Slide Number Placeholder 3">
            <a:extLst>
              <a:ext uri="{FF2B5EF4-FFF2-40B4-BE49-F238E27FC236}">
                <a16:creationId xmlns:a16="http://schemas.microsoft.com/office/drawing/2014/main" id="{C244C7E9-E8CA-4BA3-B14E-DDE6E1A7C94A}"/>
              </a:ext>
            </a:extLst>
          </p:cNvPr>
          <p:cNvSpPr>
            <a:spLocks noGrp="1"/>
          </p:cNvSpPr>
          <p:nvPr>
            <p:ph type="sldNum" sz="quarter" idx="12"/>
          </p:nvPr>
        </p:nvSpPr>
        <p:spPr/>
        <p:txBody>
          <a:bodyPr/>
          <a:lstStyle/>
          <a:p>
            <a:fld id="{3A98EE3D-8CD1-4C3F-BD1C-C98C9596463C}" type="slidenum">
              <a:rPr lang="en-US" sz="1000" smtClean="0"/>
              <a:t>14</a:t>
            </a:fld>
            <a:endParaRPr lang="en-US" dirty="0"/>
          </a:p>
        </p:txBody>
      </p:sp>
      <p:pic>
        <p:nvPicPr>
          <p:cNvPr id="7" name="Picture 6">
            <a:extLst>
              <a:ext uri="{FF2B5EF4-FFF2-40B4-BE49-F238E27FC236}">
                <a16:creationId xmlns:a16="http://schemas.microsoft.com/office/drawing/2014/main" id="{3F8307AA-B5A9-414C-AF41-B33E5C8D98B3}"/>
              </a:ext>
            </a:extLst>
          </p:cNvPr>
          <p:cNvPicPr/>
          <p:nvPr/>
        </p:nvPicPr>
        <p:blipFill>
          <a:blip r:embed="rId3">
            <a:extLst>
              <a:ext uri="{28A0092B-C50C-407E-A947-70E740481C1C}">
                <a14:useLocalDpi xmlns:a14="http://schemas.microsoft.com/office/drawing/2010/main" val="0"/>
              </a:ext>
            </a:extLst>
          </a:blip>
          <a:stretch>
            <a:fillRect/>
          </a:stretch>
        </p:blipFill>
        <p:spPr>
          <a:xfrm>
            <a:off x="6222513" y="1965960"/>
            <a:ext cx="2884841" cy="2220969"/>
          </a:xfrm>
          <a:prstGeom prst="rect">
            <a:avLst/>
          </a:prstGeom>
        </p:spPr>
      </p:pic>
      <p:pic>
        <p:nvPicPr>
          <p:cNvPr id="8" name="Picture 7">
            <a:extLst>
              <a:ext uri="{FF2B5EF4-FFF2-40B4-BE49-F238E27FC236}">
                <a16:creationId xmlns:a16="http://schemas.microsoft.com/office/drawing/2014/main" id="{998D1CD3-B61D-444D-A61B-E7D6C3C7E140}"/>
              </a:ext>
            </a:extLst>
          </p:cNvPr>
          <p:cNvPicPr/>
          <p:nvPr/>
        </p:nvPicPr>
        <p:blipFill>
          <a:blip r:embed="rId4">
            <a:extLst>
              <a:ext uri="{28A0092B-C50C-407E-A947-70E740481C1C}">
                <a14:useLocalDpi xmlns:a14="http://schemas.microsoft.com/office/drawing/2010/main" val="0"/>
              </a:ext>
            </a:extLst>
          </a:blip>
          <a:stretch>
            <a:fillRect/>
          </a:stretch>
        </p:blipFill>
        <p:spPr>
          <a:xfrm>
            <a:off x="9233868" y="1965960"/>
            <a:ext cx="2958132" cy="2219254"/>
          </a:xfrm>
          <a:prstGeom prst="rect">
            <a:avLst/>
          </a:prstGeom>
        </p:spPr>
      </p:pic>
      <p:pic>
        <p:nvPicPr>
          <p:cNvPr id="9" name="Picture 8">
            <a:extLst>
              <a:ext uri="{FF2B5EF4-FFF2-40B4-BE49-F238E27FC236}">
                <a16:creationId xmlns:a16="http://schemas.microsoft.com/office/drawing/2014/main" id="{DED1ECFD-7FDD-4ADF-A8AC-EF5A12653BD1}"/>
              </a:ext>
            </a:extLst>
          </p:cNvPr>
          <p:cNvPicPr/>
          <p:nvPr/>
        </p:nvPicPr>
        <p:blipFill>
          <a:blip r:embed="rId5">
            <a:extLst>
              <a:ext uri="{28A0092B-C50C-407E-A947-70E740481C1C}">
                <a14:useLocalDpi xmlns:a14="http://schemas.microsoft.com/office/drawing/2010/main" val="0"/>
              </a:ext>
            </a:extLst>
          </a:blip>
          <a:stretch>
            <a:fillRect/>
          </a:stretch>
        </p:blipFill>
        <p:spPr>
          <a:xfrm>
            <a:off x="7769742" y="4077261"/>
            <a:ext cx="2928252" cy="2244408"/>
          </a:xfrm>
          <a:prstGeom prst="rect">
            <a:avLst/>
          </a:prstGeom>
        </p:spPr>
      </p:pic>
      <p:sp>
        <p:nvSpPr>
          <p:cNvPr id="5" name="TextBox 4">
            <a:extLst>
              <a:ext uri="{FF2B5EF4-FFF2-40B4-BE49-F238E27FC236}">
                <a16:creationId xmlns:a16="http://schemas.microsoft.com/office/drawing/2014/main" id="{89032764-3EE5-4E57-8CDB-CA01CD4E77FE}"/>
              </a:ext>
            </a:extLst>
          </p:cNvPr>
          <p:cNvSpPr txBox="1"/>
          <p:nvPr/>
        </p:nvSpPr>
        <p:spPr>
          <a:xfrm>
            <a:off x="10815637" y="4943475"/>
            <a:ext cx="1100137" cy="738664"/>
          </a:xfrm>
          <a:prstGeom prst="rect">
            <a:avLst/>
          </a:prstGeom>
          <a:noFill/>
        </p:spPr>
        <p:txBody>
          <a:bodyPr wrap="square" rtlCol="0">
            <a:spAutoFit/>
          </a:bodyPr>
          <a:lstStyle/>
          <a:p>
            <a:r>
              <a:rPr lang="en-GB" sz="1400" dirty="0"/>
              <a:t>Figure 10 – 12</a:t>
            </a:r>
            <a:r>
              <a:rPr lang="en-GB" sz="1400" baseline="30000" dirty="0"/>
              <a:t>th</a:t>
            </a:r>
            <a:r>
              <a:rPr lang="en-GB" sz="1400" dirty="0"/>
              <a:t>-power Potentials</a:t>
            </a:r>
          </a:p>
        </p:txBody>
      </p:sp>
    </p:spTree>
    <p:extLst>
      <p:ext uri="{BB962C8B-B14F-4D97-AF65-F5344CB8AC3E}">
        <p14:creationId xmlns:p14="http://schemas.microsoft.com/office/powerpoint/2010/main" val="640405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90DB-56E1-4933-9924-47A0CFD88FA2}"/>
              </a:ext>
            </a:extLst>
          </p:cNvPr>
          <p:cNvSpPr>
            <a:spLocks noGrp="1"/>
          </p:cNvSpPr>
          <p:nvPr>
            <p:ph type="title"/>
          </p:nvPr>
        </p:nvSpPr>
        <p:spPr/>
        <p:txBody>
          <a:bodyPr/>
          <a:lstStyle/>
          <a:p>
            <a:r>
              <a:rPr lang="en-GB" dirty="0"/>
              <a:t>12-6 Model</a:t>
            </a:r>
          </a:p>
        </p:txBody>
      </p:sp>
      <p:sp>
        <p:nvSpPr>
          <p:cNvPr id="3" name="Content Placeholder 2">
            <a:extLst>
              <a:ext uri="{FF2B5EF4-FFF2-40B4-BE49-F238E27FC236}">
                <a16:creationId xmlns:a16="http://schemas.microsoft.com/office/drawing/2014/main" id="{E4B4B546-9F58-4A30-8D08-E39A496E8FFB}"/>
              </a:ext>
            </a:extLst>
          </p:cNvPr>
          <p:cNvSpPr>
            <a:spLocks noGrp="1"/>
          </p:cNvSpPr>
          <p:nvPr>
            <p:ph idx="1"/>
          </p:nvPr>
        </p:nvSpPr>
        <p:spPr>
          <a:xfrm>
            <a:off x="1097280" y="2108201"/>
            <a:ext cx="5826034" cy="2005981"/>
          </a:xfrm>
        </p:spPr>
        <p:txBody>
          <a:bodyPr>
            <a:normAutofit/>
          </a:bodyPr>
          <a:lstStyle/>
          <a:p>
            <a:pPr lvl="1">
              <a:buClr>
                <a:schemeClr val="accent1"/>
              </a:buClr>
              <a:buFont typeface="Wingdings" panose="05000000000000000000" pitchFamily="2" charset="2"/>
              <a:buChar char="v"/>
            </a:pPr>
            <a:r>
              <a:rPr lang="en-GB" sz="1800" dirty="0"/>
              <a:t>6</a:t>
            </a:r>
            <a:r>
              <a:rPr lang="en-GB" sz="1800" baseline="30000" dirty="0"/>
              <a:t>th</a:t>
            </a:r>
            <a:r>
              <a:rPr lang="en-GB" sz="1800" dirty="0"/>
              <a:t>-power and 12</a:t>
            </a:r>
            <a:r>
              <a:rPr lang="en-GB" sz="1800" baseline="30000" dirty="0"/>
              <a:t>th</a:t>
            </a:r>
            <a:r>
              <a:rPr lang="en-GB" sz="1800" dirty="0"/>
              <a:t>-power kernels summed to give 12-6 kernel</a:t>
            </a:r>
          </a:p>
          <a:p>
            <a:pPr lvl="1">
              <a:buClr>
                <a:schemeClr val="accent1"/>
              </a:buClr>
              <a:buFont typeface="Wingdings" panose="05000000000000000000" pitchFamily="2" charset="2"/>
              <a:buChar char="v"/>
            </a:pPr>
            <a:endParaRPr lang="en-GB" sz="1800" dirty="0"/>
          </a:p>
          <a:p>
            <a:pPr lvl="1">
              <a:buClr>
                <a:schemeClr val="accent1"/>
              </a:buClr>
              <a:buFont typeface="Wingdings" panose="05000000000000000000" pitchFamily="2" charset="2"/>
              <a:buChar char="v"/>
            </a:pPr>
            <a:r>
              <a:rPr lang="en-GB" sz="1800" dirty="0"/>
              <a:t>Regulariser optimisation carried out using six-fold cross-validation, using minimum CV error of 1.42 meV per methane molecule at a regulariser of 0.0523</a:t>
            </a:r>
          </a:p>
          <a:p>
            <a:pPr lvl="1">
              <a:buClr>
                <a:schemeClr val="accent1"/>
              </a:buClr>
              <a:buFont typeface="Arial" panose="020B0604020202020204" pitchFamily="34" charset="0"/>
              <a:buChar char="•"/>
            </a:pPr>
            <a:endParaRPr lang="en-GB" sz="1800" dirty="0"/>
          </a:p>
          <a:p>
            <a:pPr lvl="1">
              <a:buClr>
                <a:schemeClr val="accent1"/>
              </a:buClr>
              <a:buFont typeface="Arial" panose="020B0604020202020204" pitchFamily="34" charset="0"/>
              <a:buChar char="•"/>
            </a:pPr>
            <a:endParaRPr lang="en-GB" sz="1800" dirty="0"/>
          </a:p>
        </p:txBody>
      </p:sp>
      <p:sp>
        <p:nvSpPr>
          <p:cNvPr id="6" name="Slide Number Placeholder 5">
            <a:extLst>
              <a:ext uri="{FF2B5EF4-FFF2-40B4-BE49-F238E27FC236}">
                <a16:creationId xmlns:a16="http://schemas.microsoft.com/office/drawing/2014/main" id="{20B37825-60CD-49A1-B117-2E7164C7FC82}"/>
              </a:ext>
            </a:extLst>
          </p:cNvPr>
          <p:cNvSpPr>
            <a:spLocks noGrp="1"/>
          </p:cNvSpPr>
          <p:nvPr>
            <p:ph type="sldNum" sz="quarter" idx="12"/>
          </p:nvPr>
        </p:nvSpPr>
        <p:spPr/>
        <p:txBody>
          <a:bodyPr/>
          <a:lstStyle/>
          <a:p>
            <a:fld id="{3A98EE3D-8CD1-4C3F-BD1C-C98C9596463C}" type="slidenum">
              <a:rPr lang="en-US" sz="1000" smtClean="0"/>
              <a:t>15</a:t>
            </a:fld>
            <a:endParaRPr lang="en-US" dirty="0"/>
          </a:p>
        </p:txBody>
      </p:sp>
      <p:pic>
        <p:nvPicPr>
          <p:cNvPr id="12" name="Picture 11">
            <a:extLst>
              <a:ext uri="{FF2B5EF4-FFF2-40B4-BE49-F238E27FC236}">
                <a16:creationId xmlns:a16="http://schemas.microsoft.com/office/drawing/2014/main" id="{F286CD0D-50C8-4DDF-A4B9-954AA76CFFCA}"/>
              </a:ext>
            </a:extLst>
          </p:cNvPr>
          <p:cNvPicPr/>
          <p:nvPr/>
        </p:nvPicPr>
        <p:blipFill>
          <a:blip r:embed="rId3"/>
          <a:stretch>
            <a:fillRect/>
          </a:stretch>
        </p:blipFill>
        <p:spPr>
          <a:xfrm>
            <a:off x="7237412" y="2048670"/>
            <a:ext cx="3311525" cy="2065512"/>
          </a:xfrm>
          <a:prstGeom prst="rect">
            <a:avLst/>
          </a:prstGeom>
        </p:spPr>
      </p:pic>
      <p:pic>
        <p:nvPicPr>
          <p:cNvPr id="15" name="Picture 14">
            <a:extLst>
              <a:ext uri="{FF2B5EF4-FFF2-40B4-BE49-F238E27FC236}">
                <a16:creationId xmlns:a16="http://schemas.microsoft.com/office/drawing/2014/main" id="{90B3E929-963B-4A69-A8D5-870E8321C679}"/>
              </a:ext>
            </a:extLst>
          </p:cNvPr>
          <p:cNvPicPr/>
          <p:nvPr/>
        </p:nvPicPr>
        <p:blipFill>
          <a:blip r:embed="rId4">
            <a:extLst>
              <a:ext uri="{28A0092B-C50C-407E-A947-70E740481C1C}">
                <a14:useLocalDpi xmlns:a14="http://schemas.microsoft.com/office/drawing/2010/main" val="0"/>
              </a:ext>
            </a:extLst>
          </a:blip>
          <a:stretch>
            <a:fillRect/>
          </a:stretch>
        </p:blipFill>
        <p:spPr>
          <a:xfrm>
            <a:off x="5591175" y="4114182"/>
            <a:ext cx="3314700" cy="2212340"/>
          </a:xfrm>
          <a:prstGeom prst="rect">
            <a:avLst/>
          </a:prstGeom>
        </p:spPr>
      </p:pic>
      <p:pic>
        <p:nvPicPr>
          <p:cNvPr id="16" name="Picture 15">
            <a:extLst>
              <a:ext uri="{FF2B5EF4-FFF2-40B4-BE49-F238E27FC236}">
                <a16:creationId xmlns:a16="http://schemas.microsoft.com/office/drawing/2014/main" id="{CC228C01-BE85-4B5E-9027-12136A8A62CC}"/>
              </a:ext>
            </a:extLst>
          </p:cNvPr>
          <p:cNvPicPr/>
          <p:nvPr/>
        </p:nvPicPr>
        <p:blipFill>
          <a:blip r:embed="rId5">
            <a:extLst>
              <a:ext uri="{28A0092B-C50C-407E-A947-70E740481C1C}">
                <a14:useLocalDpi xmlns:a14="http://schemas.microsoft.com/office/drawing/2010/main" val="0"/>
              </a:ext>
            </a:extLst>
          </a:blip>
          <a:stretch>
            <a:fillRect/>
          </a:stretch>
        </p:blipFill>
        <p:spPr>
          <a:xfrm>
            <a:off x="8880475" y="4177682"/>
            <a:ext cx="3311525" cy="2165350"/>
          </a:xfrm>
          <a:prstGeom prst="rect">
            <a:avLst/>
          </a:prstGeom>
        </p:spPr>
      </p:pic>
      <p:sp>
        <p:nvSpPr>
          <p:cNvPr id="8" name="Content Placeholder 2">
            <a:extLst>
              <a:ext uri="{FF2B5EF4-FFF2-40B4-BE49-F238E27FC236}">
                <a16:creationId xmlns:a16="http://schemas.microsoft.com/office/drawing/2014/main" id="{87EB916A-03E9-4B96-95AF-F2DE27986A9A}"/>
              </a:ext>
            </a:extLst>
          </p:cNvPr>
          <p:cNvSpPr txBox="1">
            <a:spLocks/>
          </p:cNvSpPr>
          <p:nvPr/>
        </p:nvSpPr>
        <p:spPr>
          <a:xfrm>
            <a:off x="1097280" y="4345532"/>
            <a:ext cx="4607484" cy="200598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Clr>
                <a:schemeClr val="accent1"/>
              </a:buClr>
              <a:buFont typeface="Wingdings" panose="05000000000000000000" pitchFamily="2" charset="2"/>
              <a:buChar char="v"/>
            </a:pPr>
            <a:r>
              <a:rPr lang="en-GB" sz="1800" dirty="0"/>
              <a:t>Lowest training error of 389 </a:t>
            </a:r>
            <a:r>
              <a:rPr lang="el-GR" sz="1800" dirty="0"/>
              <a:t>μ</a:t>
            </a:r>
            <a:r>
              <a:rPr lang="en-GB" sz="1800" dirty="0"/>
              <a:t>eV, but slightly overfitted</a:t>
            </a:r>
          </a:p>
          <a:p>
            <a:pPr lvl="1">
              <a:buClr>
                <a:schemeClr val="accent1"/>
              </a:buClr>
              <a:buFont typeface="Wingdings" panose="05000000000000000000" pitchFamily="2" charset="2"/>
              <a:buChar char="v"/>
            </a:pPr>
            <a:endParaRPr lang="en-GB" sz="1800" dirty="0"/>
          </a:p>
          <a:p>
            <a:pPr lvl="1">
              <a:buClr>
                <a:schemeClr val="accent1"/>
              </a:buClr>
              <a:buFont typeface="Wingdings" panose="05000000000000000000" pitchFamily="2" charset="2"/>
              <a:buChar char="v"/>
            </a:pPr>
            <a:r>
              <a:rPr lang="en-GB" sz="1800" dirty="0"/>
              <a:t>Large error at short-range somewhat removed, no bias at long-range</a:t>
            </a:r>
          </a:p>
          <a:p>
            <a:pPr lvl="1">
              <a:buClr>
                <a:schemeClr val="accent1"/>
              </a:buClr>
              <a:buFont typeface="Arial" panose="020B0604020202020204" pitchFamily="34" charset="0"/>
              <a:buChar char="•"/>
            </a:pPr>
            <a:endParaRPr lang="en-GB" sz="1800" dirty="0"/>
          </a:p>
          <a:p>
            <a:pPr lvl="1">
              <a:buClr>
                <a:schemeClr val="accent1"/>
              </a:buClr>
              <a:buFont typeface="Arial" panose="020B0604020202020204" pitchFamily="34" charset="0"/>
              <a:buChar char="•"/>
            </a:pPr>
            <a:endParaRPr lang="en-GB" sz="1800" dirty="0"/>
          </a:p>
        </p:txBody>
      </p:sp>
      <p:sp>
        <p:nvSpPr>
          <p:cNvPr id="4" name="TextBox 3">
            <a:extLst>
              <a:ext uri="{FF2B5EF4-FFF2-40B4-BE49-F238E27FC236}">
                <a16:creationId xmlns:a16="http://schemas.microsoft.com/office/drawing/2014/main" id="{35182EA8-E149-44BF-A091-044DEEB2BF59}"/>
              </a:ext>
            </a:extLst>
          </p:cNvPr>
          <p:cNvSpPr txBox="1"/>
          <p:nvPr/>
        </p:nvSpPr>
        <p:spPr>
          <a:xfrm>
            <a:off x="10658474" y="2514600"/>
            <a:ext cx="1243013" cy="738664"/>
          </a:xfrm>
          <a:prstGeom prst="rect">
            <a:avLst/>
          </a:prstGeom>
          <a:noFill/>
        </p:spPr>
        <p:txBody>
          <a:bodyPr wrap="square" rtlCol="0">
            <a:spAutoFit/>
          </a:bodyPr>
          <a:lstStyle/>
          <a:p>
            <a:r>
              <a:rPr lang="en-GB" sz="1400" dirty="0"/>
              <a:t>Figure 11 – 12-6 Optimisation</a:t>
            </a:r>
          </a:p>
        </p:txBody>
      </p:sp>
      <p:sp>
        <p:nvSpPr>
          <p:cNvPr id="5" name="TextBox 4">
            <a:extLst>
              <a:ext uri="{FF2B5EF4-FFF2-40B4-BE49-F238E27FC236}">
                <a16:creationId xmlns:a16="http://schemas.microsoft.com/office/drawing/2014/main" id="{A14F55E7-C3BB-4968-8CDF-635B18FD10E9}"/>
              </a:ext>
            </a:extLst>
          </p:cNvPr>
          <p:cNvSpPr txBox="1"/>
          <p:nvPr/>
        </p:nvSpPr>
        <p:spPr>
          <a:xfrm>
            <a:off x="7580167" y="6400615"/>
            <a:ext cx="3078307" cy="307777"/>
          </a:xfrm>
          <a:prstGeom prst="rect">
            <a:avLst/>
          </a:prstGeom>
          <a:noFill/>
        </p:spPr>
        <p:txBody>
          <a:bodyPr wrap="square" rtlCol="0">
            <a:spAutoFit/>
          </a:bodyPr>
          <a:lstStyle/>
          <a:p>
            <a:r>
              <a:rPr lang="en-GB" sz="1400" dirty="0">
                <a:solidFill>
                  <a:schemeClr val="bg1"/>
                </a:solidFill>
              </a:rPr>
              <a:t>Figure 12 – 12-6 Total Energy Plots</a:t>
            </a:r>
          </a:p>
        </p:txBody>
      </p:sp>
    </p:spTree>
    <p:extLst>
      <p:ext uri="{BB962C8B-B14F-4D97-AF65-F5344CB8AC3E}">
        <p14:creationId xmlns:p14="http://schemas.microsoft.com/office/powerpoint/2010/main" val="1543369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90DB-56E1-4933-9924-47A0CFD88FA2}"/>
              </a:ext>
            </a:extLst>
          </p:cNvPr>
          <p:cNvSpPr>
            <a:spLocks noGrp="1"/>
          </p:cNvSpPr>
          <p:nvPr>
            <p:ph type="title"/>
          </p:nvPr>
        </p:nvSpPr>
        <p:spPr/>
        <p:txBody>
          <a:bodyPr/>
          <a:lstStyle/>
          <a:p>
            <a:r>
              <a:rPr lang="en-GB" dirty="0"/>
              <a:t>12-6 Potentials</a:t>
            </a:r>
          </a:p>
        </p:txBody>
      </p:sp>
      <p:sp>
        <p:nvSpPr>
          <p:cNvPr id="3" name="Content Placeholder 2">
            <a:extLst>
              <a:ext uri="{FF2B5EF4-FFF2-40B4-BE49-F238E27FC236}">
                <a16:creationId xmlns:a16="http://schemas.microsoft.com/office/drawing/2014/main" id="{E4B4B546-9F58-4A30-8D08-E39A496E8FFB}"/>
              </a:ext>
            </a:extLst>
          </p:cNvPr>
          <p:cNvSpPr>
            <a:spLocks noGrp="1"/>
          </p:cNvSpPr>
          <p:nvPr>
            <p:ph idx="1"/>
          </p:nvPr>
        </p:nvSpPr>
        <p:spPr>
          <a:xfrm>
            <a:off x="1097280" y="2108201"/>
            <a:ext cx="5288601" cy="4213468"/>
          </a:xfrm>
        </p:spPr>
        <p:txBody>
          <a:bodyPr>
            <a:normAutofit/>
          </a:bodyPr>
          <a:lstStyle/>
          <a:p>
            <a:pPr>
              <a:lnSpc>
                <a:spcPct val="100000"/>
              </a:lnSpc>
              <a:buClr>
                <a:schemeClr val="tx2"/>
              </a:buClr>
              <a:buFont typeface="Wingdings" panose="05000000000000000000" pitchFamily="2" charset="2"/>
              <a:buChar char="v"/>
            </a:pPr>
            <a:r>
              <a:rPr lang="en-GB" sz="1800" dirty="0"/>
              <a:t>All potentials give attractive and repulsive contributions at long- and short-range</a:t>
            </a:r>
          </a:p>
          <a:p>
            <a:pPr>
              <a:lnSpc>
                <a:spcPct val="100000"/>
              </a:lnSpc>
              <a:buClr>
                <a:schemeClr val="tx2"/>
              </a:buClr>
              <a:buFont typeface="Wingdings" panose="05000000000000000000" pitchFamily="2" charset="2"/>
              <a:buChar char="v"/>
            </a:pPr>
            <a:endParaRPr lang="en-GB" sz="1800" dirty="0"/>
          </a:p>
          <a:p>
            <a:pPr>
              <a:lnSpc>
                <a:spcPct val="100000"/>
              </a:lnSpc>
              <a:buClr>
                <a:schemeClr val="tx2"/>
              </a:buClr>
              <a:buFont typeface="Wingdings" panose="05000000000000000000" pitchFamily="2" charset="2"/>
              <a:buChar char="v"/>
            </a:pPr>
            <a:r>
              <a:rPr lang="en-GB" sz="1800" dirty="0"/>
              <a:t>High orders of magnitude for potential wells – 8.17 meV for C-C, 33.1 meV for C-H and 171 meV for H-H pairs</a:t>
            </a:r>
          </a:p>
          <a:p>
            <a:pPr>
              <a:lnSpc>
                <a:spcPct val="100000"/>
              </a:lnSpc>
              <a:buClr>
                <a:schemeClr val="tx2"/>
              </a:buClr>
              <a:buFont typeface="Wingdings" panose="05000000000000000000" pitchFamily="2" charset="2"/>
              <a:buChar char="v"/>
            </a:pPr>
            <a:endParaRPr lang="en-GB" sz="1800" dirty="0"/>
          </a:p>
          <a:p>
            <a:pPr>
              <a:lnSpc>
                <a:spcPct val="100000"/>
              </a:lnSpc>
              <a:buClr>
                <a:schemeClr val="tx2"/>
              </a:buClr>
              <a:buFont typeface="Wingdings" panose="05000000000000000000" pitchFamily="2" charset="2"/>
              <a:buChar char="v"/>
            </a:pPr>
            <a:r>
              <a:rPr lang="en-GB" sz="1800" dirty="0"/>
              <a:t>Removal of oscillations at long-range without using a shorter cut-off radius</a:t>
            </a:r>
          </a:p>
          <a:p>
            <a:pPr>
              <a:lnSpc>
                <a:spcPct val="100000"/>
              </a:lnSpc>
              <a:buClr>
                <a:schemeClr val="tx2"/>
              </a:buClr>
              <a:buFont typeface="Wingdings" panose="05000000000000000000" pitchFamily="2" charset="2"/>
              <a:buChar char="v"/>
            </a:pPr>
            <a:endParaRPr lang="en-GB" sz="1800" dirty="0"/>
          </a:p>
          <a:p>
            <a:pPr>
              <a:lnSpc>
                <a:spcPct val="100000"/>
              </a:lnSpc>
              <a:buClr>
                <a:schemeClr val="tx2"/>
              </a:buClr>
              <a:buFont typeface="Wingdings" panose="05000000000000000000" pitchFamily="2" charset="2"/>
              <a:buChar char="v"/>
            </a:pPr>
            <a:r>
              <a:rPr lang="en-GB" sz="1800" dirty="0"/>
              <a:t>Noise indicative of overfitting</a:t>
            </a:r>
          </a:p>
          <a:p>
            <a:pPr>
              <a:lnSpc>
                <a:spcPct val="100000"/>
              </a:lnSpc>
              <a:buClr>
                <a:schemeClr val="tx2"/>
              </a:buClr>
              <a:buFont typeface="Arial" panose="020B0604020202020204" pitchFamily="34" charset="0"/>
              <a:buChar char="•"/>
            </a:pPr>
            <a:endParaRPr lang="en-GB" sz="1800" dirty="0"/>
          </a:p>
          <a:p>
            <a:pPr lvl="1">
              <a:buClr>
                <a:schemeClr val="accent1"/>
              </a:buClr>
              <a:buFont typeface="Arial" panose="020B0604020202020204" pitchFamily="34" charset="0"/>
              <a:buChar char="•"/>
            </a:pPr>
            <a:endParaRPr lang="en-GB" sz="1800" dirty="0"/>
          </a:p>
        </p:txBody>
      </p:sp>
      <p:sp>
        <p:nvSpPr>
          <p:cNvPr id="6" name="Slide Number Placeholder 5">
            <a:extLst>
              <a:ext uri="{FF2B5EF4-FFF2-40B4-BE49-F238E27FC236}">
                <a16:creationId xmlns:a16="http://schemas.microsoft.com/office/drawing/2014/main" id="{20B37825-60CD-49A1-B117-2E7164C7FC82}"/>
              </a:ext>
            </a:extLst>
          </p:cNvPr>
          <p:cNvSpPr>
            <a:spLocks noGrp="1"/>
          </p:cNvSpPr>
          <p:nvPr>
            <p:ph type="sldNum" sz="quarter" idx="12"/>
          </p:nvPr>
        </p:nvSpPr>
        <p:spPr/>
        <p:txBody>
          <a:bodyPr/>
          <a:lstStyle/>
          <a:p>
            <a:fld id="{3A98EE3D-8CD1-4C3F-BD1C-C98C9596463C}" type="slidenum">
              <a:rPr lang="en-US" sz="1000" smtClean="0"/>
              <a:t>16</a:t>
            </a:fld>
            <a:endParaRPr lang="en-US" dirty="0"/>
          </a:p>
        </p:txBody>
      </p:sp>
      <p:pic>
        <p:nvPicPr>
          <p:cNvPr id="10" name="Picture 9">
            <a:extLst>
              <a:ext uri="{FF2B5EF4-FFF2-40B4-BE49-F238E27FC236}">
                <a16:creationId xmlns:a16="http://schemas.microsoft.com/office/drawing/2014/main" id="{96131CA6-A3E7-4B1D-8475-4919F10487B0}"/>
              </a:ext>
            </a:extLst>
          </p:cNvPr>
          <p:cNvPicPr/>
          <p:nvPr/>
        </p:nvPicPr>
        <p:blipFill>
          <a:blip r:embed="rId3">
            <a:extLst>
              <a:ext uri="{28A0092B-C50C-407E-A947-70E740481C1C}">
                <a14:useLocalDpi xmlns:a14="http://schemas.microsoft.com/office/drawing/2010/main" val="0"/>
              </a:ext>
            </a:extLst>
          </a:blip>
          <a:stretch>
            <a:fillRect/>
          </a:stretch>
        </p:blipFill>
        <p:spPr>
          <a:xfrm>
            <a:off x="6385881" y="1994953"/>
            <a:ext cx="2866786" cy="2068521"/>
          </a:xfrm>
          <a:prstGeom prst="rect">
            <a:avLst/>
          </a:prstGeom>
        </p:spPr>
      </p:pic>
      <p:pic>
        <p:nvPicPr>
          <p:cNvPr id="16" name="Picture 15">
            <a:extLst>
              <a:ext uri="{FF2B5EF4-FFF2-40B4-BE49-F238E27FC236}">
                <a16:creationId xmlns:a16="http://schemas.microsoft.com/office/drawing/2014/main" id="{8923158C-D798-4BEE-991D-52742ED2EFB0}"/>
              </a:ext>
            </a:extLst>
          </p:cNvPr>
          <p:cNvPicPr/>
          <p:nvPr/>
        </p:nvPicPr>
        <p:blipFill>
          <a:blip r:embed="rId4">
            <a:extLst>
              <a:ext uri="{28A0092B-C50C-407E-A947-70E740481C1C}">
                <a14:useLocalDpi xmlns:a14="http://schemas.microsoft.com/office/drawing/2010/main" val="0"/>
              </a:ext>
            </a:extLst>
          </a:blip>
          <a:stretch>
            <a:fillRect/>
          </a:stretch>
        </p:blipFill>
        <p:spPr>
          <a:xfrm>
            <a:off x="9155339" y="1987283"/>
            <a:ext cx="3036661" cy="2116006"/>
          </a:xfrm>
          <a:prstGeom prst="rect">
            <a:avLst/>
          </a:prstGeom>
        </p:spPr>
      </p:pic>
      <p:pic>
        <p:nvPicPr>
          <p:cNvPr id="17" name="Picture 16">
            <a:extLst>
              <a:ext uri="{FF2B5EF4-FFF2-40B4-BE49-F238E27FC236}">
                <a16:creationId xmlns:a16="http://schemas.microsoft.com/office/drawing/2014/main" id="{491EE9F6-8322-4CD6-BAA9-5FC268016E11}"/>
              </a:ext>
            </a:extLst>
          </p:cNvPr>
          <p:cNvPicPr/>
          <p:nvPr/>
        </p:nvPicPr>
        <p:blipFill>
          <a:blip r:embed="rId5">
            <a:extLst>
              <a:ext uri="{28A0092B-C50C-407E-A947-70E740481C1C}">
                <a14:useLocalDpi xmlns:a14="http://schemas.microsoft.com/office/drawing/2010/main" val="0"/>
              </a:ext>
            </a:extLst>
          </a:blip>
          <a:stretch>
            <a:fillRect/>
          </a:stretch>
        </p:blipFill>
        <p:spPr>
          <a:xfrm>
            <a:off x="7765058" y="4110959"/>
            <a:ext cx="2975217" cy="2142065"/>
          </a:xfrm>
          <a:prstGeom prst="rect">
            <a:avLst/>
          </a:prstGeom>
        </p:spPr>
      </p:pic>
      <p:sp>
        <p:nvSpPr>
          <p:cNvPr id="4" name="TextBox 3">
            <a:extLst>
              <a:ext uri="{FF2B5EF4-FFF2-40B4-BE49-F238E27FC236}">
                <a16:creationId xmlns:a16="http://schemas.microsoft.com/office/drawing/2014/main" id="{A6766F09-0073-4300-BF69-70C71364C4EB}"/>
              </a:ext>
            </a:extLst>
          </p:cNvPr>
          <p:cNvSpPr txBox="1"/>
          <p:nvPr/>
        </p:nvSpPr>
        <p:spPr>
          <a:xfrm>
            <a:off x="10993582" y="4586288"/>
            <a:ext cx="965056" cy="738664"/>
          </a:xfrm>
          <a:prstGeom prst="rect">
            <a:avLst/>
          </a:prstGeom>
          <a:noFill/>
        </p:spPr>
        <p:txBody>
          <a:bodyPr wrap="square" rtlCol="0">
            <a:spAutoFit/>
          </a:bodyPr>
          <a:lstStyle/>
          <a:p>
            <a:r>
              <a:rPr lang="en-GB" sz="1400" dirty="0"/>
              <a:t>Figure 12 – 12-6 Potentials</a:t>
            </a:r>
            <a:endParaRPr lang="en-GB" dirty="0"/>
          </a:p>
        </p:txBody>
      </p:sp>
    </p:spTree>
    <p:extLst>
      <p:ext uri="{BB962C8B-B14F-4D97-AF65-F5344CB8AC3E}">
        <p14:creationId xmlns:p14="http://schemas.microsoft.com/office/powerpoint/2010/main" val="1184848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90DB-56E1-4933-9924-47A0CFD88FA2}"/>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E4B4B546-9F58-4A30-8D08-E39A496E8FFB}"/>
              </a:ext>
            </a:extLst>
          </p:cNvPr>
          <p:cNvSpPr>
            <a:spLocks noGrp="1"/>
          </p:cNvSpPr>
          <p:nvPr>
            <p:ph idx="1"/>
          </p:nvPr>
        </p:nvSpPr>
        <p:spPr>
          <a:xfrm>
            <a:off x="1097280" y="2108201"/>
            <a:ext cx="9896302" cy="4213468"/>
          </a:xfrm>
        </p:spPr>
        <p:txBody>
          <a:bodyPr>
            <a:normAutofit lnSpcReduction="10000"/>
          </a:bodyPr>
          <a:lstStyle/>
          <a:p>
            <a:pPr lvl="1">
              <a:buClr>
                <a:schemeClr val="accent1"/>
              </a:buClr>
              <a:buFont typeface="Wingdings" panose="05000000000000000000" pitchFamily="2" charset="2"/>
              <a:buChar char="v"/>
            </a:pPr>
            <a:r>
              <a:rPr lang="en-GB" sz="2000" dirty="0"/>
              <a:t>Unscaled Distance Potentials computed but oscillated at long-range</a:t>
            </a:r>
          </a:p>
          <a:p>
            <a:pPr lvl="1">
              <a:buClr>
                <a:schemeClr val="accent1"/>
              </a:buClr>
              <a:buFont typeface="Wingdings" panose="05000000000000000000" pitchFamily="2" charset="2"/>
              <a:buChar char="v"/>
            </a:pPr>
            <a:endParaRPr lang="en-GB" sz="2000" dirty="0"/>
          </a:p>
          <a:p>
            <a:pPr lvl="1">
              <a:buClr>
                <a:schemeClr val="accent1"/>
              </a:buClr>
              <a:buFont typeface="Wingdings" panose="05000000000000000000" pitchFamily="2" charset="2"/>
              <a:buChar char="v"/>
            </a:pPr>
            <a:r>
              <a:rPr lang="en-GB" sz="2000" dirty="0"/>
              <a:t>Distance scaling by powers of -6 and -12 hoped to remove this</a:t>
            </a:r>
          </a:p>
          <a:p>
            <a:pPr lvl="1">
              <a:buClr>
                <a:schemeClr val="accent1"/>
              </a:buClr>
              <a:buFont typeface="Wingdings" panose="05000000000000000000" pitchFamily="2" charset="2"/>
              <a:buChar char="v"/>
            </a:pPr>
            <a:endParaRPr lang="en-GB" sz="2000" dirty="0"/>
          </a:p>
          <a:p>
            <a:pPr lvl="1">
              <a:buClr>
                <a:schemeClr val="accent1"/>
              </a:buClr>
              <a:buFont typeface="Wingdings" panose="05000000000000000000" pitchFamily="2" charset="2"/>
              <a:buChar char="v"/>
            </a:pPr>
            <a:r>
              <a:rPr lang="en-GB" sz="2000" b="1" dirty="0"/>
              <a:t>6</a:t>
            </a:r>
            <a:r>
              <a:rPr lang="en-GB" sz="2000" b="1" baseline="30000" dirty="0"/>
              <a:t>th</a:t>
            </a:r>
            <a:r>
              <a:rPr lang="en-GB" sz="2000" b="1" dirty="0"/>
              <a:t>-power potentials held a good physical form, while 12</a:t>
            </a:r>
            <a:r>
              <a:rPr lang="en-GB" sz="2000" b="1" baseline="30000" dirty="0"/>
              <a:t>th</a:t>
            </a:r>
            <a:r>
              <a:rPr lang="en-GB" sz="2000" b="1" dirty="0"/>
              <a:t>-power potentials were overfitted</a:t>
            </a:r>
          </a:p>
          <a:p>
            <a:pPr lvl="1">
              <a:buClr>
                <a:schemeClr val="accent1"/>
              </a:buClr>
              <a:buFont typeface="Wingdings" panose="05000000000000000000" pitchFamily="2" charset="2"/>
              <a:buChar char="v"/>
            </a:pPr>
            <a:endParaRPr lang="en-GB" sz="2000" b="1" dirty="0"/>
          </a:p>
          <a:p>
            <a:pPr lvl="1">
              <a:buClr>
                <a:schemeClr val="accent1"/>
              </a:buClr>
              <a:buFont typeface="Wingdings" panose="05000000000000000000" pitchFamily="2" charset="2"/>
              <a:buChar char="v"/>
            </a:pPr>
            <a:r>
              <a:rPr lang="en-GB" sz="2000" dirty="0"/>
              <a:t>12-6 model created by combining 6</a:t>
            </a:r>
            <a:r>
              <a:rPr lang="en-GB" sz="2000" baseline="30000" dirty="0"/>
              <a:t>th</a:t>
            </a:r>
            <a:r>
              <a:rPr lang="en-GB" sz="2000" dirty="0"/>
              <a:t>- and 12</a:t>
            </a:r>
            <a:r>
              <a:rPr lang="en-GB" sz="2000" baseline="30000" dirty="0"/>
              <a:t>th</a:t>
            </a:r>
            <a:r>
              <a:rPr lang="en-GB" sz="2000" dirty="0"/>
              <a:t>-power models</a:t>
            </a:r>
          </a:p>
          <a:p>
            <a:pPr lvl="1">
              <a:buClr>
                <a:schemeClr val="accent1"/>
              </a:buClr>
              <a:buFont typeface="Wingdings" panose="05000000000000000000" pitchFamily="2" charset="2"/>
              <a:buChar char="v"/>
            </a:pPr>
            <a:endParaRPr lang="en-GB" sz="2000" dirty="0"/>
          </a:p>
          <a:p>
            <a:pPr lvl="1">
              <a:buClr>
                <a:schemeClr val="accent1"/>
              </a:buClr>
              <a:buFont typeface="Wingdings" panose="05000000000000000000" pitchFamily="2" charset="2"/>
              <a:buChar char="v"/>
            </a:pPr>
            <a:r>
              <a:rPr lang="en-GB" sz="2000" dirty="0"/>
              <a:t>12-6 potentials held a reasonable physical form but with some overfitting</a:t>
            </a:r>
          </a:p>
          <a:p>
            <a:pPr lvl="1">
              <a:buClr>
                <a:schemeClr val="accent1"/>
              </a:buClr>
              <a:buFont typeface="Wingdings" panose="05000000000000000000" pitchFamily="2" charset="2"/>
              <a:buChar char="v"/>
            </a:pPr>
            <a:endParaRPr lang="en-GB" sz="2000" dirty="0"/>
          </a:p>
          <a:p>
            <a:pPr lvl="1">
              <a:buClr>
                <a:schemeClr val="accent1"/>
              </a:buClr>
              <a:buFont typeface="Wingdings" panose="05000000000000000000" pitchFamily="2" charset="2"/>
              <a:buChar char="v"/>
            </a:pPr>
            <a:r>
              <a:rPr lang="en-GB" sz="2000" i="1" dirty="0"/>
              <a:t>librascal</a:t>
            </a:r>
            <a:r>
              <a:rPr lang="en-GB" sz="2000" dirty="0"/>
              <a:t> can be used to compute GAPs using distance scaling powers</a:t>
            </a:r>
            <a:endParaRPr lang="en-GB" sz="2000" i="1" dirty="0"/>
          </a:p>
          <a:p>
            <a:pPr lvl="1">
              <a:buClr>
                <a:schemeClr val="accent1"/>
              </a:buClr>
              <a:buFont typeface="Arial" panose="020B0604020202020204" pitchFamily="34" charset="0"/>
              <a:buChar char="•"/>
            </a:pPr>
            <a:endParaRPr lang="en-GB" sz="1800" dirty="0"/>
          </a:p>
        </p:txBody>
      </p:sp>
      <p:sp>
        <p:nvSpPr>
          <p:cNvPr id="6" name="Slide Number Placeholder 5">
            <a:extLst>
              <a:ext uri="{FF2B5EF4-FFF2-40B4-BE49-F238E27FC236}">
                <a16:creationId xmlns:a16="http://schemas.microsoft.com/office/drawing/2014/main" id="{20B37825-60CD-49A1-B117-2E7164C7FC82}"/>
              </a:ext>
            </a:extLst>
          </p:cNvPr>
          <p:cNvSpPr>
            <a:spLocks noGrp="1"/>
          </p:cNvSpPr>
          <p:nvPr>
            <p:ph type="sldNum" sz="quarter" idx="12"/>
          </p:nvPr>
        </p:nvSpPr>
        <p:spPr/>
        <p:txBody>
          <a:bodyPr/>
          <a:lstStyle/>
          <a:p>
            <a:fld id="{3A98EE3D-8CD1-4C3F-BD1C-C98C9596463C}" type="slidenum">
              <a:rPr lang="en-US" sz="1000" smtClean="0"/>
              <a:t>17</a:t>
            </a:fld>
            <a:endParaRPr lang="en-US" dirty="0"/>
          </a:p>
        </p:txBody>
      </p:sp>
      <p:graphicFrame>
        <p:nvGraphicFramePr>
          <p:cNvPr id="4" name="Table 4">
            <a:extLst>
              <a:ext uri="{FF2B5EF4-FFF2-40B4-BE49-F238E27FC236}">
                <a16:creationId xmlns:a16="http://schemas.microsoft.com/office/drawing/2014/main" id="{5E89BB8C-F561-42D8-BACF-7AB19E26F6AA}"/>
              </a:ext>
            </a:extLst>
          </p:cNvPr>
          <p:cNvGraphicFramePr>
            <a:graphicFrameLocks noGrp="1"/>
          </p:cNvGraphicFramePr>
          <p:nvPr>
            <p:extLst>
              <p:ext uri="{D42A27DB-BD31-4B8C-83A1-F6EECF244321}">
                <p14:modId xmlns:p14="http://schemas.microsoft.com/office/powerpoint/2010/main" val="1069890442"/>
              </p:ext>
            </p:extLst>
          </p:nvPr>
        </p:nvGraphicFramePr>
        <p:xfrm>
          <a:off x="5943600" y="0"/>
          <a:ext cx="6248400" cy="1854200"/>
        </p:xfrm>
        <a:graphic>
          <a:graphicData uri="http://schemas.openxmlformats.org/drawingml/2006/table">
            <a:tbl>
              <a:tblPr firstRow="1" bandRow="1">
                <a:tableStyleId>{5C22544A-7EE6-4342-B048-85BDC9FD1C3A}</a:tableStyleId>
              </a:tblPr>
              <a:tblGrid>
                <a:gridCol w="2082800">
                  <a:extLst>
                    <a:ext uri="{9D8B030D-6E8A-4147-A177-3AD203B41FA5}">
                      <a16:colId xmlns:a16="http://schemas.microsoft.com/office/drawing/2014/main" val="1792708400"/>
                    </a:ext>
                  </a:extLst>
                </a:gridCol>
                <a:gridCol w="2082800">
                  <a:extLst>
                    <a:ext uri="{9D8B030D-6E8A-4147-A177-3AD203B41FA5}">
                      <a16:colId xmlns:a16="http://schemas.microsoft.com/office/drawing/2014/main" val="2801887402"/>
                    </a:ext>
                  </a:extLst>
                </a:gridCol>
                <a:gridCol w="2082800">
                  <a:extLst>
                    <a:ext uri="{9D8B030D-6E8A-4147-A177-3AD203B41FA5}">
                      <a16:colId xmlns:a16="http://schemas.microsoft.com/office/drawing/2014/main" val="1356125207"/>
                    </a:ext>
                  </a:extLst>
                </a:gridCol>
              </a:tblGrid>
              <a:tr h="370840">
                <a:tc>
                  <a:txBody>
                    <a:bodyPr/>
                    <a:lstStyle/>
                    <a:p>
                      <a:r>
                        <a:rPr lang="en-GB" dirty="0"/>
                        <a:t>Model</a:t>
                      </a:r>
                    </a:p>
                  </a:txBody>
                  <a:tcPr/>
                </a:tc>
                <a:tc>
                  <a:txBody>
                    <a:bodyPr/>
                    <a:lstStyle/>
                    <a:p>
                      <a:r>
                        <a:rPr lang="en-GB" dirty="0"/>
                        <a:t>Validation Error</a:t>
                      </a:r>
                    </a:p>
                  </a:txBody>
                  <a:tcPr>
                    <a:lnB w="12700" cap="flat" cmpd="sng" algn="ctr">
                      <a:solidFill>
                        <a:schemeClr val="tx1"/>
                      </a:solidFill>
                      <a:prstDash val="solid"/>
                      <a:round/>
                      <a:headEnd type="none" w="med" len="med"/>
                      <a:tailEnd type="none" w="med" len="med"/>
                    </a:lnB>
                  </a:tcPr>
                </a:tc>
                <a:tc>
                  <a:txBody>
                    <a:bodyPr/>
                    <a:lstStyle/>
                    <a:p>
                      <a:r>
                        <a:rPr lang="en-GB" dirty="0"/>
                        <a:t>Training Error</a:t>
                      </a:r>
                    </a:p>
                  </a:txBody>
                  <a:tcPr/>
                </a:tc>
                <a:extLst>
                  <a:ext uri="{0D108BD9-81ED-4DB2-BD59-A6C34878D82A}">
                    <a16:rowId xmlns:a16="http://schemas.microsoft.com/office/drawing/2014/main" val="1074564223"/>
                  </a:ext>
                </a:extLst>
              </a:tr>
              <a:tr h="370840">
                <a:tc>
                  <a:txBody>
                    <a:bodyPr/>
                    <a:lstStyle/>
                    <a:p>
                      <a:r>
                        <a:rPr lang="en-GB" dirty="0"/>
                        <a:t>Unscaled Distance</a:t>
                      </a:r>
                    </a:p>
                  </a:txBody>
                  <a:tcPr>
                    <a:lnR w="12700" cap="flat" cmpd="sng" algn="ctr">
                      <a:solidFill>
                        <a:schemeClr val="tx1"/>
                      </a:solidFill>
                      <a:prstDash val="solid"/>
                      <a:round/>
                      <a:headEnd type="none" w="med" len="med"/>
                      <a:tailEnd type="none" w="med" len="med"/>
                    </a:lnR>
                  </a:tcPr>
                </a:tc>
                <a:tc>
                  <a:txBody>
                    <a:bodyPr/>
                    <a:lstStyle/>
                    <a:p>
                      <a:r>
                        <a:rPr lang="en-GB" dirty="0"/>
                        <a:t>1.15 meV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dirty="0"/>
                        <a:t>1.02 meV</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39969797"/>
                  </a:ext>
                </a:extLst>
              </a:tr>
              <a:tr h="370840">
                <a:tc>
                  <a:txBody>
                    <a:bodyPr/>
                    <a:lstStyle/>
                    <a:p>
                      <a:r>
                        <a:rPr lang="en-GB" dirty="0"/>
                        <a:t>6</a:t>
                      </a:r>
                      <a:r>
                        <a:rPr lang="en-GB" baseline="30000" dirty="0"/>
                        <a:t>th</a:t>
                      </a:r>
                      <a:r>
                        <a:rPr lang="en-GB" dirty="0"/>
                        <a:t>-Power</a:t>
                      </a:r>
                    </a:p>
                  </a:txBody>
                  <a:tcPr>
                    <a:lnR w="12700" cap="flat" cmpd="sng" algn="ctr">
                      <a:solidFill>
                        <a:schemeClr val="tx1"/>
                      </a:solidFill>
                      <a:prstDash val="solid"/>
                      <a:round/>
                      <a:headEnd type="none" w="med" len="med"/>
                      <a:tailEnd type="none" w="med" len="med"/>
                    </a:lnR>
                  </a:tcPr>
                </a:tc>
                <a:tc>
                  <a:txBody>
                    <a:bodyPr/>
                    <a:lstStyle/>
                    <a:p>
                      <a:r>
                        <a:rPr lang="en-GB" dirty="0"/>
                        <a:t>1.07 meV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GB" dirty="0"/>
                        <a:t>863 µeV</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787537758"/>
                  </a:ext>
                </a:extLst>
              </a:tr>
              <a:tr h="370840">
                <a:tc>
                  <a:txBody>
                    <a:bodyPr/>
                    <a:lstStyle/>
                    <a:p>
                      <a:r>
                        <a:rPr lang="en-GB" dirty="0"/>
                        <a:t>12</a:t>
                      </a:r>
                      <a:r>
                        <a:rPr lang="en-GB" baseline="30000" dirty="0"/>
                        <a:t>th</a:t>
                      </a:r>
                      <a:r>
                        <a:rPr lang="en-GB" dirty="0"/>
                        <a:t>-Power</a:t>
                      </a:r>
                    </a:p>
                  </a:txBody>
                  <a:tcPr>
                    <a:lnR w="12700" cap="flat" cmpd="sng" algn="ctr">
                      <a:solidFill>
                        <a:schemeClr val="tx1"/>
                      </a:solidFill>
                      <a:prstDash val="solid"/>
                      <a:round/>
                      <a:headEnd type="none" w="med" len="med"/>
                      <a:tailEnd type="none" w="med" len="med"/>
                    </a:lnR>
                  </a:tcPr>
                </a:tc>
                <a:tc>
                  <a:txBody>
                    <a:bodyPr/>
                    <a:lstStyle/>
                    <a:p>
                      <a:r>
                        <a:rPr lang="en-GB" dirty="0"/>
                        <a:t>2.41 meV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GB" dirty="0"/>
                        <a:t>499 µeV</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48348198"/>
                  </a:ext>
                </a:extLst>
              </a:tr>
              <a:tr h="370840">
                <a:tc>
                  <a:txBody>
                    <a:bodyPr/>
                    <a:lstStyle/>
                    <a:p>
                      <a:r>
                        <a:rPr lang="en-GB" dirty="0"/>
                        <a:t>12-6</a:t>
                      </a:r>
                    </a:p>
                  </a:txBody>
                  <a:tcPr>
                    <a:lnR w="12700" cap="flat" cmpd="sng" algn="ctr">
                      <a:solidFill>
                        <a:schemeClr val="tx1"/>
                      </a:solidFill>
                      <a:prstDash val="solid"/>
                      <a:round/>
                      <a:headEnd type="none" w="med" len="med"/>
                      <a:tailEnd type="none" w="med" len="med"/>
                    </a:lnR>
                  </a:tcPr>
                </a:tc>
                <a:tc>
                  <a:txBody>
                    <a:bodyPr/>
                    <a:lstStyle/>
                    <a:p>
                      <a:r>
                        <a:rPr lang="en-GB" dirty="0"/>
                        <a:t>1.42 meV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dirty="0"/>
                        <a:t>389 µeV</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982218259"/>
                  </a:ext>
                </a:extLst>
              </a:tr>
            </a:tbl>
          </a:graphicData>
        </a:graphic>
      </p:graphicFrame>
      <p:sp>
        <p:nvSpPr>
          <p:cNvPr id="5" name="TextBox 4">
            <a:extLst>
              <a:ext uri="{FF2B5EF4-FFF2-40B4-BE49-F238E27FC236}">
                <a16:creationId xmlns:a16="http://schemas.microsoft.com/office/drawing/2014/main" id="{444546CF-4862-4FAE-A5C1-DE266DCBFEC2}"/>
              </a:ext>
            </a:extLst>
          </p:cNvPr>
          <p:cNvSpPr txBox="1"/>
          <p:nvPr/>
        </p:nvSpPr>
        <p:spPr>
          <a:xfrm>
            <a:off x="9229725" y="1854200"/>
            <a:ext cx="2543867" cy="307777"/>
          </a:xfrm>
          <a:prstGeom prst="rect">
            <a:avLst/>
          </a:prstGeom>
          <a:noFill/>
        </p:spPr>
        <p:txBody>
          <a:bodyPr wrap="square" rtlCol="0">
            <a:spAutoFit/>
          </a:bodyPr>
          <a:lstStyle/>
          <a:p>
            <a:r>
              <a:rPr lang="en-GB" sz="1400" dirty="0"/>
              <a:t>Table 1 – Error Comparison</a:t>
            </a:r>
          </a:p>
        </p:txBody>
      </p:sp>
    </p:spTree>
    <p:extLst>
      <p:ext uri="{BB962C8B-B14F-4D97-AF65-F5344CB8AC3E}">
        <p14:creationId xmlns:p14="http://schemas.microsoft.com/office/powerpoint/2010/main" val="1001748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87AE8-0578-4DA1-9BEA-0C920FF273AD}"/>
              </a:ext>
            </a:extLst>
          </p:cNvPr>
          <p:cNvSpPr>
            <a:spLocks noGrp="1"/>
          </p:cNvSpPr>
          <p:nvPr>
            <p:ph type="title"/>
          </p:nvPr>
        </p:nvSpPr>
        <p:spPr>
          <a:xfrm>
            <a:off x="1097280" y="286603"/>
            <a:ext cx="10058400" cy="1450757"/>
          </a:xfrm>
          <a:prstGeom prst="rect">
            <a:avLst/>
          </a:prstGeom>
        </p:spPr>
        <p:txBody>
          <a:bodyPr anchor="b">
            <a:normAutofit/>
          </a:bodyPr>
          <a:lstStyle/>
          <a:p>
            <a:r>
              <a:rPr lang="en-GB" dirty="0"/>
              <a:t>Pair Potentials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DE8CBD-F6D3-45E3-BF5C-89B096905BBA}"/>
                  </a:ext>
                </a:extLst>
              </p:cNvPr>
              <p:cNvSpPr>
                <a:spLocks noGrp="1"/>
              </p:cNvSpPr>
              <p:nvPr>
                <p:ph sz="half" idx="1"/>
              </p:nvPr>
            </p:nvSpPr>
            <p:spPr>
              <a:xfrm>
                <a:off x="1097278" y="2120900"/>
                <a:ext cx="9896304" cy="4185632"/>
              </a:xfrm>
              <a:prstGeom prst="rect">
                <a:avLst/>
              </a:prstGeom>
            </p:spPr>
            <p:txBody>
              <a:bodyPr>
                <a:noAutofit/>
              </a:bodyPr>
              <a:lstStyle/>
              <a:p>
                <a:pPr>
                  <a:buFont typeface="Wingdings" panose="05000000000000000000" pitchFamily="2" charset="2"/>
                  <a:buChar char="v"/>
                </a:pPr>
                <a:r>
                  <a:rPr lang="en-GB" dirty="0"/>
                  <a:t>Describe the potential energy between two atoms</a:t>
                </a:r>
              </a:p>
              <a:p>
                <a:pPr>
                  <a:buFont typeface="Wingdings" panose="05000000000000000000" pitchFamily="2" charset="2"/>
                  <a:buChar char="v"/>
                </a:pPr>
                <a:r>
                  <a:rPr lang="en-GB" dirty="0"/>
                  <a:t>Used to model properties of systems, such as cohesion, thermal expansion and elastic and plastic behaviour</a:t>
                </a:r>
              </a:p>
              <a:p>
                <a:pPr>
                  <a:buFont typeface="Wingdings" panose="05000000000000000000" pitchFamily="2" charset="2"/>
                  <a:buChar char="v"/>
                </a:pPr>
                <a:r>
                  <a:rPr lang="en-GB" dirty="0"/>
                  <a:t>Accuracy of properties measured is limited by accuracy of potential used to generate them</a:t>
                </a:r>
              </a:p>
              <a:p>
                <a:pPr>
                  <a:buFont typeface="Wingdings" panose="05000000000000000000" pitchFamily="2" charset="2"/>
                  <a:buChar char="v"/>
                </a:pPr>
                <a:r>
                  <a:rPr lang="en-GB" dirty="0"/>
                  <a:t>Pairwise Additivity Approximation via the Body-Order Expansion</a:t>
                </a:r>
              </a:p>
              <a:p>
                <a:pPr marL="0" indent="0" algn="ctr">
                  <a:buNone/>
                </a:pPr>
                <a:r>
                  <a:rPr lang="en-GB" sz="2000" dirty="0"/>
                  <a:t>                      </a:t>
                </a:r>
                <a14:m>
                  <m:oMath xmlns:m="http://schemas.openxmlformats.org/officeDocument/2006/math">
                    <m:r>
                      <a:rPr lang="en-GB" sz="1400" i="1">
                        <a:latin typeface="Cambria Math" panose="02040503050406030204" pitchFamily="18" charset="0"/>
                      </a:rPr>
                      <m:t>𝐸</m:t>
                    </m:r>
                    <m:r>
                      <a:rPr lang="en-GB" sz="1400" i="1">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𝑉</m:t>
                        </m:r>
                      </m:e>
                      <m:sub>
                        <m:r>
                          <a:rPr lang="en-GB" sz="1400" i="1">
                            <a:latin typeface="Cambria Math" panose="02040503050406030204" pitchFamily="18" charset="0"/>
                          </a:rPr>
                          <m:t>0</m:t>
                        </m:r>
                      </m:sub>
                    </m:sSub>
                    <m:r>
                      <a:rPr lang="en-GB" sz="1400" i="1">
                        <a:latin typeface="Cambria Math" panose="02040503050406030204" pitchFamily="18" charset="0"/>
                      </a:rPr>
                      <m:t>+</m:t>
                    </m:r>
                    <m:nary>
                      <m:naryPr>
                        <m:chr m:val="∑"/>
                        <m:limLoc m:val="undOvr"/>
                        <m:supHide m:val="on"/>
                        <m:ctrlPr>
                          <a:rPr lang="en-GB" sz="1400" i="1">
                            <a:latin typeface="Cambria Math" panose="02040503050406030204" pitchFamily="18" charset="0"/>
                          </a:rPr>
                        </m:ctrlPr>
                      </m:naryPr>
                      <m:sub>
                        <m:r>
                          <a:rPr lang="en-GB" sz="1400" i="1">
                            <a:latin typeface="Cambria Math" panose="02040503050406030204" pitchFamily="18" charset="0"/>
                          </a:rPr>
                          <m:t>𝑖</m:t>
                        </m:r>
                      </m:sub>
                      <m:sup/>
                      <m:e>
                        <m:sSup>
                          <m:sSupPr>
                            <m:ctrlPr>
                              <a:rPr lang="en-GB" sz="1400" i="1">
                                <a:latin typeface="Cambria Math" panose="02040503050406030204" pitchFamily="18" charset="0"/>
                              </a:rPr>
                            </m:ctrlPr>
                          </m:sSupPr>
                          <m:e>
                            <m:r>
                              <a:rPr lang="en-GB" sz="1400" i="1">
                                <a:latin typeface="Cambria Math" panose="02040503050406030204" pitchFamily="18" charset="0"/>
                              </a:rPr>
                              <m:t>𝑉</m:t>
                            </m:r>
                          </m:e>
                          <m:sup>
                            <m:r>
                              <a:rPr lang="en-GB" sz="1400" i="1">
                                <a:latin typeface="Cambria Math" panose="02040503050406030204" pitchFamily="18" charset="0"/>
                              </a:rPr>
                              <m:t>(1)</m:t>
                            </m:r>
                          </m:sup>
                        </m:sSup>
                        <m:r>
                          <a:rPr lang="en-GB" sz="1400" i="1">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𝑖</m:t>
                            </m:r>
                          </m:sub>
                        </m:sSub>
                        <m:r>
                          <a:rPr lang="en-GB" sz="1400" i="1">
                            <a:latin typeface="Cambria Math" panose="02040503050406030204" pitchFamily="18" charset="0"/>
                          </a:rPr>
                          <m:t>)+</m:t>
                        </m:r>
                        <m:f>
                          <m:fPr>
                            <m:ctrlPr>
                              <a:rPr lang="en-GB" sz="1400" i="1">
                                <a:latin typeface="Cambria Math" panose="02040503050406030204" pitchFamily="18" charset="0"/>
                              </a:rPr>
                            </m:ctrlPr>
                          </m:fPr>
                          <m:num>
                            <m:r>
                              <a:rPr lang="en-GB" sz="1400" i="1">
                                <a:latin typeface="Cambria Math" panose="02040503050406030204" pitchFamily="18" charset="0"/>
                              </a:rPr>
                              <m:t>1</m:t>
                            </m:r>
                          </m:num>
                          <m:den>
                            <m:r>
                              <a:rPr lang="en-GB" sz="1400" i="1">
                                <a:latin typeface="Cambria Math" panose="02040503050406030204" pitchFamily="18" charset="0"/>
                              </a:rPr>
                              <m:t>2</m:t>
                            </m:r>
                          </m:den>
                        </m:f>
                        <m:nary>
                          <m:naryPr>
                            <m:chr m:val="∑"/>
                            <m:limLoc m:val="undOvr"/>
                            <m:supHide m:val="on"/>
                            <m:ctrlPr>
                              <a:rPr lang="en-GB" sz="1400" i="1">
                                <a:latin typeface="Cambria Math" panose="02040503050406030204" pitchFamily="18" charset="0"/>
                              </a:rPr>
                            </m:ctrlPr>
                          </m:naryPr>
                          <m:sub>
                            <m:r>
                              <a:rPr lang="en-GB" sz="1400" i="1">
                                <a:latin typeface="Cambria Math" panose="02040503050406030204" pitchFamily="18" charset="0"/>
                              </a:rPr>
                              <m:t>𝑖𝑗</m:t>
                            </m:r>
                          </m:sub>
                          <m:sup/>
                          <m:e>
                            <m:sSup>
                              <m:sSupPr>
                                <m:ctrlPr>
                                  <a:rPr lang="en-GB" sz="1400" i="1">
                                    <a:latin typeface="Cambria Math" panose="02040503050406030204" pitchFamily="18" charset="0"/>
                                  </a:rPr>
                                </m:ctrlPr>
                              </m:sSupPr>
                              <m:e>
                                <m:r>
                                  <a:rPr lang="en-GB" sz="1400" i="1">
                                    <a:latin typeface="Cambria Math" panose="02040503050406030204" pitchFamily="18" charset="0"/>
                                  </a:rPr>
                                  <m:t>𝑉</m:t>
                                </m:r>
                              </m:e>
                              <m:sup>
                                <m:r>
                                  <a:rPr lang="en-GB" sz="1400" i="1">
                                    <a:latin typeface="Cambria Math" panose="02040503050406030204" pitchFamily="18" charset="0"/>
                                  </a:rPr>
                                  <m:t>(2)</m:t>
                                </m:r>
                              </m:sup>
                            </m:sSup>
                            <m:r>
                              <a:rPr lang="en-GB" sz="1400" i="1">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𝑖</m:t>
                                </m:r>
                              </m:sub>
                            </m:sSub>
                            <m:r>
                              <a:rPr lang="en-GB" sz="1400" i="1">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𝑗</m:t>
                                </m:r>
                              </m:sub>
                            </m:sSub>
                            <m:r>
                              <a:rPr lang="en-GB" sz="1400" i="1">
                                <a:latin typeface="Cambria Math" panose="02040503050406030204" pitchFamily="18" charset="0"/>
                              </a:rPr>
                              <m:t>)+</m:t>
                            </m:r>
                            <m:f>
                              <m:fPr>
                                <m:ctrlPr>
                                  <a:rPr lang="en-GB" sz="1400" i="1">
                                    <a:latin typeface="Cambria Math" panose="02040503050406030204" pitchFamily="18" charset="0"/>
                                  </a:rPr>
                                </m:ctrlPr>
                              </m:fPr>
                              <m:num>
                                <m:r>
                                  <a:rPr lang="en-GB" sz="1400" i="1">
                                    <a:latin typeface="Cambria Math" panose="02040503050406030204" pitchFamily="18" charset="0"/>
                                  </a:rPr>
                                  <m:t>1</m:t>
                                </m:r>
                              </m:num>
                              <m:den>
                                <m:r>
                                  <a:rPr lang="en-GB" sz="1400" i="1">
                                    <a:latin typeface="Cambria Math" panose="02040503050406030204" pitchFamily="18" charset="0"/>
                                  </a:rPr>
                                  <m:t>3!</m:t>
                                </m:r>
                              </m:den>
                            </m:f>
                            <m:nary>
                              <m:naryPr>
                                <m:chr m:val="∑"/>
                                <m:limLoc m:val="undOvr"/>
                                <m:supHide m:val="on"/>
                                <m:ctrlPr>
                                  <a:rPr lang="en-GB" sz="1400" i="1">
                                    <a:latin typeface="Cambria Math" panose="02040503050406030204" pitchFamily="18" charset="0"/>
                                  </a:rPr>
                                </m:ctrlPr>
                              </m:naryPr>
                              <m:sub>
                                <m:r>
                                  <a:rPr lang="en-GB" sz="1400" i="1">
                                    <a:latin typeface="Cambria Math" panose="02040503050406030204" pitchFamily="18" charset="0"/>
                                  </a:rPr>
                                  <m:t>𝑖𝑗𝑘</m:t>
                                </m:r>
                              </m:sub>
                              <m:sup/>
                              <m:e>
                                <m:sSup>
                                  <m:sSupPr>
                                    <m:ctrlPr>
                                      <a:rPr lang="en-GB" sz="1400" i="1">
                                        <a:latin typeface="Cambria Math" panose="02040503050406030204" pitchFamily="18" charset="0"/>
                                      </a:rPr>
                                    </m:ctrlPr>
                                  </m:sSupPr>
                                  <m:e>
                                    <m:r>
                                      <a:rPr lang="en-GB" sz="1400" i="1">
                                        <a:latin typeface="Cambria Math" panose="02040503050406030204" pitchFamily="18" charset="0"/>
                                      </a:rPr>
                                      <m:t>𝑉</m:t>
                                    </m:r>
                                  </m:e>
                                  <m:sup>
                                    <m:r>
                                      <a:rPr lang="en-GB" sz="1400" i="1">
                                        <a:latin typeface="Cambria Math" panose="02040503050406030204" pitchFamily="18" charset="0"/>
                                      </a:rPr>
                                      <m:t>(3)</m:t>
                                    </m:r>
                                  </m:sup>
                                </m:sSup>
                                <m:r>
                                  <a:rPr lang="en-GB" sz="1400" i="1">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𝑖</m:t>
                                    </m:r>
                                  </m:sub>
                                </m:sSub>
                                <m:r>
                                  <a:rPr lang="en-GB" sz="1400" i="1">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𝑗</m:t>
                                    </m:r>
                                  </m:sub>
                                </m:sSub>
                                <m:r>
                                  <a:rPr lang="en-GB" sz="1400" i="1">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𝑘</m:t>
                                    </m:r>
                                  </m:sub>
                                </m:sSub>
                                <m:r>
                                  <a:rPr lang="en-GB" sz="1400" i="1">
                                    <a:latin typeface="Cambria Math" panose="02040503050406030204" pitchFamily="18" charset="0"/>
                                  </a:rPr>
                                  <m:t>) </m:t>
                                </m:r>
                              </m:e>
                            </m:nary>
                          </m:e>
                        </m:nary>
                      </m:e>
                    </m:nary>
                    <m:r>
                      <a:rPr lang="en-GB" sz="1400" i="1">
                        <a:latin typeface="Cambria Math" panose="02040503050406030204" pitchFamily="18" charset="0"/>
                      </a:rPr>
                      <m:t>+</m:t>
                    </m:r>
                    <m:f>
                      <m:fPr>
                        <m:ctrlPr>
                          <a:rPr lang="en-GB" sz="1400" i="1">
                            <a:latin typeface="Cambria Math" panose="02040503050406030204" pitchFamily="18" charset="0"/>
                          </a:rPr>
                        </m:ctrlPr>
                      </m:fPr>
                      <m:num>
                        <m:r>
                          <a:rPr lang="en-GB" sz="1400" i="1">
                            <a:latin typeface="Cambria Math" panose="02040503050406030204" pitchFamily="18" charset="0"/>
                          </a:rPr>
                          <m:t>1</m:t>
                        </m:r>
                      </m:num>
                      <m:den>
                        <m:r>
                          <a:rPr lang="en-GB" sz="1400" i="1">
                            <a:latin typeface="Cambria Math" panose="02040503050406030204" pitchFamily="18" charset="0"/>
                          </a:rPr>
                          <m:t>4!</m:t>
                        </m:r>
                      </m:den>
                    </m:f>
                    <m:nary>
                      <m:naryPr>
                        <m:chr m:val="∑"/>
                        <m:limLoc m:val="undOvr"/>
                        <m:supHide m:val="on"/>
                        <m:ctrlPr>
                          <a:rPr lang="en-GB" sz="1400" i="1">
                            <a:latin typeface="Cambria Math" panose="02040503050406030204" pitchFamily="18" charset="0"/>
                          </a:rPr>
                        </m:ctrlPr>
                      </m:naryPr>
                      <m:sub>
                        <m:r>
                          <a:rPr lang="en-GB" sz="1400" i="1">
                            <a:latin typeface="Cambria Math" panose="02040503050406030204" pitchFamily="18" charset="0"/>
                          </a:rPr>
                          <m:t>𝑖𝑗𝑘𝑙</m:t>
                        </m:r>
                      </m:sub>
                      <m:sup/>
                      <m:e>
                        <m:sSup>
                          <m:sSupPr>
                            <m:ctrlPr>
                              <a:rPr lang="en-GB" sz="1400" i="1">
                                <a:latin typeface="Cambria Math" panose="02040503050406030204" pitchFamily="18" charset="0"/>
                              </a:rPr>
                            </m:ctrlPr>
                          </m:sSupPr>
                          <m:e>
                            <m:r>
                              <a:rPr lang="en-GB" sz="1400" i="1">
                                <a:latin typeface="Cambria Math" panose="02040503050406030204" pitchFamily="18" charset="0"/>
                              </a:rPr>
                              <m:t>𝑉</m:t>
                            </m:r>
                          </m:e>
                          <m:sup>
                            <m:r>
                              <a:rPr lang="en-GB" sz="1400" i="1">
                                <a:latin typeface="Cambria Math" panose="02040503050406030204" pitchFamily="18" charset="0"/>
                              </a:rPr>
                              <m:t>(4)</m:t>
                            </m:r>
                          </m:sup>
                        </m:sSup>
                        <m:r>
                          <a:rPr lang="en-GB" sz="1400" i="1">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𝑖</m:t>
                            </m:r>
                          </m:sub>
                        </m:sSub>
                        <m:r>
                          <a:rPr lang="en-GB" sz="1400" i="1">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𝑗</m:t>
                            </m:r>
                          </m:sub>
                        </m:sSub>
                        <m:r>
                          <a:rPr lang="en-GB" sz="1400" i="1">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𝑘</m:t>
                            </m:r>
                          </m:sub>
                        </m:sSub>
                        <m:r>
                          <a:rPr lang="en-GB" sz="1400" i="1">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𝑙</m:t>
                            </m:r>
                          </m:sub>
                        </m:sSub>
                        <m:r>
                          <a:rPr lang="en-GB" sz="1400" i="1">
                            <a:latin typeface="Cambria Math" panose="02040503050406030204" pitchFamily="18" charset="0"/>
                          </a:rPr>
                          <m:t>)+... </m:t>
                        </m:r>
                      </m:e>
                    </m:nary>
                  </m:oMath>
                </a14:m>
                <a:r>
                  <a:rPr lang="en-GB" sz="1400" dirty="0"/>
                  <a:t>                             </a:t>
                </a:r>
                <a:r>
                  <a:rPr lang="en-GB" dirty="0"/>
                  <a:t>(1)</a:t>
                </a:r>
              </a:p>
              <a:p>
                <a:pPr>
                  <a:buFont typeface="Wingdings" panose="05000000000000000000" pitchFamily="2" charset="2"/>
                  <a:buChar char="v"/>
                </a:pPr>
                <a:r>
                  <a:rPr lang="en-GB" dirty="0"/>
                  <a:t>Lennard-Jones potential (LJ-12-6)</a:t>
                </a:r>
              </a:p>
              <a:p>
                <a:pPr marL="0" indent="0" algn="ctr">
                  <a:buNone/>
                </a:pPr>
                <a:r>
                  <a:rPr lang="en-GB"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𝐿𝐽</m:t>
                        </m:r>
                      </m:sub>
                    </m:sSub>
                    <m:r>
                      <a:rPr lang="en-GB" i="1">
                        <a:latin typeface="Cambria Math" panose="02040503050406030204" pitchFamily="18" charset="0"/>
                      </a:rPr>
                      <m:t>(</m:t>
                    </m:r>
                    <m:r>
                      <a:rPr lang="en-GB" i="1">
                        <a:latin typeface="Cambria Math" panose="02040503050406030204" pitchFamily="18" charset="0"/>
                      </a:rPr>
                      <m:t>𝑟</m:t>
                    </m:r>
                    <m:r>
                      <a:rPr lang="en-GB" i="1">
                        <a:latin typeface="Cambria Math" panose="02040503050406030204" pitchFamily="18" charset="0"/>
                      </a:rPr>
                      <m:t>)=4</m:t>
                    </m:r>
                    <m:r>
                      <a:rPr lang="en-GB" i="1">
                        <a:latin typeface="Cambria Math" panose="02040503050406030204" pitchFamily="18" charset="0"/>
                      </a:rPr>
                      <m:t>𝜖</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d>
                              <m:dPr>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𝜎</m:t>
                                    </m:r>
                                  </m:num>
                                  <m:den>
                                    <m:r>
                                      <a:rPr lang="en-GB" i="1">
                                        <a:latin typeface="Cambria Math" panose="02040503050406030204" pitchFamily="18" charset="0"/>
                                      </a:rPr>
                                      <m:t>𝑟</m:t>
                                    </m:r>
                                  </m:den>
                                </m:f>
                              </m:e>
                            </m:d>
                          </m:e>
                          <m:sup>
                            <m:r>
                              <a:rPr lang="en-GB" i="1">
                                <a:latin typeface="Cambria Math" panose="02040503050406030204" pitchFamily="18" charset="0"/>
                              </a:rPr>
                              <m:t>12</m:t>
                            </m:r>
                          </m:sup>
                        </m:sSup>
                        <m:r>
                          <a:rPr lang="en-GB" i="1">
                            <a:latin typeface="Cambria Math" panose="02040503050406030204" pitchFamily="18" charset="0"/>
                          </a:rPr>
                          <m:t>− </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𝜎</m:t>
                                    </m:r>
                                  </m:num>
                                  <m:den>
                                    <m:r>
                                      <a:rPr lang="en-GB" i="1">
                                        <a:latin typeface="Cambria Math" panose="02040503050406030204" pitchFamily="18" charset="0"/>
                                      </a:rPr>
                                      <m:t>𝑟</m:t>
                                    </m:r>
                                  </m:den>
                                </m:f>
                              </m:e>
                            </m:d>
                          </m:e>
                          <m:sup>
                            <m:r>
                              <a:rPr lang="en-GB" i="1">
                                <a:latin typeface="Cambria Math" panose="02040503050406030204" pitchFamily="18" charset="0"/>
                              </a:rPr>
                              <m:t>6</m:t>
                            </m:r>
                          </m:sup>
                        </m:sSup>
                      </m:e>
                    </m:d>
                  </m:oMath>
                </a14:m>
                <a:r>
                  <a:rPr lang="en-GB" dirty="0"/>
                  <a:t>                                                        (2)</a:t>
                </a:r>
                <a:endParaRPr lang="en-GB" sz="2000" dirty="0"/>
              </a:p>
              <a:p>
                <a:pPr marL="201168" lvl="1" indent="0">
                  <a:lnSpc>
                    <a:spcPct val="90000"/>
                  </a:lnSpc>
                  <a:buNone/>
                </a:pPr>
                <a:endParaRPr lang="en-GB" sz="2000" dirty="0"/>
              </a:p>
              <a:p>
                <a:pPr marL="201168" lvl="1" indent="0">
                  <a:lnSpc>
                    <a:spcPct val="90000"/>
                  </a:lnSpc>
                  <a:buNone/>
                </a:pPr>
                <a:endParaRPr lang="en-GB" sz="2000" dirty="0"/>
              </a:p>
            </p:txBody>
          </p:sp>
        </mc:Choice>
        <mc:Fallback xmlns="">
          <p:sp>
            <p:nvSpPr>
              <p:cNvPr id="3" name="Content Placeholder 2">
                <a:extLst>
                  <a:ext uri="{FF2B5EF4-FFF2-40B4-BE49-F238E27FC236}">
                    <a16:creationId xmlns:a16="http://schemas.microsoft.com/office/drawing/2014/main" id="{EBDE8CBD-F6D3-45E3-BF5C-89B096905BBA}"/>
                  </a:ext>
                </a:extLst>
              </p:cNvPr>
              <p:cNvSpPr>
                <a:spLocks noGrp="1" noRot="1" noChangeAspect="1" noMove="1" noResize="1" noEditPoints="1" noAdjustHandles="1" noChangeArrowheads="1" noChangeShapeType="1" noTextEdit="1"/>
              </p:cNvSpPr>
              <p:nvPr>
                <p:ph sz="half" idx="1"/>
              </p:nvPr>
            </p:nvSpPr>
            <p:spPr>
              <a:xfrm>
                <a:off x="1097278" y="2120900"/>
                <a:ext cx="9896304" cy="4185632"/>
              </a:xfrm>
              <a:prstGeom prst="rect">
                <a:avLst/>
              </a:prstGeom>
              <a:blipFill>
                <a:blip r:embed="rId3"/>
                <a:stretch>
                  <a:fillRect l="-1356" t="-728" r="-123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DAEE0D78-ADFD-4401-A80A-05F0D8226AB0}"/>
              </a:ext>
            </a:extLst>
          </p:cNvPr>
          <p:cNvSpPr>
            <a:spLocks noGrp="1"/>
          </p:cNvSpPr>
          <p:nvPr>
            <p:ph type="sldNum" sz="quarter" idx="12"/>
          </p:nvPr>
        </p:nvSpPr>
        <p:spPr/>
        <p:txBody>
          <a:bodyPr/>
          <a:lstStyle/>
          <a:p>
            <a:fld id="{3A98EE3D-8CD1-4C3F-BD1C-C98C9596463C}" type="slidenum">
              <a:rPr lang="en-US" sz="1000" smtClean="0"/>
              <a:t>2</a:t>
            </a:fld>
            <a:endParaRPr lang="en-US" sz="1000" dirty="0"/>
          </a:p>
        </p:txBody>
      </p:sp>
    </p:spTree>
    <p:extLst>
      <p:ext uri="{BB962C8B-B14F-4D97-AF65-F5344CB8AC3E}">
        <p14:creationId xmlns:p14="http://schemas.microsoft.com/office/powerpoint/2010/main" val="3105690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E21D-8ECD-4B97-80BB-C192207947F2}"/>
              </a:ext>
            </a:extLst>
          </p:cNvPr>
          <p:cNvSpPr>
            <a:spLocks noGrp="1"/>
          </p:cNvSpPr>
          <p:nvPr>
            <p:ph type="title"/>
          </p:nvPr>
        </p:nvSpPr>
        <p:spPr/>
        <p:txBody>
          <a:bodyPr/>
          <a:lstStyle/>
          <a:p>
            <a:r>
              <a:rPr lang="en-GB" dirty="0"/>
              <a:t>Machine Learning Potentials</a:t>
            </a:r>
          </a:p>
        </p:txBody>
      </p:sp>
      <p:sp>
        <p:nvSpPr>
          <p:cNvPr id="3" name="Content Placeholder 2">
            <a:extLst>
              <a:ext uri="{FF2B5EF4-FFF2-40B4-BE49-F238E27FC236}">
                <a16:creationId xmlns:a16="http://schemas.microsoft.com/office/drawing/2014/main" id="{68B9B60F-D2F6-4637-BDA0-1CE8F938B74D}"/>
              </a:ext>
            </a:extLst>
          </p:cNvPr>
          <p:cNvSpPr>
            <a:spLocks noGrp="1"/>
          </p:cNvSpPr>
          <p:nvPr>
            <p:ph sz="half" idx="1"/>
          </p:nvPr>
        </p:nvSpPr>
        <p:spPr>
          <a:xfrm>
            <a:off x="1097280" y="2120900"/>
            <a:ext cx="10058400" cy="3748193"/>
          </a:xfrm>
        </p:spPr>
        <p:txBody>
          <a:bodyPr>
            <a:normAutofit/>
          </a:bodyPr>
          <a:lstStyle/>
          <a:p>
            <a:pPr>
              <a:buFont typeface="Wingdings" panose="05000000000000000000" pitchFamily="2" charset="2"/>
              <a:buChar char="v"/>
            </a:pPr>
            <a:r>
              <a:rPr lang="en-GB" sz="2000" dirty="0"/>
              <a:t>Machine Learning Potentials – much more accurate due to greater functional flexibility</a:t>
            </a:r>
          </a:p>
          <a:p>
            <a:pPr>
              <a:buFont typeface="Wingdings" panose="05000000000000000000" pitchFamily="2" charset="2"/>
              <a:buChar char="v"/>
            </a:pPr>
            <a:r>
              <a:rPr lang="en-GB" sz="2000" dirty="0"/>
              <a:t>Gaussian Process Regression – used to make Gaussian Approximation Potentials (GAPs)</a:t>
            </a:r>
          </a:p>
          <a:p>
            <a:pPr>
              <a:buFont typeface="Wingdings" panose="05000000000000000000" pitchFamily="2" charset="2"/>
              <a:buChar char="v"/>
            </a:pPr>
            <a:r>
              <a:rPr lang="en-GB" sz="2000" dirty="0"/>
              <a:t>Distance scaling – why might it be a good idea?</a:t>
            </a:r>
          </a:p>
          <a:p>
            <a:pPr>
              <a:buFont typeface="Wingdings" panose="05000000000000000000" pitchFamily="2" charset="2"/>
              <a:buChar char="v"/>
            </a:pPr>
            <a:r>
              <a:rPr lang="en-GB" sz="2000" dirty="0"/>
              <a:t>Rescaling by powers of -6 and -12, combining to give 12-6 model</a:t>
            </a:r>
          </a:p>
          <a:p>
            <a:pPr>
              <a:buFont typeface="Wingdings" panose="05000000000000000000" pitchFamily="2" charset="2"/>
              <a:buChar char="v"/>
            </a:pPr>
            <a:r>
              <a:rPr lang="en-GB" sz="2000" dirty="0"/>
              <a:t>Created 4 models – Unscaled Distances, 6</a:t>
            </a:r>
            <a:r>
              <a:rPr lang="en-GB" sz="2000" baseline="30000" dirty="0"/>
              <a:t>th</a:t>
            </a:r>
            <a:r>
              <a:rPr lang="en-GB" sz="2000" dirty="0"/>
              <a:t>-Power, 12</a:t>
            </a:r>
            <a:r>
              <a:rPr lang="en-GB" sz="2000" baseline="30000" dirty="0"/>
              <a:t>th</a:t>
            </a:r>
            <a:r>
              <a:rPr lang="en-GB" sz="2000" dirty="0"/>
              <a:t>-Power and 12-6</a:t>
            </a:r>
          </a:p>
          <a:p>
            <a:endParaRPr lang="en-GB" dirty="0"/>
          </a:p>
        </p:txBody>
      </p:sp>
      <p:sp>
        <p:nvSpPr>
          <p:cNvPr id="6" name="Slide Number Placeholder 5">
            <a:extLst>
              <a:ext uri="{FF2B5EF4-FFF2-40B4-BE49-F238E27FC236}">
                <a16:creationId xmlns:a16="http://schemas.microsoft.com/office/drawing/2014/main" id="{729FF834-7E27-4C9C-BE2F-EAD73AAF3838}"/>
              </a:ext>
            </a:extLst>
          </p:cNvPr>
          <p:cNvSpPr>
            <a:spLocks noGrp="1"/>
          </p:cNvSpPr>
          <p:nvPr>
            <p:ph type="sldNum" sz="quarter" idx="12"/>
          </p:nvPr>
        </p:nvSpPr>
        <p:spPr/>
        <p:txBody>
          <a:bodyPr/>
          <a:lstStyle/>
          <a:p>
            <a:fld id="{3A98EE3D-8CD1-4C3F-BD1C-C98C9596463C}" type="slidenum">
              <a:rPr lang="en-US" sz="1000" smtClean="0"/>
              <a:t>3</a:t>
            </a:fld>
            <a:endParaRPr lang="en-US" sz="1000" dirty="0"/>
          </a:p>
        </p:txBody>
      </p:sp>
      <p:sp>
        <p:nvSpPr>
          <p:cNvPr id="5" name="Footer Placeholder 4">
            <a:extLst>
              <a:ext uri="{FF2B5EF4-FFF2-40B4-BE49-F238E27FC236}">
                <a16:creationId xmlns:a16="http://schemas.microsoft.com/office/drawing/2014/main" id="{AF8FBEDC-76D4-4C97-9CF4-EFAE8A70EE54}"/>
              </a:ext>
            </a:extLst>
          </p:cNvPr>
          <p:cNvSpPr>
            <a:spLocks noGrp="1"/>
          </p:cNvSpPr>
          <p:nvPr>
            <p:ph type="ftr" sz="quarter" idx="11"/>
          </p:nvPr>
        </p:nvSpPr>
        <p:spPr>
          <a:xfrm>
            <a:off x="1097279" y="6503988"/>
            <a:ext cx="6818262" cy="365125"/>
          </a:xfrm>
        </p:spPr>
        <p:txBody>
          <a:bodyPr/>
          <a:lstStyle/>
          <a:p>
            <a:r>
              <a:rPr lang="en-GB" dirty="0"/>
              <a:t>K. Hansen, F. </a:t>
            </a:r>
            <a:r>
              <a:rPr lang="en-GB" dirty="0" err="1"/>
              <a:t>Biegler</a:t>
            </a:r>
            <a:r>
              <a:rPr lang="en-GB" dirty="0"/>
              <a:t>, S. </a:t>
            </a:r>
            <a:r>
              <a:rPr lang="en-GB" dirty="0" err="1"/>
              <a:t>Fazli</a:t>
            </a:r>
            <a:r>
              <a:rPr lang="en-GB" dirty="0"/>
              <a:t>, M. Rupp, M. </a:t>
            </a:r>
            <a:r>
              <a:rPr lang="en-GB" dirty="0" err="1"/>
              <a:t>Sche</a:t>
            </a:r>
            <a:r>
              <a:rPr lang="en-GB" dirty="0"/>
              <a:t>, O. A. Von Lilienfeld, A. </a:t>
            </a:r>
            <a:r>
              <a:rPr lang="en-GB" dirty="0" err="1"/>
              <a:t>Tkatchenko</a:t>
            </a:r>
            <a:r>
              <a:rPr lang="en-GB" dirty="0"/>
              <a:t> and K. Mu, </a:t>
            </a:r>
            <a:r>
              <a:rPr lang="en-GB" i="1" dirty="0"/>
              <a:t>Assessment and Validation of Machine Learning Methods</a:t>
            </a:r>
            <a:r>
              <a:rPr lang="en-GB" dirty="0"/>
              <a:t> </a:t>
            </a:r>
            <a:r>
              <a:rPr lang="en-GB" i="1" dirty="0"/>
              <a:t>for Predicting Molecular Atomization Energies</a:t>
            </a:r>
            <a:r>
              <a:rPr lang="en-GB" dirty="0"/>
              <a:t>, 2013, DOI:10.1021/ct400195d.</a:t>
            </a:r>
            <a:endParaRPr lang="en-US" dirty="0"/>
          </a:p>
        </p:txBody>
      </p:sp>
      <p:sp>
        <p:nvSpPr>
          <p:cNvPr id="4" name="TextBox 3">
            <a:extLst>
              <a:ext uri="{FF2B5EF4-FFF2-40B4-BE49-F238E27FC236}">
                <a16:creationId xmlns:a16="http://schemas.microsoft.com/office/drawing/2014/main" id="{2BD31731-2ED3-4F47-B74E-A8092541E634}"/>
              </a:ext>
            </a:extLst>
          </p:cNvPr>
          <p:cNvSpPr txBox="1"/>
          <p:nvPr/>
        </p:nvSpPr>
        <p:spPr>
          <a:xfrm>
            <a:off x="5636419" y="2978944"/>
            <a:ext cx="65" cy="276999"/>
          </a:xfrm>
          <a:prstGeom prst="rect">
            <a:avLst/>
          </a:prstGeom>
          <a:noFill/>
        </p:spPr>
        <p:txBody>
          <a:bodyPr wrap="none" lIns="0" tIns="0" rIns="0" bIns="0" rtlCol="0">
            <a:spAutoFit/>
          </a:bodyPr>
          <a:lstStyle/>
          <a:p>
            <a:endParaRPr lang="en-GB"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251D915-3316-4039-BEEA-0F9CA4BF516A}"/>
                  </a:ext>
                </a:extLst>
              </p:cNvPr>
              <p:cNvSpPr txBox="1"/>
              <p:nvPr/>
            </p:nvSpPr>
            <p:spPr>
              <a:xfrm>
                <a:off x="3530600" y="4798847"/>
                <a:ext cx="871538" cy="8989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sz="2800" i="1">
                              <a:latin typeface="Cambria Math" panose="02040503050406030204" pitchFamily="18" charset="0"/>
                            </a:rPr>
                          </m:ctrlPr>
                        </m:fPr>
                        <m:num>
                          <m:r>
                            <a:rPr lang="en-GB" sz="2800" i="1">
                              <a:latin typeface="Cambria Math" panose="02040503050406030204" pitchFamily="18" charset="0"/>
                            </a:rPr>
                            <m:t>1</m:t>
                          </m:r>
                        </m:num>
                        <m:den>
                          <m:sSup>
                            <m:sSupPr>
                              <m:ctrlPr>
                                <a:rPr lang="en-GB" sz="2800" i="1">
                                  <a:latin typeface="Cambria Math" panose="02040503050406030204" pitchFamily="18" charset="0"/>
                                </a:rPr>
                              </m:ctrlPr>
                            </m:sSupPr>
                            <m:e>
                              <m:r>
                                <a:rPr lang="en-GB" sz="2800" i="1">
                                  <a:latin typeface="Cambria Math" panose="02040503050406030204" pitchFamily="18" charset="0"/>
                                </a:rPr>
                                <m:t>𝑟</m:t>
                              </m:r>
                            </m:e>
                            <m:sup>
                              <m:r>
                                <a:rPr lang="en-GB" sz="2800" i="1">
                                  <a:latin typeface="Cambria Math" panose="02040503050406030204" pitchFamily="18" charset="0"/>
                                </a:rPr>
                                <m:t>6</m:t>
                              </m:r>
                            </m:sup>
                          </m:sSup>
                        </m:den>
                      </m:f>
                    </m:oMath>
                  </m:oMathPara>
                </a14:m>
                <a:endParaRPr lang="en-GB" dirty="0"/>
              </a:p>
            </p:txBody>
          </p:sp>
        </mc:Choice>
        <mc:Fallback xmlns="">
          <p:sp>
            <p:nvSpPr>
              <p:cNvPr id="8" name="TextBox 7">
                <a:extLst>
                  <a:ext uri="{FF2B5EF4-FFF2-40B4-BE49-F238E27FC236}">
                    <a16:creationId xmlns:a16="http://schemas.microsoft.com/office/drawing/2014/main" id="{A251D915-3316-4039-BEEA-0F9CA4BF516A}"/>
                  </a:ext>
                </a:extLst>
              </p:cNvPr>
              <p:cNvSpPr txBox="1">
                <a:spLocks noRot="1" noChangeAspect="1" noMove="1" noResize="1" noEditPoints="1" noAdjustHandles="1" noChangeArrowheads="1" noChangeShapeType="1" noTextEdit="1"/>
              </p:cNvSpPr>
              <p:nvPr/>
            </p:nvSpPr>
            <p:spPr>
              <a:xfrm>
                <a:off x="3530600" y="4798847"/>
                <a:ext cx="871538" cy="898964"/>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56C31A2-49C5-4D15-9B7A-63671E3FA7E7}"/>
                  </a:ext>
                </a:extLst>
              </p:cNvPr>
              <p:cNvSpPr txBox="1"/>
              <p:nvPr/>
            </p:nvSpPr>
            <p:spPr>
              <a:xfrm>
                <a:off x="5433839" y="4798847"/>
                <a:ext cx="1957388" cy="8989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sz="2800" i="1" smtClean="0">
                              <a:latin typeface="Cambria Math" panose="02040503050406030204" pitchFamily="18" charset="0"/>
                            </a:rPr>
                          </m:ctrlPr>
                        </m:fPr>
                        <m:num>
                          <m:r>
                            <a:rPr lang="en-GB" sz="2800" i="1">
                              <a:latin typeface="Cambria Math" panose="02040503050406030204" pitchFamily="18" charset="0"/>
                            </a:rPr>
                            <m:t>1</m:t>
                          </m:r>
                        </m:num>
                        <m:den>
                          <m:sSup>
                            <m:sSupPr>
                              <m:ctrlPr>
                                <a:rPr lang="en-GB" sz="2800" i="1">
                                  <a:latin typeface="Cambria Math" panose="02040503050406030204" pitchFamily="18" charset="0"/>
                                </a:rPr>
                              </m:ctrlPr>
                            </m:sSupPr>
                            <m:e>
                              <m:r>
                                <a:rPr lang="en-GB" sz="2800" i="1">
                                  <a:latin typeface="Cambria Math" panose="02040503050406030204" pitchFamily="18" charset="0"/>
                                </a:rPr>
                                <m:t>𝑟</m:t>
                              </m:r>
                            </m:e>
                            <m:sup>
                              <m:r>
                                <a:rPr lang="en-GB" sz="2800" b="0" i="1" smtClean="0">
                                  <a:latin typeface="Cambria Math" panose="02040503050406030204" pitchFamily="18" charset="0"/>
                                </a:rPr>
                                <m:t>12</m:t>
                              </m:r>
                            </m:sup>
                          </m:sSup>
                        </m:den>
                      </m:f>
                    </m:oMath>
                  </m:oMathPara>
                </a14:m>
                <a:endParaRPr lang="en-GB" dirty="0"/>
              </a:p>
            </p:txBody>
          </p:sp>
        </mc:Choice>
        <mc:Fallback xmlns="">
          <p:sp>
            <p:nvSpPr>
              <p:cNvPr id="9" name="TextBox 8">
                <a:extLst>
                  <a:ext uri="{FF2B5EF4-FFF2-40B4-BE49-F238E27FC236}">
                    <a16:creationId xmlns:a16="http://schemas.microsoft.com/office/drawing/2014/main" id="{656C31A2-49C5-4D15-9B7A-63671E3FA7E7}"/>
                  </a:ext>
                </a:extLst>
              </p:cNvPr>
              <p:cNvSpPr txBox="1">
                <a:spLocks noRot="1" noChangeAspect="1" noMove="1" noResize="1" noEditPoints="1" noAdjustHandles="1" noChangeArrowheads="1" noChangeShapeType="1" noTextEdit="1"/>
              </p:cNvSpPr>
              <p:nvPr/>
            </p:nvSpPr>
            <p:spPr>
              <a:xfrm>
                <a:off x="5433839" y="4798847"/>
                <a:ext cx="1957388" cy="898964"/>
              </a:xfrm>
              <a:prstGeom prst="rect">
                <a:avLst/>
              </a:prstGeom>
              <a:blipFill>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927443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87AE8-0578-4DA1-9BEA-0C920FF273AD}"/>
              </a:ext>
            </a:extLst>
          </p:cNvPr>
          <p:cNvSpPr>
            <a:spLocks noGrp="1"/>
          </p:cNvSpPr>
          <p:nvPr>
            <p:ph type="title"/>
          </p:nvPr>
        </p:nvSpPr>
        <p:spPr>
          <a:xfrm>
            <a:off x="1097280" y="286603"/>
            <a:ext cx="10058400" cy="1450757"/>
          </a:xfrm>
          <a:prstGeom prst="rect">
            <a:avLst/>
          </a:prstGeom>
        </p:spPr>
        <p:txBody>
          <a:bodyPr anchor="b">
            <a:normAutofit/>
          </a:bodyPr>
          <a:lstStyle/>
          <a:p>
            <a:r>
              <a:rPr lang="en-GB" dirty="0"/>
              <a:t>Gaussian Process Regression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BDE8CBD-F6D3-45E3-BF5C-89B096905BBA}"/>
                  </a:ext>
                </a:extLst>
              </p:cNvPr>
              <p:cNvSpPr>
                <a:spLocks noGrp="1"/>
              </p:cNvSpPr>
              <p:nvPr>
                <p:ph sz="half" idx="2"/>
              </p:nvPr>
            </p:nvSpPr>
            <p:spPr>
              <a:xfrm>
                <a:off x="950495" y="2120899"/>
                <a:ext cx="10205185" cy="4075363"/>
              </a:xfrm>
              <a:prstGeom prst="rect">
                <a:avLst/>
              </a:prstGeom>
            </p:spPr>
            <p:txBody>
              <a:bodyPr>
                <a:normAutofit fontScale="92500" lnSpcReduction="20000"/>
              </a:bodyPr>
              <a:lstStyle/>
              <a:p>
                <a:pPr>
                  <a:buFont typeface="Wingdings" panose="05000000000000000000" pitchFamily="2" charset="2"/>
                  <a:buChar char="v"/>
                </a:pPr>
                <a:r>
                  <a:rPr lang="en-GB" dirty="0"/>
                  <a:t>Pair potentials can be written as a sum over basis functions, multiplied by weights.</a:t>
                </a:r>
              </a:p>
              <a:p>
                <a:pPr algn="ctr"/>
                <a:r>
                  <a:rPr lang="en-GB" dirty="0">
                    <a:latin typeface="Franklin Gothic Book" panose="020B0503020102020204" pitchFamily="34" charset="0"/>
                  </a:rPr>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𝜀</m:t>
                        </m:r>
                      </m:e>
                      <m:sub>
                        <m:r>
                          <a:rPr lang="en-GB" i="1">
                            <a:latin typeface="Cambria Math" panose="02040503050406030204" pitchFamily="18" charset="0"/>
                          </a:rPr>
                          <m:t>𝑖</m:t>
                        </m:r>
                      </m:sub>
                    </m:sSub>
                    <m:r>
                      <a:rPr lang="en-GB" i="1">
                        <a:latin typeface="Cambria Math" panose="02040503050406030204" pitchFamily="18" charset="0"/>
                      </a:rPr>
                      <m:t>=</m:t>
                    </m:r>
                    <m:r>
                      <a:rPr lang="en-GB" i="1">
                        <a:latin typeface="Cambria Math" panose="02040503050406030204" pitchFamily="18" charset="0"/>
                      </a:rPr>
                      <m:t>𝜀</m:t>
                    </m:r>
                    <m:r>
                      <a:rPr lang="en-GB" i="1">
                        <a:latin typeface="Cambria Math" panose="02040503050406030204" pitchFamily="18" charset="0"/>
                      </a:rPr>
                      <m:t>(</m:t>
                    </m:r>
                    <m:sSub>
                      <m:sSubPr>
                        <m:ctrlPr>
                          <a:rPr lang="en-GB" i="1">
                            <a:latin typeface="Cambria Math" panose="02040503050406030204" pitchFamily="18" charset="0"/>
                          </a:rPr>
                        </m:ctrlPr>
                      </m:sSubPr>
                      <m:e>
                        <m:r>
                          <a:rPr lang="en-GB" b="0" i="1">
                            <a:latin typeface="Cambria Math" panose="02040503050406030204" pitchFamily="18" charset="0"/>
                          </a:rPr>
                          <m:t>𝑑</m:t>
                        </m:r>
                      </m:e>
                      <m:sub>
                        <m:r>
                          <a:rPr lang="en-GB" b="0" i="1">
                            <a:latin typeface="Cambria Math" panose="02040503050406030204" pitchFamily="18" charset="0"/>
                          </a:rPr>
                          <m:t>𝑖</m:t>
                        </m:r>
                      </m:sub>
                    </m:sSub>
                    <m:r>
                      <a:rPr lang="en-GB" i="1">
                        <a:latin typeface="Cambria Math" panose="02040503050406030204" pitchFamily="18" charset="0"/>
                      </a:rPr>
                      <m:t>,</m:t>
                    </m:r>
                    <m:r>
                      <a:rPr lang="en-GB" b="1" i="1">
                        <a:latin typeface="Cambria Math" panose="02040503050406030204" pitchFamily="18" charset="0"/>
                      </a:rPr>
                      <m:t>𝒘</m:t>
                    </m:r>
                    <m:r>
                      <a:rPr lang="en-GB" i="1">
                        <a:latin typeface="Cambria Math" panose="02040503050406030204" pitchFamily="18" charset="0"/>
                      </a:rPr>
                      <m:t>)=</m:t>
                    </m:r>
                    <m:nary>
                      <m:naryPr>
                        <m:chr m:val="∑"/>
                        <m:limLoc m:val="undOvr"/>
                        <m:supHide m:val="on"/>
                        <m:ctrlPr>
                          <a:rPr lang="en-GB" i="1">
                            <a:latin typeface="Cambria Math" panose="02040503050406030204" pitchFamily="18" charset="0"/>
                          </a:rPr>
                        </m:ctrlPr>
                      </m:naryPr>
                      <m:sub>
                        <m:r>
                          <a:rPr lang="en-GB" i="1">
                            <a:latin typeface="Cambria Math" panose="02040503050406030204" pitchFamily="18" charset="0"/>
                          </a:rPr>
                          <m:t>h</m:t>
                        </m:r>
                      </m:sub>
                      <m:sup/>
                      <m:e>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h</m:t>
                            </m:r>
                          </m:sub>
                        </m:sSub>
                        <m:sSub>
                          <m:sSubPr>
                            <m:ctrlPr>
                              <a:rPr lang="en-GB" i="1">
                                <a:latin typeface="Cambria Math" panose="02040503050406030204" pitchFamily="18" charset="0"/>
                              </a:rPr>
                            </m:ctrlPr>
                          </m:sSubPr>
                          <m:e>
                            <m:r>
                              <a:rPr lang="en-GB" i="1">
                                <a:latin typeface="Cambria Math" panose="02040503050406030204" pitchFamily="18" charset="0"/>
                              </a:rPr>
                              <m:t>𝜑</m:t>
                            </m:r>
                          </m:e>
                          <m:sub>
                            <m:r>
                              <a:rPr lang="en-GB" i="1">
                                <a:latin typeface="Cambria Math" panose="02040503050406030204" pitchFamily="18" charset="0"/>
                              </a:rPr>
                              <m:t>h</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b="0" i="1">
                                <a:latin typeface="Cambria Math" panose="02040503050406030204" pitchFamily="18" charset="0"/>
                              </a:rPr>
                              <m:t>𝑑</m:t>
                            </m:r>
                          </m:e>
                          <m:sub>
                            <m:r>
                              <a:rPr lang="en-GB" b="0" i="1">
                                <a:latin typeface="Cambria Math" panose="02040503050406030204" pitchFamily="18" charset="0"/>
                              </a:rPr>
                              <m:t>𝑖</m:t>
                            </m:r>
                          </m:sub>
                        </m:sSub>
                        <m:r>
                          <a:rPr lang="en-GB" i="1">
                            <a:latin typeface="Cambria Math" panose="02040503050406030204" pitchFamily="18" charset="0"/>
                          </a:rPr>
                          <m:t>)</m:t>
                        </m:r>
                      </m:e>
                    </m:nary>
                  </m:oMath>
                </a14:m>
                <a:r>
                  <a:rPr lang="en-GB" dirty="0">
                    <a:latin typeface="Franklin Gothic Book" panose="020B0503020102020204" pitchFamily="34" charset="0"/>
                  </a:rPr>
                  <a:t>                                                            (3)</a:t>
                </a:r>
              </a:p>
              <a:p>
                <a:pPr>
                  <a:buFont typeface="Wingdings" panose="05000000000000000000" pitchFamily="2" charset="2"/>
                  <a:buChar char="v"/>
                </a:pPr>
                <a:r>
                  <a:rPr lang="en-GB" dirty="0">
                    <a:latin typeface="Franklin Gothic Book" panose="020B0503020102020204" pitchFamily="34" charset="0"/>
                  </a:rPr>
                  <a:t>Gaussian kernels are computed, measuring the similarity between descriptors.</a:t>
                </a:r>
              </a:p>
              <a:p>
                <a:pPr algn="ctr"/>
                <a:r>
                  <a:rPr lang="en-GB" dirty="0"/>
                  <a:t>                          </a:t>
                </a:r>
                <a:r>
                  <a:rPr lang="en-GB" i="1" dirty="0"/>
                  <a:t>k</a:t>
                </a:r>
                <a14:m>
                  <m:oMath xmlns:m="http://schemas.openxmlformats.org/officeDocument/2006/math">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b="1" i="1">
                                <a:latin typeface="Cambria Math" panose="02040503050406030204" pitchFamily="18" charset="0"/>
                              </a:rPr>
                              <m:t>𝒅</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b="1" i="1">
                                <a:latin typeface="Cambria Math" panose="02040503050406030204" pitchFamily="18" charset="0"/>
                              </a:rPr>
                              <m:t>𝒅</m:t>
                            </m:r>
                          </m:e>
                          <m:sub>
                            <m:r>
                              <a:rPr lang="en-GB" i="1">
                                <a:latin typeface="Cambria Math" panose="02040503050406030204" pitchFamily="18" charset="0"/>
                              </a:rPr>
                              <m:t>𝑗</m:t>
                            </m:r>
                          </m:sub>
                        </m:sSub>
                      </m:e>
                    </m:d>
                    <m:r>
                      <a:rPr lang="en-GB" i="1">
                        <a:latin typeface="Cambria Math" panose="02040503050406030204" pitchFamily="18" charset="0"/>
                      </a:rPr>
                      <m:t>=</m:t>
                    </m:r>
                    <m:nary>
                      <m:naryPr>
                        <m:chr m:val="∑"/>
                        <m:limLoc m:val="undOvr"/>
                        <m:supHide m:val="on"/>
                        <m:ctrlPr>
                          <a:rPr lang="en-GB" i="1">
                            <a:latin typeface="Cambria Math" panose="02040503050406030204" pitchFamily="18" charset="0"/>
                          </a:rPr>
                        </m:ctrlPr>
                      </m:naryPr>
                      <m:sub>
                        <m:r>
                          <a:rPr lang="en-GB" i="1">
                            <a:latin typeface="Cambria Math" panose="02040503050406030204" pitchFamily="18" charset="0"/>
                          </a:rPr>
                          <m:t>h</m:t>
                        </m:r>
                      </m:sub>
                      <m:sup/>
                      <m:e>
                        <m:sSub>
                          <m:sSubPr>
                            <m:ctrlPr>
                              <a:rPr lang="en-GB" i="1">
                                <a:latin typeface="Cambria Math" panose="02040503050406030204" pitchFamily="18" charset="0"/>
                              </a:rPr>
                            </m:ctrlPr>
                          </m:sSubPr>
                          <m:e>
                            <m:r>
                              <a:rPr lang="en-GB" i="1">
                                <a:latin typeface="Cambria Math" panose="02040503050406030204" pitchFamily="18" charset="0"/>
                              </a:rPr>
                              <m:t>𝜑</m:t>
                            </m:r>
                          </m:e>
                          <m:sub>
                            <m:r>
                              <a:rPr lang="en-GB" i="1">
                                <a:latin typeface="Cambria Math" panose="02040503050406030204" pitchFamily="18" charset="0"/>
                              </a:rPr>
                              <m:t>h</m:t>
                            </m:r>
                          </m:sub>
                        </m:sSub>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b="1" i="1">
                                    <a:latin typeface="Cambria Math" panose="02040503050406030204" pitchFamily="18" charset="0"/>
                                  </a:rPr>
                                  <m:t>𝒅</m:t>
                                </m:r>
                              </m:e>
                              <m:sub>
                                <m:r>
                                  <a:rPr lang="en-GB" i="1">
                                    <a:latin typeface="Cambria Math" panose="02040503050406030204" pitchFamily="18" charset="0"/>
                                  </a:rPr>
                                  <m:t>𝑖</m:t>
                                </m:r>
                              </m:sub>
                            </m:sSub>
                          </m:e>
                        </m:d>
                        <m:sSub>
                          <m:sSubPr>
                            <m:ctrlPr>
                              <a:rPr lang="en-GB" i="1">
                                <a:latin typeface="Cambria Math" panose="02040503050406030204" pitchFamily="18" charset="0"/>
                              </a:rPr>
                            </m:ctrlPr>
                          </m:sSubPr>
                          <m:e>
                            <m:r>
                              <a:rPr lang="en-GB" i="1">
                                <a:latin typeface="Cambria Math" panose="02040503050406030204" pitchFamily="18" charset="0"/>
                              </a:rPr>
                              <m:t>𝜑</m:t>
                            </m:r>
                          </m:e>
                          <m:sub>
                            <m:r>
                              <a:rPr lang="en-GB" i="1">
                                <a:latin typeface="Cambria Math" panose="02040503050406030204" pitchFamily="18" charset="0"/>
                              </a:rPr>
                              <m:t>h</m:t>
                            </m:r>
                          </m:sub>
                        </m:sSub>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b="1" i="1">
                                    <a:latin typeface="Cambria Math" panose="02040503050406030204" pitchFamily="18" charset="0"/>
                                  </a:rPr>
                                  <m:t>𝒅</m:t>
                                </m:r>
                              </m:e>
                              <m:sub>
                                <m:r>
                                  <a:rPr lang="en-GB" i="1">
                                    <a:latin typeface="Cambria Math" panose="02040503050406030204" pitchFamily="18" charset="0"/>
                                  </a:rPr>
                                  <m:t>𝑗</m:t>
                                </m:r>
                              </m:sub>
                            </m:sSub>
                          </m:e>
                        </m:d>
                        <m:r>
                          <a:rPr lang="en-GB" i="1">
                            <a:latin typeface="Cambria Math" panose="02040503050406030204" pitchFamily="18" charset="0"/>
                          </a:rPr>
                          <m:t>=</m:t>
                        </m:r>
                        <m:r>
                          <a:rPr lang="en-GB" i="1">
                            <a:latin typeface="Cambria Math" panose="02040503050406030204" pitchFamily="18" charset="0"/>
                          </a:rPr>
                          <m:t>𝑒𝑥𝑝</m:t>
                        </m:r>
                        <m:d>
                          <m:dPr>
                            <m:ctrlPr>
                              <a:rPr lang="en-GB" i="1">
                                <a:latin typeface="Cambria Math" panose="02040503050406030204" pitchFamily="18" charset="0"/>
                              </a:rPr>
                            </m:ctrlPr>
                          </m:dPr>
                          <m:e>
                            <m:r>
                              <a:rPr lang="en-GB" i="1">
                                <a:latin typeface="Cambria Math" panose="02040503050406030204" pitchFamily="18" charset="0"/>
                              </a:rPr>
                              <m:t>−</m:t>
                            </m:r>
                            <m:nary>
                              <m:naryPr>
                                <m:chr m:val="∑"/>
                                <m:limLoc m:val="undOvr"/>
                                <m:supHide m:val="on"/>
                                <m:ctrlPr>
                                  <a:rPr lang="en-GB" i="1">
                                    <a:latin typeface="Cambria Math" panose="02040503050406030204" pitchFamily="18" charset="0"/>
                                  </a:rPr>
                                </m:ctrlPr>
                              </m:naryPr>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up/>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b="1" i="1">
                                                    <a:latin typeface="Cambria Math" panose="02040503050406030204" pitchFamily="18" charset="0"/>
                                                  </a:rPr>
                                                  <m:t>𝒅</m:t>
                                                </m:r>
                                              </m:e>
                                              <m:sub>
                                                <m:r>
                                                  <a:rPr lang="en-GB" i="1">
                                                    <a:latin typeface="Cambria Math" panose="02040503050406030204" pitchFamily="18" charset="0"/>
                                                  </a:rPr>
                                                  <m:t>𝑖</m:t>
                                                </m:r>
                                              </m:sub>
                                            </m:sSub>
                                            <m:r>
                                              <a:rPr lang="en-GB" i="1">
                                                <a:latin typeface="Cambria Math" panose="02040503050406030204" pitchFamily="18" charset="0"/>
                                              </a:rPr>
                                              <m:t> − </m:t>
                                            </m:r>
                                            <m:sSub>
                                              <m:sSubPr>
                                                <m:ctrlPr>
                                                  <a:rPr lang="en-GB" i="1">
                                                    <a:latin typeface="Cambria Math" panose="02040503050406030204" pitchFamily="18" charset="0"/>
                                                  </a:rPr>
                                                </m:ctrlPr>
                                              </m:sSubPr>
                                              <m:e>
                                                <m:r>
                                                  <a:rPr lang="en-GB" b="1" i="1">
                                                    <a:latin typeface="Cambria Math" panose="02040503050406030204" pitchFamily="18" charset="0"/>
                                                  </a:rPr>
                                                  <m:t>𝒅</m:t>
                                                </m:r>
                                              </m:e>
                                              <m:sub>
                                                <m:r>
                                                  <a:rPr lang="en-GB" i="1">
                                                    <a:latin typeface="Cambria Math" panose="02040503050406030204" pitchFamily="18" charset="0"/>
                                                  </a:rPr>
                                                  <m:t>𝑗</m:t>
                                                </m:r>
                                              </m:sub>
                                            </m:sSub>
                                          </m:e>
                                        </m:d>
                                      </m:e>
                                      <m:sup>
                                        <m:r>
                                          <a:rPr lang="en-GB" i="1">
                                            <a:latin typeface="Cambria Math" panose="02040503050406030204" pitchFamily="18" charset="0"/>
                                          </a:rPr>
                                          <m:t>2</m:t>
                                        </m:r>
                                      </m:sup>
                                    </m:sSup>
                                    <m:r>
                                      <m:rPr>
                                        <m:lit/>
                                      </m:rPr>
                                      <a:rPr lang="en-GB" i="1">
                                        <a:latin typeface="Cambria Math" panose="02040503050406030204" pitchFamily="18" charset="0"/>
                                      </a:rPr>
                                      <m:t>/</m:t>
                                    </m:r>
                                    <m:r>
                                      <a:rPr lang="en-GB" i="1">
                                        <a:latin typeface="Cambria Math" panose="02040503050406030204" pitchFamily="18" charset="0"/>
                                      </a:rPr>
                                      <m:t>2</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2</m:t>
                                        </m:r>
                                      </m:sup>
                                    </m:sSup>
                                  </m:e>
                                </m:d>
                              </m:e>
                            </m:nary>
                          </m:e>
                        </m:d>
                      </m:e>
                    </m:nary>
                  </m:oMath>
                </a14:m>
                <a:r>
                  <a:rPr lang="en-GB" dirty="0"/>
                  <a:t>                                     (4)</a:t>
                </a:r>
              </a:p>
              <a:p>
                <a:pPr>
                  <a:buFont typeface="Wingdings" panose="05000000000000000000" pitchFamily="2" charset="2"/>
                  <a:buChar char="v"/>
                </a:pPr>
                <a:r>
                  <a:rPr lang="en-GB" dirty="0"/>
                  <a:t>To compute the weights, regularised loss function must be minimised and hyperparameters optimised</a:t>
                </a:r>
              </a:p>
              <a:p>
                <a:pPr algn="ctr"/>
                <a:r>
                  <a:rPr lang="en-GB" b="1" dirty="0"/>
                  <a:t>                                                              </a:t>
                </a:r>
                <a14:m>
                  <m:oMath xmlns:m="http://schemas.openxmlformats.org/officeDocument/2006/math">
                    <m:r>
                      <a:rPr lang="en-GB" b="1" i="1">
                        <a:latin typeface="Cambria Math" panose="02040503050406030204" pitchFamily="18" charset="0"/>
                      </a:rPr>
                      <m:t>𝑳</m:t>
                    </m:r>
                    <m:r>
                      <a:rPr lang="en-GB" b="1" i="1">
                        <a:latin typeface="Cambria Math" panose="02040503050406030204" pitchFamily="18" charset="0"/>
                      </a:rPr>
                      <m:t>=</m:t>
                    </m:r>
                    <m:nary>
                      <m:naryPr>
                        <m:chr m:val="∑"/>
                        <m:limLoc m:val="undOvr"/>
                        <m:supHide m:val="on"/>
                        <m:ctrlPr>
                          <a:rPr lang="en-GB" b="1" i="1">
                            <a:latin typeface="Cambria Math" panose="02040503050406030204" pitchFamily="18" charset="0"/>
                          </a:rPr>
                        </m:ctrlPr>
                      </m:naryPr>
                      <m:sub>
                        <m:r>
                          <a:rPr lang="en-GB" b="1" i="1">
                            <a:latin typeface="Cambria Math" panose="02040503050406030204" pitchFamily="18" charset="0"/>
                          </a:rPr>
                          <m:t>𝒊</m:t>
                        </m:r>
                      </m:sub>
                      <m:sup/>
                      <m:e>
                        <m:sSup>
                          <m:sSupPr>
                            <m:ctrlPr>
                              <a:rPr lang="en-GB" b="1" i="1">
                                <a:latin typeface="Cambria Math" panose="02040503050406030204" pitchFamily="18" charset="0"/>
                              </a:rPr>
                            </m:ctrlPr>
                          </m:sSupPr>
                          <m:e>
                            <m:r>
                              <a:rPr lang="en-GB" b="1" i="1">
                                <a:latin typeface="Cambria Math" panose="02040503050406030204" pitchFamily="18" charset="0"/>
                              </a:rPr>
                              <m:t>(</m:t>
                            </m:r>
                            <m:sSub>
                              <m:sSubPr>
                                <m:ctrlPr>
                                  <a:rPr lang="en-GB" b="1" i="1">
                                    <a:latin typeface="Cambria Math" panose="02040503050406030204" pitchFamily="18" charset="0"/>
                                  </a:rPr>
                                </m:ctrlPr>
                              </m:sSubPr>
                              <m:e>
                                <m:r>
                                  <a:rPr lang="en-GB" b="1" i="1" smtClean="0">
                                    <a:latin typeface="Cambria Math" panose="02040503050406030204" pitchFamily="18" charset="0"/>
                                  </a:rPr>
                                  <m:t>𝒚</m:t>
                                </m:r>
                              </m:e>
                              <m:sub>
                                <m:r>
                                  <a:rPr lang="en-GB" b="1" i="1">
                                    <a:latin typeface="Cambria Math" panose="02040503050406030204" pitchFamily="18" charset="0"/>
                                  </a:rPr>
                                  <m:t>𝒊</m:t>
                                </m:r>
                              </m:sub>
                            </m:sSub>
                            <m:r>
                              <a:rPr lang="en-GB" b="1" i="1">
                                <a:latin typeface="Cambria Math" panose="02040503050406030204" pitchFamily="18" charset="0"/>
                              </a:rPr>
                              <m:t> − </m:t>
                            </m:r>
                            <m:r>
                              <a:rPr lang="en-GB" b="1" i="1">
                                <a:latin typeface="Cambria Math" panose="02040503050406030204" pitchFamily="18" charset="0"/>
                              </a:rPr>
                              <m:t>𝒇</m:t>
                            </m:r>
                            <m:r>
                              <a:rPr lang="en-GB" b="1" i="1">
                                <a:latin typeface="Cambria Math" panose="02040503050406030204" pitchFamily="18" charset="0"/>
                              </a:rPr>
                              <m:t>(</m:t>
                            </m:r>
                            <m:sSub>
                              <m:sSubPr>
                                <m:ctrlPr>
                                  <a:rPr lang="en-GB" b="1" i="1">
                                    <a:latin typeface="Cambria Math" panose="02040503050406030204" pitchFamily="18" charset="0"/>
                                  </a:rPr>
                                </m:ctrlPr>
                              </m:sSubPr>
                              <m:e>
                                <m:r>
                                  <a:rPr lang="en-GB" b="1" i="1">
                                    <a:latin typeface="Cambria Math" panose="02040503050406030204" pitchFamily="18" charset="0"/>
                                  </a:rPr>
                                  <m:t>𝒅</m:t>
                                </m:r>
                              </m:e>
                              <m:sub>
                                <m:r>
                                  <a:rPr lang="en-GB" b="1" i="1">
                                    <a:latin typeface="Cambria Math" panose="02040503050406030204" pitchFamily="18" charset="0"/>
                                  </a:rPr>
                                  <m:t>𝒊</m:t>
                                </m:r>
                              </m:sub>
                            </m:sSub>
                            <m:r>
                              <a:rPr lang="en-GB" b="1" i="1">
                                <a:latin typeface="Cambria Math" panose="02040503050406030204" pitchFamily="18" charset="0"/>
                              </a:rPr>
                              <m:t>))</m:t>
                            </m:r>
                          </m:e>
                          <m:sup>
                            <m:r>
                              <a:rPr lang="en-GB" b="1" i="1">
                                <a:latin typeface="Cambria Math" panose="02040503050406030204" pitchFamily="18" charset="0"/>
                              </a:rPr>
                              <m:t>𝟐</m:t>
                            </m:r>
                          </m:sup>
                        </m:sSup>
                        <m:r>
                          <a:rPr lang="en-GB" b="1"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𝜎</m:t>
                            </m:r>
                          </m:e>
                          <m:sup>
                            <m:r>
                              <a:rPr lang="en-GB" i="1">
                                <a:latin typeface="Cambria Math" panose="02040503050406030204" pitchFamily="18" charset="0"/>
                              </a:rPr>
                              <m:t>2</m:t>
                            </m:r>
                          </m:sup>
                        </m:sSup>
                        <m:sSup>
                          <m:sSupPr>
                            <m:ctrlPr>
                              <a:rPr lang="en-GB" b="1" i="1">
                                <a:latin typeface="Cambria Math" panose="02040503050406030204" pitchFamily="18" charset="0"/>
                              </a:rPr>
                            </m:ctrlPr>
                          </m:sSupPr>
                          <m:e>
                            <m:d>
                              <m:dPr>
                                <m:begChr m:val="‖"/>
                                <m:endChr m:val="‖"/>
                                <m:ctrlPr>
                                  <a:rPr lang="en-GB" b="1" i="1">
                                    <a:latin typeface="Cambria Math" panose="02040503050406030204" pitchFamily="18" charset="0"/>
                                  </a:rPr>
                                </m:ctrlPr>
                              </m:dPr>
                              <m:e>
                                <m:r>
                                  <a:rPr lang="en-GB" i="1">
                                    <a:latin typeface="Cambria Math" panose="02040503050406030204" pitchFamily="18" charset="0"/>
                                  </a:rPr>
                                  <m:t>𝛼</m:t>
                                </m:r>
                              </m:e>
                            </m:d>
                          </m:e>
                          <m:sup>
                            <m:r>
                              <a:rPr lang="en-GB" b="1" i="1">
                                <a:latin typeface="Cambria Math" panose="02040503050406030204" pitchFamily="18" charset="0"/>
                              </a:rPr>
                              <m:t>𝟐</m:t>
                            </m:r>
                          </m:sup>
                        </m:sSup>
                      </m:e>
                    </m:nary>
                  </m:oMath>
                </a14:m>
                <a:r>
                  <a:rPr lang="en-GB" b="1" dirty="0"/>
                  <a:t>                                                         </a:t>
                </a:r>
                <a:r>
                  <a:rPr lang="en-GB" dirty="0"/>
                  <a:t>(5)</a:t>
                </a:r>
              </a:p>
              <a:p>
                <a:pPr algn="ctr"/>
                <a:r>
                  <a:rPr lang="en-GB" dirty="0"/>
                  <a:t>                                                                 </a:t>
                </a:r>
                <a14:m>
                  <m:oMath xmlns:m="http://schemas.openxmlformats.org/officeDocument/2006/math">
                    <m:r>
                      <a:rPr lang="en-GB" b="1" i="1">
                        <a:latin typeface="Cambria Math" panose="02040503050406030204" pitchFamily="18" charset="0"/>
                      </a:rPr>
                      <m:t>𝜶</m:t>
                    </m:r>
                    <m:r>
                      <a:rPr lang="en-GB" b="1" i="1">
                        <a:latin typeface="Cambria Math" panose="02040503050406030204" pitchFamily="18" charset="0"/>
                      </a:rPr>
                      <m:t> = </m:t>
                    </m:r>
                    <m:sSup>
                      <m:sSupPr>
                        <m:ctrlPr>
                          <a:rPr lang="en-GB" b="1" i="1">
                            <a:latin typeface="Cambria Math" panose="02040503050406030204" pitchFamily="18" charset="0"/>
                          </a:rPr>
                        </m:ctrlPr>
                      </m:sSupPr>
                      <m:e>
                        <m:r>
                          <a:rPr lang="en-GB" b="1" i="1">
                            <a:latin typeface="Cambria Math" panose="02040503050406030204" pitchFamily="18" charset="0"/>
                          </a:rPr>
                          <m:t>(</m:t>
                        </m:r>
                        <m:sSub>
                          <m:sSubPr>
                            <m:ctrlPr>
                              <a:rPr lang="en-GB" b="1" i="1">
                                <a:latin typeface="Cambria Math" panose="02040503050406030204" pitchFamily="18" charset="0"/>
                              </a:rPr>
                            </m:ctrlPr>
                          </m:sSubPr>
                          <m:e>
                            <m:r>
                              <a:rPr lang="en-GB" b="1" i="1">
                                <a:latin typeface="Cambria Math" panose="02040503050406030204" pitchFamily="18" charset="0"/>
                              </a:rPr>
                              <m:t>𝑲</m:t>
                            </m:r>
                          </m:e>
                          <m:sub>
                            <m:r>
                              <a:rPr lang="en-GB" b="1" i="1">
                                <a:latin typeface="Cambria Math" panose="02040503050406030204" pitchFamily="18" charset="0"/>
                              </a:rPr>
                              <m:t>𝑵𝑵</m:t>
                            </m:r>
                          </m:sub>
                        </m:sSub>
                        <m:r>
                          <a:rPr lang="en-GB" b="1" i="1">
                            <a:latin typeface="Cambria Math" panose="02040503050406030204" pitchFamily="18" charset="0"/>
                          </a:rPr>
                          <m:t> + </m:t>
                        </m:r>
                        <m:sSup>
                          <m:sSupPr>
                            <m:ctrlPr>
                              <a:rPr lang="en-GB" i="1">
                                <a:latin typeface="Cambria Math" panose="02040503050406030204" pitchFamily="18" charset="0"/>
                              </a:rPr>
                            </m:ctrlPr>
                          </m:sSupPr>
                          <m:e>
                            <m:r>
                              <a:rPr lang="en-GB" i="1">
                                <a:latin typeface="Cambria Math" panose="02040503050406030204" pitchFamily="18" charset="0"/>
                              </a:rPr>
                              <m:t>𝜎</m:t>
                            </m:r>
                          </m:e>
                          <m:sup>
                            <m:r>
                              <a:rPr lang="en-GB" i="1">
                                <a:latin typeface="Cambria Math" panose="02040503050406030204" pitchFamily="18" charset="0"/>
                              </a:rPr>
                              <m:t>2</m:t>
                            </m:r>
                          </m:sup>
                        </m:sSup>
                        <m:sSub>
                          <m:sSubPr>
                            <m:ctrlPr>
                              <a:rPr lang="en-GB" b="1" i="1">
                                <a:latin typeface="Cambria Math" panose="02040503050406030204" pitchFamily="18" charset="0"/>
                              </a:rPr>
                            </m:ctrlPr>
                          </m:sSubPr>
                          <m:e>
                            <m:r>
                              <a:rPr lang="en-GB" b="1" i="1">
                                <a:latin typeface="Cambria Math" panose="02040503050406030204" pitchFamily="18" charset="0"/>
                              </a:rPr>
                              <m:t>𝑰</m:t>
                            </m:r>
                          </m:e>
                          <m:sub>
                            <m:r>
                              <a:rPr lang="en-GB" b="1" i="1">
                                <a:latin typeface="Cambria Math" panose="02040503050406030204" pitchFamily="18" charset="0"/>
                              </a:rPr>
                              <m:t>𝑵𝑵</m:t>
                            </m:r>
                          </m:sub>
                        </m:sSub>
                        <m:r>
                          <a:rPr lang="en-GB" i="1">
                            <a:latin typeface="Cambria Math" panose="02040503050406030204" pitchFamily="18" charset="0"/>
                          </a:rPr>
                          <m:t>)</m:t>
                        </m:r>
                      </m:e>
                      <m:sup>
                        <m:r>
                          <a:rPr lang="en-GB" b="1" i="1">
                            <a:latin typeface="Cambria Math" panose="02040503050406030204" pitchFamily="18" charset="0"/>
                          </a:rPr>
                          <m:t>−</m:t>
                        </m:r>
                        <m:r>
                          <a:rPr lang="en-GB" b="1" i="1">
                            <a:latin typeface="Cambria Math" panose="02040503050406030204" pitchFamily="18" charset="0"/>
                          </a:rPr>
                          <m:t>𝟏</m:t>
                        </m:r>
                      </m:sup>
                    </m:sSup>
                    <m:r>
                      <a:rPr lang="en-GB" b="1" i="1">
                        <a:latin typeface="Cambria Math" panose="02040503050406030204" pitchFamily="18" charset="0"/>
                      </a:rPr>
                      <m:t> </m:t>
                    </m:r>
                    <m:r>
                      <a:rPr lang="en-GB" b="1" i="1">
                        <a:latin typeface="Cambria Math" panose="02040503050406030204" pitchFamily="18" charset="0"/>
                      </a:rPr>
                      <m:t>𝒚</m:t>
                    </m:r>
                  </m:oMath>
                </a14:m>
                <a:r>
                  <a:rPr lang="en-GB" b="1" dirty="0"/>
                  <a:t> </a:t>
                </a:r>
                <a:r>
                  <a:rPr lang="en-GB" dirty="0"/>
                  <a:t>                                                           (6)</a:t>
                </a:r>
              </a:p>
              <a:p>
                <a:pPr>
                  <a:buFont typeface="Wingdings" panose="05000000000000000000" pitchFamily="2" charset="2"/>
                  <a:buChar char="v"/>
                </a:pPr>
                <a:r>
                  <a:rPr lang="en-GB" dirty="0"/>
                  <a:t>Compute fitted energies or pair potentials</a:t>
                </a:r>
              </a:p>
              <a:p>
                <a:pPr algn="ctr"/>
                <a:r>
                  <a:rPr lang="en-GB" dirty="0"/>
                  <a:t>                                                                        </a:t>
                </a:r>
                <a14:m>
                  <m:oMath xmlns:m="http://schemas.openxmlformats.org/officeDocument/2006/math">
                    <m:sSup>
                      <m:sSupPr>
                        <m:ctrlPr>
                          <a:rPr lang="en-GB" i="1"/>
                        </m:ctrlPr>
                      </m:sSupPr>
                      <m:e>
                        <m:r>
                          <a:rPr lang="en-GB" i="1"/>
                          <m:t>𝜀</m:t>
                        </m:r>
                      </m:e>
                      <m:sup>
                        <m:r>
                          <a:rPr lang="en-GB" i="1"/>
                          <m:t>∗</m:t>
                        </m:r>
                      </m:sup>
                    </m:sSup>
                    <m:r>
                      <a:rPr lang="en-GB" i="1"/>
                      <m:t>=</m:t>
                    </m:r>
                    <m:r>
                      <a:rPr lang="en-GB" b="1" i="1"/>
                      <m:t>𝜶</m:t>
                    </m:r>
                    <m:r>
                      <a:rPr lang="en-GB" i="1"/>
                      <m:t>.</m:t>
                    </m:r>
                    <m:r>
                      <a:rPr lang="en-GB" i="1"/>
                      <m:t>𝑘</m:t>
                    </m:r>
                    <m:r>
                      <a:rPr lang="en-GB" i="1"/>
                      <m:t>(</m:t>
                    </m:r>
                    <m:r>
                      <a:rPr lang="en-GB" b="1" i="1"/>
                      <m:t>𝒅</m:t>
                    </m:r>
                    <m:r>
                      <a:rPr lang="en-GB" i="1"/>
                      <m:t>,</m:t>
                    </m:r>
                    <m:sSup>
                      <m:sSupPr>
                        <m:ctrlPr>
                          <a:rPr lang="en-GB" i="1"/>
                        </m:ctrlPr>
                      </m:sSupPr>
                      <m:e>
                        <m:r>
                          <a:rPr lang="en-GB" i="1"/>
                          <m:t>𝑑</m:t>
                        </m:r>
                      </m:e>
                      <m:sup>
                        <m:r>
                          <a:rPr lang="en-GB" i="1"/>
                          <m:t>∗</m:t>
                        </m:r>
                      </m:sup>
                    </m:sSup>
                    <m:r>
                      <a:rPr lang="en-GB" i="1"/>
                      <m:t>)</m:t>
                    </m:r>
                  </m:oMath>
                </a14:m>
                <a:r>
                  <a:rPr lang="en-GB" dirty="0"/>
                  <a:t>                                                                         (7)</a:t>
                </a:r>
              </a:p>
              <a:p>
                <a:pPr>
                  <a:buFont typeface="Arial" panose="020B0604020202020204" pitchFamily="34" charset="0"/>
                  <a:buChar char="•"/>
                </a:pPr>
                <a:endParaRPr lang="en-GB" dirty="0"/>
              </a:p>
              <a:p>
                <a:pPr marL="0" indent="0">
                  <a:buNone/>
                </a:pPr>
                <a:endParaRPr lang="en-GB" dirty="0"/>
              </a:p>
              <a:p>
                <a:pPr marL="201168" lvl="1" indent="0">
                  <a:buNone/>
                </a:pPr>
                <a:endParaRPr lang="en-GB" sz="1900" dirty="0"/>
              </a:p>
              <a:p>
                <a:pPr marL="201168" lvl="1" indent="0">
                  <a:buNone/>
                </a:pPr>
                <a:endParaRPr lang="en-GB" sz="1900" dirty="0"/>
              </a:p>
            </p:txBody>
          </p:sp>
        </mc:Choice>
        <mc:Fallback>
          <p:sp>
            <p:nvSpPr>
              <p:cNvPr id="3" name="Content Placeholder 2">
                <a:extLst>
                  <a:ext uri="{FF2B5EF4-FFF2-40B4-BE49-F238E27FC236}">
                    <a16:creationId xmlns:a16="http://schemas.microsoft.com/office/drawing/2014/main" id="{EBDE8CBD-F6D3-45E3-BF5C-89B096905BBA}"/>
                  </a:ext>
                </a:extLst>
              </p:cNvPr>
              <p:cNvSpPr>
                <a:spLocks noGrp="1" noRot="1" noChangeAspect="1" noMove="1" noResize="1" noEditPoints="1" noAdjustHandles="1" noChangeArrowheads="1" noChangeShapeType="1" noTextEdit="1"/>
              </p:cNvSpPr>
              <p:nvPr>
                <p:ph sz="half" idx="2"/>
              </p:nvPr>
            </p:nvSpPr>
            <p:spPr>
              <a:xfrm>
                <a:off x="950495" y="2120899"/>
                <a:ext cx="10205185" cy="4075363"/>
              </a:xfrm>
              <a:prstGeom prst="rect">
                <a:avLst/>
              </a:prstGeom>
              <a:blipFill>
                <a:blip r:embed="rId3"/>
                <a:stretch>
                  <a:fillRect l="-1314" t="-1497" r="-1195"/>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352083C-D727-4F47-B86F-003125A184B9}"/>
              </a:ext>
            </a:extLst>
          </p:cNvPr>
          <p:cNvSpPr>
            <a:spLocks noGrp="1"/>
          </p:cNvSpPr>
          <p:nvPr>
            <p:ph type="sldNum" sz="quarter" idx="12"/>
          </p:nvPr>
        </p:nvSpPr>
        <p:spPr/>
        <p:txBody>
          <a:bodyPr/>
          <a:lstStyle/>
          <a:p>
            <a:fld id="{3A98EE3D-8CD1-4C3F-BD1C-C98C9596463C}" type="slidenum">
              <a:rPr lang="en-US" sz="1000" smtClean="0"/>
              <a:t>4</a:t>
            </a:fld>
            <a:endParaRPr lang="en-US" sz="1000" dirty="0"/>
          </a:p>
        </p:txBody>
      </p:sp>
    </p:spTree>
    <p:extLst>
      <p:ext uri="{BB962C8B-B14F-4D97-AF65-F5344CB8AC3E}">
        <p14:creationId xmlns:p14="http://schemas.microsoft.com/office/powerpoint/2010/main" val="983456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90DB-56E1-4933-9924-47A0CFD88FA2}"/>
              </a:ext>
            </a:extLst>
          </p:cNvPr>
          <p:cNvSpPr>
            <a:spLocks noGrp="1"/>
          </p:cNvSpPr>
          <p:nvPr>
            <p:ph type="title"/>
          </p:nvPr>
        </p:nvSpPr>
        <p:spPr/>
        <p:txBody>
          <a:bodyPr/>
          <a:lstStyle/>
          <a:p>
            <a:r>
              <a:rPr lang="en-GB" i="1" dirty="0"/>
              <a:t>librascal </a:t>
            </a:r>
            <a:r>
              <a:rPr lang="en-GB" dirty="0"/>
              <a:t>Development</a:t>
            </a:r>
          </a:p>
        </p:txBody>
      </p:sp>
      <p:sp>
        <p:nvSpPr>
          <p:cNvPr id="3" name="Content Placeholder 2">
            <a:extLst>
              <a:ext uri="{FF2B5EF4-FFF2-40B4-BE49-F238E27FC236}">
                <a16:creationId xmlns:a16="http://schemas.microsoft.com/office/drawing/2014/main" id="{E4B4B546-9F58-4A30-8D08-E39A496E8FFB}"/>
              </a:ext>
            </a:extLst>
          </p:cNvPr>
          <p:cNvSpPr>
            <a:spLocks noGrp="1"/>
          </p:cNvSpPr>
          <p:nvPr>
            <p:ph idx="1"/>
          </p:nvPr>
        </p:nvSpPr>
        <p:spPr>
          <a:xfrm>
            <a:off x="1097280" y="2110583"/>
            <a:ext cx="4998720" cy="4213468"/>
          </a:xfrm>
        </p:spPr>
        <p:txBody>
          <a:bodyPr>
            <a:normAutofit fontScale="85000" lnSpcReduction="20000"/>
          </a:bodyPr>
          <a:lstStyle/>
          <a:p>
            <a:pPr>
              <a:lnSpc>
                <a:spcPct val="100000"/>
              </a:lnSpc>
              <a:buClr>
                <a:schemeClr val="tx2"/>
              </a:buClr>
              <a:buFont typeface="Wingdings" panose="05000000000000000000" pitchFamily="2" charset="2"/>
              <a:buChar char="v"/>
            </a:pPr>
            <a:r>
              <a:rPr lang="en-GB" sz="2000" dirty="0">
                <a:solidFill>
                  <a:schemeClr val="tx2"/>
                </a:solidFill>
              </a:rPr>
              <a:t>Flowchart describes the process of producing Gaussian Approximation Potentials (GAP)</a:t>
            </a:r>
          </a:p>
          <a:p>
            <a:pPr>
              <a:lnSpc>
                <a:spcPct val="100000"/>
              </a:lnSpc>
              <a:buClr>
                <a:schemeClr val="tx2"/>
              </a:buClr>
              <a:buFont typeface="Wingdings" panose="05000000000000000000" pitchFamily="2" charset="2"/>
              <a:buChar char="v"/>
            </a:pPr>
            <a:endParaRPr lang="en-GB" sz="2000" dirty="0">
              <a:solidFill>
                <a:schemeClr val="tx2"/>
              </a:solidFill>
            </a:endParaRPr>
          </a:p>
          <a:p>
            <a:pPr>
              <a:lnSpc>
                <a:spcPct val="100000"/>
              </a:lnSpc>
              <a:buClr>
                <a:schemeClr val="tx2"/>
              </a:buClr>
              <a:buFont typeface="Wingdings" panose="05000000000000000000" pitchFamily="2" charset="2"/>
              <a:buChar char="v"/>
            </a:pPr>
            <a:r>
              <a:rPr lang="en-GB" sz="2000" dirty="0">
                <a:solidFill>
                  <a:schemeClr val="tx2"/>
                </a:solidFill>
              </a:rPr>
              <a:t>Most of computational cost comes from computing descriptors and kernels</a:t>
            </a:r>
          </a:p>
          <a:p>
            <a:pPr>
              <a:lnSpc>
                <a:spcPct val="100000"/>
              </a:lnSpc>
              <a:buClr>
                <a:schemeClr val="tx2"/>
              </a:buClr>
              <a:buFont typeface="Wingdings" panose="05000000000000000000" pitchFamily="2" charset="2"/>
              <a:buChar char="v"/>
            </a:pPr>
            <a:endParaRPr lang="en-GB" sz="2000" dirty="0">
              <a:solidFill>
                <a:schemeClr val="tx2"/>
              </a:solidFill>
            </a:endParaRPr>
          </a:p>
          <a:p>
            <a:pPr>
              <a:lnSpc>
                <a:spcPct val="100000"/>
              </a:lnSpc>
              <a:buClr>
                <a:schemeClr val="tx2"/>
              </a:buClr>
              <a:buFont typeface="Wingdings" panose="05000000000000000000" pitchFamily="2" charset="2"/>
              <a:buChar char="v"/>
            </a:pPr>
            <a:r>
              <a:rPr lang="en-GB" sz="2000" dirty="0">
                <a:solidFill>
                  <a:schemeClr val="tx2"/>
                </a:solidFill>
              </a:rPr>
              <a:t>Pair distances and Gaussian kernels computed in </a:t>
            </a:r>
            <a:r>
              <a:rPr lang="en-GB" sz="2000" i="1" dirty="0">
                <a:solidFill>
                  <a:schemeClr val="tx2"/>
                </a:solidFill>
              </a:rPr>
              <a:t>librascal</a:t>
            </a:r>
            <a:r>
              <a:rPr lang="en-GB" sz="2000" dirty="0">
                <a:solidFill>
                  <a:schemeClr val="tx2"/>
                </a:solidFill>
              </a:rPr>
              <a:t> </a:t>
            </a:r>
          </a:p>
          <a:p>
            <a:pPr>
              <a:lnSpc>
                <a:spcPct val="100000"/>
              </a:lnSpc>
              <a:buClr>
                <a:schemeClr val="tx2"/>
              </a:buClr>
              <a:buFont typeface="Wingdings" panose="05000000000000000000" pitchFamily="2" charset="2"/>
              <a:buChar char="v"/>
            </a:pPr>
            <a:endParaRPr lang="en-GB" sz="2000" dirty="0">
              <a:solidFill>
                <a:schemeClr val="tx2"/>
              </a:solidFill>
            </a:endParaRPr>
          </a:p>
          <a:p>
            <a:pPr>
              <a:lnSpc>
                <a:spcPct val="100000"/>
              </a:lnSpc>
              <a:buClr>
                <a:schemeClr val="tx2"/>
              </a:buClr>
              <a:buFont typeface="Wingdings" panose="05000000000000000000" pitchFamily="2" charset="2"/>
              <a:buChar char="v"/>
            </a:pPr>
            <a:r>
              <a:rPr lang="en-GB" sz="2000" dirty="0">
                <a:solidFill>
                  <a:schemeClr val="tx2"/>
                </a:solidFill>
              </a:rPr>
              <a:t>Distance scaling implemented</a:t>
            </a:r>
            <a:endParaRPr lang="en-GB" sz="2000" dirty="0"/>
          </a:p>
          <a:p>
            <a:pPr>
              <a:lnSpc>
                <a:spcPct val="100000"/>
              </a:lnSpc>
              <a:buClr>
                <a:schemeClr val="tx2"/>
              </a:buClr>
              <a:buFont typeface="Wingdings" panose="05000000000000000000" pitchFamily="2" charset="2"/>
              <a:buChar char="v"/>
            </a:pPr>
            <a:endParaRPr lang="en-GB" sz="2000" dirty="0">
              <a:solidFill>
                <a:schemeClr val="tx2"/>
              </a:solidFill>
            </a:endParaRPr>
          </a:p>
          <a:p>
            <a:pPr>
              <a:lnSpc>
                <a:spcPct val="100000"/>
              </a:lnSpc>
              <a:buClr>
                <a:schemeClr val="tx2"/>
              </a:buClr>
              <a:buFont typeface="Wingdings" panose="05000000000000000000" pitchFamily="2" charset="2"/>
              <a:buChar char="v"/>
            </a:pPr>
            <a:r>
              <a:rPr lang="en-GB" sz="2000" dirty="0">
                <a:solidFill>
                  <a:schemeClr val="tx2"/>
                </a:solidFill>
              </a:rPr>
              <a:t>Methane dimer dataset chosen to generate GAP</a:t>
            </a:r>
          </a:p>
          <a:p>
            <a:pPr>
              <a:lnSpc>
                <a:spcPct val="100000"/>
              </a:lnSpc>
              <a:buClr>
                <a:schemeClr val="tx2"/>
              </a:buClr>
              <a:buFont typeface="Arial" panose="020B0604020202020204" pitchFamily="34" charset="0"/>
              <a:buChar char="•"/>
            </a:pPr>
            <a:endParaRPr lang="en-GB" sz="2000" dirty="0">
              <a:solidFill>
                <a:schemeClr val="tx2"/>
              </a:solidFill>
            </a:endParaRPr>
          </a:p>
        </p:txBody>
      </p:sp>
      <p:sp>
        <p:nvSpPr>
          <p:cNvPr id="4" name="Slide Number Placeholder 3">
            <a:extLst>
              <a:ext uri="{FF2B5EF4-FFF2-40B4-BE49-F238E27FC236}">
                <a16:creationId xmlns:a16="http://schemas.microsoft.com/office/drawing/2014/main" id="{0A5961D2-AA41-44AB-AAC0-618DC97D1FF0}"/>
              </a:ext>
            </a:extLst>
          </p:cNvPr>
          <p:cNvSpPr>
            <a:spLocks noGrp="1"/>
          </p:cNvSpPr>
          <p:nvPr>
            <p:ph type="sldNum" sz="quarter" idx="12"/>
          </p:nvPr>
        </p:nvSpPr>
        <p:spPr/>
        <p:txBody>
          <a:bodyPr/>
          <a:lstStyle/>
          <a:p>
            <a:fld id="{3A98EE3D-8CD1-4C3F-BD1C-C98C9596463C}" type="slidenum">
              <a:rPr lang="en-US" sz="1000" smtClean="0"/>
              <a:t>5</a:t>
            </a:fld>
            <a:endParaRPr lang="en-US" sz="1000" dirty="0"/>
          </a:p>
        </p:txBody>
      </p:sp>
      <p:pic>
        <p:nvPicPr>
          <p:cNvPr id="8" name="Picture 7" descr="A screenshot of a cell phone&#10;&#10;Description automatically generated">
            <a:extLst>
              <a:ext uri="{FF2B5EF4-FFF2-40B4-BE49-F238E27FC236}">
                <a16:creationId xmlns:a16="http://schemas.microsoft.com/office/drawing/2014/main" id="{1DD40960-3B06-4CA6-856E-759B11655273}"/>
              </a:ext>
            </a:extLst>
          </p:cNvPr>
          <p:cNvPicPr/>
          <p:nvPr/>
        </p:nvPicPr>
        <p:blipFill rotWithShape="1">
          <a:blip r:embed="rId3">
            <a:extLst>
              <a:ext uri="{28A0092B-C50C-407E-A947-70E740481C1C}">
                <a14:useLocalDpi xmlns:a14="http://schemas.microsoft.com/office/drawing/2010/main" val="0"/>
              </a:ext>
            </a:extLst>
          </a:blip>
          <a:srcRect l="19278" t="3743" r="953" b="1714"/>
          <a:stretch/>
        </p:blipFill>
        <p:spPr bwMode="auto">
          <a:xfrm>
            <a:off x="6096000" y="1937085"/>
            <a:ext cx="5929964" cy="4509754"/>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ADD74120-4ACE-4960-BE8F-06F35E39C101}"/>
              </a:ext>
            </a:extLst>
          </p:cNvPr>
          <p:cNvSpPr txBox="1"/>
          <p:nvPr/>
        </p:nvSpPr>
        <p:spPr>
          <a:xfrm>
            <a:off x="9060982" y="5173365"/>
            <a:ext cx="2543867" cy="307777"/>
          </a:xfrm>
          <a:prstGeom prst="rect">
            <a:avLst/>
          </a:prstGeom>
          <a:noFill/>
        </p:spPr>
        <p:txBody>
          <a:bodyPr wrap="square" rtlCol="0">
            <a:spAutoFit/>
          </a:bodyPr>
          <a:lstStyle/>
          <a:p>
            <a:r>
              <a:rPr lang="en-GB" sz="1400" dirty="0"/>
              <a:t>Figure 1 – GAP Flowchart</a:t>
            </a:r>
            <a:endParaRPr lang="en-GB" dirty="0"/>
          </a:p>
        </p:txBody>
      </p:sp>
    </p:spTree>
    <p:extLst>
      <p:ext uri="{BB962C8B-B14F-4D97-AF65-F5344CB8AC3E}">
        <p14:creationId xmlns:p14="http://schemas.microsoft.com/office/powerpoint/2010/main" val="687334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90DB-56E1-4933-9924-47A0CFD88FA2}"/>
              </a:ext>
            </a:extLst>
          </p:cNvPr>
          <p:cNvSpPr>
            <a:spLocks noGrp="1"/>
          </p:cNvSpPr>
          <p:nvPr>
            <p:ph type="title"/>
          </p:nvPr>
        </p:nvSpPr>
        <p:spPr/>
        <p:txBody>
          <a:bodyPr/>
          <a:lstStyle/>
          <a:p>
            <a:r>
              <a:rPr lang="en-GB" dirty="0"/>
              <a:t>Unscaled Distances Model – Hyperparameter Optimisations</a:t>
            </a:r>
          </a:p>
        </p:txBody>
      </p:sp>
      <p:sp>
        <p:nvSpPr>
          <p:cNvPr id="3" name="Content Placeholder 2">
            <a:extLst>
              <a:ext uri="{FF2B5EF4-FFF2-40B4-BE49-F238E27FC236}">
                <a16:creationId xmlns:a16="http://schemas.microsoft.com/office/drawing/2014/main" id="{E4B4B546-9F58-4A30-8D08-E39A496E8FFB}"/>
              </a:ext>
            </a:extLst>
          </p:cNvPr>
          <p:cNvSpPr>
            <a:spLocks noGrp="1"/>
          </p:cNvSpPr>
          <p:nvPr>
            <p:ph idx="1"/>
          </p:nvPr>
        </p:nvSpPr>
        <p:spPr>
          <a:xfrm>
            <a:off x="1097280" y="2176296"/>
            <a:ext cx="5104452" cy="4213468"/>
          </a:xfrm>
        </p:spPr>
        <p:txBody>
          <a:bodyPr>
            <a:normAutofit lnSpcReduction="10000"/>
          </a:bodyPr>
          <a:lstStyle/>
          <a:p>
            <a:pPr>
              <a:lnSpc>
                <a:spcPct val="100000"/>
              </a:lnSpc>
              <a:buClr>
                <a:schemeClr val="tx2"/>
              </a:buClr>
              <a:buFont typeface="Wingdings" panose="05000000000000000000" pitchFamily="2" charset="2"/>
              <a:buChar char="v"/>
            </a:pPr>
            <a:r>
              <a:rPr lang="en-GB" sz="2000" dirty="0"/>
              <a:t>Estimation of length scale parameter at 0.8 </a:t>
            </a:r>
            <a:r>
              <a:rPr lang="en-GB" dirty="0"/>
              <a:t>Å</a:t>
            </a:r>
            <a:endParaRPr lang="en-GB" sz="2000" dirty="0"/>
          </a:p>
          <a:p>
            <a:pPr>
              <a:lnSpc>
                <a:spcPct val="100000"/>
              </a:lnSpc>
              <a:buClr>
                <a:schemeClr val="tx2"/>
              </a:buClr>
              <a:buFont typeface="Wingdings" panose="05000000000000000000" pitchFamily="2" charset="2"/>
              <a:buChar char="v"/>
            </a:pPr>
            <a:endParaRPr lang="en-GB" sz="2000" dirty="0"/>
          </a:p>
          <a:p>
            <a:pPr>
              <a:lnSpc>
                <a:spcPct val="100000"/>
              </a:lnSpc>
              <a:buClr>
                <a:schemeClr val="tx2"/>
              </a:buClr>
              <a:buFont typeface="Wingdings" panose="05000000000000000000" pitchFamily="2" charset="2"/>
              <a:buChar char="v"/>
            </a:pPr>
            <a:r>
              <a:rPr lang="en-GB" sz="2000" dirty="0"/>
              <a:t>Optimisation of regulariser using six-fold cross-validation</a:t>
            </a:r>
          </a:p>
          <a:p>
            <a:pPr>
              <a:lnSpc>
                <a:spcPct val="100000"/>
              </a:lnSpc>
              <a:buClr>
                <a:schemeClr val="tx2"/>
              </a:buClr>
              <a:buFont typeface="Wingdings" panose="05000000000000000000" pitchFamily="2" charset="2"/>
              <a:buChar char="v"/>
            </a:pPr>
            <a:endParaRPr lang="en-GB" sz="2000" dirty="0"/>
          </a:p>
          <a:p>
            <a:pPr>
              <a:lnSpc>
                <a:spcPct val="100000"/>
              </a:lnSpc>
              <a:buClr>
                <a:schemeClr val="tx2"/>
              </a:buClr>
              <a:buFont typeface="Wingdings" panose="05000000000000000000" pitchFamily="2" charset="2"/>
              <a:buChar char="v"/>
            </a:pPr>
            <a:r>
              <a:rPr lang="en-GB" sz="2000" dirty="0"/>
              <a:t>Optimal and low regularisers still gave overfitted potentials</a:t>
            </a:r>
          </a:p>
          <a:p>
            <a:pPr>
              <a:lnSpc>
                <a:spcPct val="100000"/>
              </a:lnSpc>
              <a:buClr>
                <a:schemeClr val="tx2"/>
              </a:buClr>
              <a:buFont typeface="Wingdings" panose="05000000000000000000" pitchFamily="2" charset="2"/>
              <a:buChar char="v"/>
            </a:pPr>
            <a:endParaRPr lang="en-GB" sz="2000" dirty="0"/>
          </a:p>
          <a:p>
            <a:pPr>
              <a:lnSpc>
                <a:spcPct val="100000"/>
              </a:lnSpc>
              <a:buClr>
                <a:schemeClr val="tx2"/>
              </a:buClr>
              <a:buFont typeface="Wingdings" panose="05000000000000000000" pitchFamily="2" charset="2"/>
              <a:buChar char="v"/>
            </a:pPr>
            <a:r>
              <a:rPr lang="en-GB" sz="2000" dirty="0"/>
              <a:t>A slightly higher regulariser was used of 0.03 with a cross-validation error of 1.15 meV per methane molecule</a:t>
            </a:r>
          </a:p>
        </p:txBody>
      </p:sp>
      <p:sp>
        <p:nvSpPr>
          <p:cNvPr id="4" name="Slide Number Placeholder 3">
            <a:extLst>
              <a:ext uri="{FF2B5EF4-FFF2-40B4-BE49-F238E27FC236}">
                <a16:creationId xmlns:a16="http://schemas.microsoft.com/office/drawing/2014/main" id="{ED8A00D9-4D59-4724-9047-BD84768E718E}"/>
              </a:ext>
            </a:extLst>
          </p:cNvPr>
          <p:cNvSpPr>
            <a:spLocks noGrp="1"/>
          </p:cNvSpPr>
          <p:nvPr>
            <p:ph type="sldNum" sz="quarter" idx="12"/>
          </p:nvPr>
        </p:nvSpPr>
        <p:spPr/>
        <p:txBody>
          <a:bodyPr/>
          <a:lstStyle/>
          <a:p>
            <a:fld id="{3A98EE3D-8CD1-4C3F-BD1C-C98C9596463C}" type="slidenum">
              <a:rPr lang="en-US" sz="1000" smtClean="0"/>
              <a:t>6</a:t>
            </a:fld>
            <a:endParaRPr lang="en-US" sz="1000" dirty="0"/>
          </a:p>
        </p:txBody>
      </p:sp>
      <p:pic>
        <p:nvPicPr>
          <p:cNvPr id="9" name="Picture 8">
            <a:extLst>
              <a:ext uri="{FF2B5EF4-FFF2-40B4-BE49-F238E27FC236}">
                <a16:creationId xmlns:a16="http://schemas.microsoft.com/office/drawing/2014/main" id="{A456694D-585A-40BE-946B-109A30B6B7EE}"/>
              </a:ext>
            </a:extLst>
          </p:cNvPr>
          <p:cNvPicPr/>
          <p:nvPr/>
        </p:nvPicPr>
        <p:blipFill>
          <a:blip r:embed="rId3">
            <a:extLst>
              <a:ext uri="{28A0092B-C50C-407E-A947-70E740481C1C}">
                <a14:useLocalDpi xmlns:a14="http://schemas.microsoft.com/office/drawing/2010/main" val="0"/>
              </a:ext>
            </a:extLst>
          </a:blip>
          <a:stretch>
            <a:fillRect/>
          </a:stretch>
        </p:blipFill>
        <p:spPr>
          <a:xfrm>
            <a:off x="6201732" y="1943031"/>
            <a:ext cx="2995134" cy="2134636"/>
          </a:xfrm>
          <a:prstGeom prst="rect">
            <a:avLst/>
          </a:prstGeom>
        </p:spPr>
      </p:pic>
      <p:pic>
        <p:nvPicPr>
          <p:cNvPr id="11" name="Picture 10">
            <a:extLst>
              <a:ext uri="{FF2B5EF4-FFF2-40B4-BE49-F238E27FC236}">
                <a16:creationId xmlns:a16="http://schemas.microsoft.com/office/drawing/2014/main" id="{C4903EE1-E9D0-42BE-891E-706E20F94415}"/>
              </a:ext>
            </a:extLst>
          </p:cNvPr>
          <p:cNvPicPr/>
          <p:nvPr/>
        </p:nvPicPr>
        <p:blipFill>
          <a:blip r:embed="rId4">
            <a:extLst>
              <a:ext uri="{28A0092B-C50C-407E-A947-70E740481C1C}">
                <a14:useLocalDpi xmlns:a14="http://schemas.microsoft.com/office/drawing/2010/main" val="0"/>
              </a:ext>
            </a:extLst>
          </a:blip>
          <a:stretch>
            <a:fillRect/>
          </a:stretch>
        </p:blipFill>
        <p:spPr>
          <a:xfrm>
            <a:off x="9196866" y="1943031"/>
            <a:ext cx="2995134" cy="2134636"/>
          </a:xfrm>
          <a:prstGeom prst="rect">
            <a:avLst/>
          </a:prstGeom>
        </p:spPr>
      </p:pic>
      <p:pic>
        <p:nvPicPr>
          <p:cNvPr id="12" name="Picture 11">
            <a:extLst>
              <a:ext uri="{FF2B5EF4-FFF2-40B4-BE49-F238E27FC236}">
                <a16:creationId xmlns:a16="http://schemas.microsoft.com/office/drawing/2014/main" id="{1A38B4DB-AB01-4327-A268-D7FCEE16D8CE}"/>
              </a:ext>
            </a:extLst>
          </p:cNvPr>
          <p:cNvPicPr/>
          <p:nvPr/>
        </p:nvPicPr>
        <p:blipFill>
          <a:blip r:embed="rId5">
            <a:extLst>
              <a:ext uri="{28A0092B-C50C-407E-A947-70E740481C1C}">
                <a14:useLocalDpi xmlns:a14="http://schemas.microsoft.com/office/drawing/2010/main" val="0"/>
              </a:ext>
            </a:extLst>
          </a:blip>
          <a:stretch>
            <a:fillRect/>
          </a:stretch>
        </p:blipFill>
        <p:spPr>
          <a:xfrm>
            <a:off x="6126481" y="4077667"/>
            <a:ext cx="3185962" cy="2134636"/>
          </a:xfrm>
          <a:prstGeom prst="rect">
            <a:avLst/>
          </a:prstGeom>
        </p:spPr>
      </p:pic>
      <p:pic>
        <p:nvPicPr>
          <p:cNvPr id="13" name="Picture 12">
            <a:extLst>
              <a:ext uri="{FF2B5EF4-FFF2-40B4-BE49-F238E27FC236}">
                <a16:creationId xmlns:a16="http://schemas.microsoft.com/office/drawing/2014/main" id="{C80021EF-CD12-4844-BDD5-5448191D950D}"/>
              </a:ext>
            </a:extLst>
          </p:cNvPr>
          <p:cNvPicPr/>
          <p:nvPr/>
        </p:nvPicPr>
        <p:blipFill>
          <a:blip r:embed="rId6"/>
          <a:stretch>
            <a:fillRect/>
          </a:stretch>
        </p:blipFill>
        <p:spPr>
          <a:xfrm>
            <a:off x="9325934" y="4039846"/>
            <a:ext cx="2866066" cy="2264701"/>
          </a:xfrm>
          <a:prstGeom prst="rect">
            <a:avLst/>
          </a:prstGeom>
        </p:spPr>
      </p:pic>
      <p:sp>
        <p:nvSpPr>
          <p:cNvPr id="5" name="TextBox 4">
            <a:extLst>
              <a:ext uri="{FF2B5EF4-FFF2-40B4-BE49-F238E27FC236}">
                <a16:creationId xmlns:a16="http://schemas.microsoft.com/office/drawing/2014/main" id="{342E33F0-D7CF-42DE-9845-3BB12D93AB83}"/>
              </a:ext>
            </a:extLst>
          </p:cNvPr>
          <p:cNvSpPr txBox="1"/>
          <p:nvPr/>
        </p:nvSpPr>
        <p:spPr>
          <a:xfrm>
            <a:off x="7374096" y="6147145"/>
            <a:ext cx="3781584" cy="307777"/>
          </a:xfrm>
          <a:prstGeom prst="rect">
            <a:avLst/>
          </a:prstGeom>
          <a:noFill/>
        </p:spPr>
        <p:txBody>
          <a:bodyPr wrap="square" rtlCol="0">
            <a:spAutoFit/>
          </a:bodyPr>
          <a:lstStyle/>
          <a:p>
            <a:r>
              <a:rPr lang="en-GB" sz="1400" dirty="0"/>
              <a:t>Figure 2 – Unscaled Distance Optimisations</a:t>
            </a:r>
          </a:p>
        </p:txBody>
      </p:sp>
    </p:spTree>
    <p:extLst>
      <p:ext uri="{BB962C8B-B14F-4D97-AF65-F5344CB8AC3E}">
        <p14:creationId xmlns:p14="http://schemas.microsoft.com/office/powerpoint/2010/main" val="2571184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90DB-56E1-4933-9924-47A0CFD88FA2}"/>
              </a:ext>
            </a:extLst>
          </p:cNvPr>
          <p:cNvSpPr>
            <a:spLocks noGrp="1"/>
          </p:cNvSpPr>
          <p:nvPr>
            <p:ph type="title"/>
          </p:nvPr>
        </p:nvSpPr>
        <p:spPr/>
        <p:txBody>
          <a:bodyPr/>
          <a:lstStyle/>
          <a:p>
            <a:r>
              <a:rPr lang="en-GB" dirty="0"/>
              <a:t>Unscaled Distances Model</a:t>
            </a:r>
          </a:p>
        </p:txBody>
      </p:sp>
      <p:sp>
        <p:nvSpPr>
          <p:cNvPr id="3" name="Content Placeholder 2">
            <a:extLst>
              <a:ext uri="{FF2B5EF4-FFF2-40B4-BE49-F238E27FC236}">
                <a16:creationId xmlns:a16="http://schemas.microsoft.com/office/drawing/2014/main" id="{E4B4B546-9F58-4A30-8D08-E39A496E8FFB}"/>
              </a:ext>
            </a:extLst>
          </p:cNvPr>
          <p:cNvSpPr>
            <a:spLocks noGrp="1"/>
          </p:cNvSpPr>
          <p:nvPr>
            <p:ph idx="1"/>
          </p:nvPr>
        </p:nvSpPr>
        <p:spPr>
          <a:xfrm>
            <a:off x="1097279" y="2137385"/>
            <a:ext cx="5991727" cy="3990460"/>
          </a:xfrm>
        </p:spPr>
        <p:txBody>
          <a:bodyPr>
            <a:normAutofit fontScale="92500" lnSpcReduction="20000"/>
          </a:bodyPr>
          <a:lstStyle/>
          <a:p>
            <a:pPr>
              <a:lnSpc>
                <a:spcPct val="100000"/>
              </a:lnSpc>
              <a:buClr>
                <a:schemeClr val="tx2"/>
              </a:buClr>
              <a:buFont typeface="Wingdings" panose="05000000000000000000" pitchFamily="2" charset="2"/>
              <a:buChar char="v"/>
            </a:pPr>
            <a:r>
              <a:rPr lang="en-GB" sz="2000" dirty="0"/>
              <a:t>Training error of 1.02 meV per methane molecule, lower than the standard deviation of the quantum mechanical energies</a:t>
            </a:r>
          </a:p>
          <a:p>
            <a:pPr>
              <a:lnSpc>
                <a:spcPct val="100000"/>
              </a:lnSpc>
              <a:buClr>
                <a:schemeClr val="tx2"/>
              </a:buClr>
              <a:buFont typeface="Wingdings" panose="05000000000000000000" pitchFamily="2" charset="2"/>
              <a:buChar char="v"/>
            </a:pPr>
            <a:endParaRPr lang="en-GB" sz="2000" dirty="0"/>
          </a:p>
          <a:p>
            <a:pPr>
              <a:lnSpc>
                <a:spcPct val="100000"/>
              </a:lnSpc>
              <a:buClr>
                <a:schemeClr val="tx2"/>
              </a:buClr>
              <a:buFont typeface="Wingdings" panose="05000000000000000000" pitchFamily="2" charset="2"/>
              <a:buChar char="v"/>
            </a:pPr>
            <a:r>
              <a:rPr lang="en-GB" sz="2000" i="1" dirty="0"/>
              <a:t>librascal</a:t>
            </a:r>
            <a:r>
              <a:rPr lang="en-GB" sz="2000" dirty="0"/>
              <a:t> unable to differentiate between intramolecular and intermolecular pairs</a:t>
            </a:r>
            <a:endParaRPr lang="en-GB" sz="2000" i="1" dirty="0"/>
          </a:p>
          <a:p>
            <a:pPr>
              <a:lnSpc>
                <a:spcPct val="100000"/>
              </a:lnSpc>
              <a:buClr>
                <a:schemeClr val="tx2"/>
              </a:buClr>
              <a:buFont typeface="Wingdings" panose="05000000000000000000" pitchFamily="2" charset="2"/>
              <a:buChar char="v"/>
            </a:pPr>
            <a:endParaRPr lang="en-GB" sz="2000" dirty="0"/>
          </a:p>
          <a:p>
            <a:pPr>
              <a:lnSpc>
                <a:spcPct val="100000"/>
              </a:lnSpc>
              <a:buClr>
                <a:schemeClr val="tx2"/>
              </a:buClr>
              <a:buFont typeface="Wingdings" panose="05000000000000000000" pitchFamily="2" charset="2"/>
              <a:buChar char="v"/>
            </a:pPr>
            <a:r>
              <a:rPr lang="en-GB" sz="2000" dirty="0"/>
              <a:t>Larger error at short-range and smaller error at long-range</a:t>
            </a:r>
          </a:p>
          <a:p>
            <a:pPr>
              <a:lnSpc>
                <a:spcPct val="100000"/>
              </a:lnSpc>
              <a:buClr>
                <a:schemeClr val="tx2"/>
              </a:buClr>
              <a:buFont typeface="Wingdings" panose="05000000000000000000" pitchFamily="2" charset="2"/>
              <a:buChar char="v"/>
            </a:pPr>
            <a:endParaRPr lang="en-GB" sz="2000" dirty="0"/>
          </a:p>
          <a:p>
            <a:pPr>
              <a:lnSpc>
                <a:spcPct val="100000"/>
              </a:lnSpc>
              <a:buClr>
                <a:schemeClr val="tx2"/>
              </a:buClr>
              <a:buFont typeface="Wingdings" panose="05000000000000000000" pitchFamily="2" charset="2"/>
              <a:buChar char="v"/>
            </a:pPr>
            <a:r>
              <a:rPr lang="en-GB" sz="2000" dirty="0"/>
              <a:t>Error oscillates at long-range</a:t>
            </a:r>
          </a:p>
        </p:txBody>
      </p:sp>
      <p:sp>
        <p:nvSpPr>
          <p:cNvPr id="4" name="Slide Number Placeholder 3">
            <a:extLst>
              <a:ext uri="{FF2B5EF4-FFF2-40B4-BE49-F238E27FC236}">
                <a16:creationId xmlns:a16="http://schemas.microsoft.com/office/drawing/2014/main" id="{8B0A3810-EA07-4614-95C7-00BD30705F95}"/>
              </a:ext>
            </a:extLst>
          </p:cNvPr>
          <p:cNvSpPr>
            <a:spLocks noGrp="1"/>
          </p:cNvSpPr>
          <p:nvPr>
            <p:ph type="sldNum" sz="quarter" idx="12"/>
          </p:nvPr>
        </p:nvSpPr>
        <p:spPr/>
        <p:txBody>
          <a:bodyPr/>
          <a:lstStyle/>
          <a:p>
            <a:fld id="{3A98EE3D-8CD1-4C3F-BD1C-C98C9596463C}" type="slidenum">
              <a:rPr lang="en-US" sz="1000" smtClean="0"/>
              <a:t>7</a:t>
            </a:fld>
            <a:endParaRPr lang="en-US" sz="1000" dirty="0"/>
          </a:p>
        </p:txBody>
      </p:sp>
      <p:pic>
        <p:nvPicPr>
          <p:cNvPr id="8" name="Picture 7">
            <a:extLst>
              <a:ext uri="{FF2B5EF4-FFF2-40B4-BE49-F238E27FC236}">
                <a16:creationId xmlns:a16="http://schemas.microsoft.com/office/drawing/2014/main" id="{1B0844F5-E6E7-4D51-B5C6-A682974AE699}"/>
              </a:ext>
            </a:extLst>
          </p:cNvPr>
          <p:cNvPicPr/>
          <p:nvPr/>
        </p:nvPicPr>
        <p:blipFill>
          <a:blip r:embed="rId3">
            <a:extLst>
              <a:ext uri="{28A0092B-C50C-407E-A947-70E740481C1C}">
                <a14:useLocalDpi xmlns:a14="http://schemas.microsoft.com/office/drawing/2010/main" val="0"/>
              </a:ext>
            </a:extLst>
          </a:blip>
          <a:stretch>
            <a:fillRect/>
          </a:stretch>
        </p:blipFill>
        <p:spPr>
          <a:xfrm>
            <a:off x="7185259" y="2137385"/>
            <a:ext cx="3874169" cy="2060845"/>
          </a:xfrm>
          <a:prstGeom prst="rect">
            <a:avLst/>
          </a:prstGeom>
        </p:spPr>
      </p:pic>
      <p:pic>
        <p:nvPicPr>
          <p:cNvPr id="9" name="Picture 8">
            <a:extLst>
              <a:ext uri="{FF2B5EF4-FFF2-40B4-BE49-F238E27FC236}">
                <a16:creationId xmlns:a16="http://schemas.microsoft.com/office/drawing/2014/main" id="{C1173B78-57A8-49B3-A50A-037A9146D055}"/>
              </a:ext>
            </a:extLst>
          </p:cNvPr>
          <p:cNvPicPr/>
          <p:nvPr/>
        </p:nvPicPr>
        <p:blipFill rotWithShape="1">
          <a:blip r:embed="rId4">
            <a:extLst>
              <a:ext uri="{28A0092B-C50C-407E-A947-70E740481C1C}">
                <a14:useLocalDpi xmlns:a14="http://schemas.microsoft.com/office/drawing/2010/main" val="0"/>
              </a:ext>
            </a:extLst>
          </a:blip>
          <a:srcRect b="3024"/>
          <a:stretch/>
        </p:blipFill>
        <p:spPr bwMode="auto">
          <a:xfrm>
            <a:off x="7185259" y="4132615"/>
            <a:ext cx="3970421" cy="2244569"/>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4B1E551F-0F34-4040-9D35-655685A51868}"/>
              </a:ext>
            </a:extLst>
          </p:cNvPr>
          <p:cNvSpPr txBox="1"/>
          <p:nvPr/>
        </p:nvSpPr>
        <p:spPr>
          <a:xfrm>
            <a:off x="10794249" y="5038883"/>
            <a:ext cx="979343" cy="954107"/>
          </a:xfrm>
          <a:prstGeom prst="rect">
            <a:avLst/>
          </a:prstGeom>
          <a:noFill/>
        </p:spPr>
        <p:txBody>
          <a:bodyPr wrap="square" rtlCol="0">
            <a:spAutoFit/>
          </a:bodyPr>
          <a:lstStyle/>
          <a:p>
            <a:r>
              <a:rPr lang="en-GB" sz="1400" dirty="0"/>
              <a:t>Figure 3 – Total Energy Plots</a:t>
            </a:r>
          </a:p>
        </p:txBody>
      </p:sp>
    </p:spTree>
    <p:extLst>
      <p:ext uri="{BB962C8B-B14F-4D97-AF65-F5344CB8AC3E}">
        <p14:creationId xmlns:p14="http://schemas.microsoft.com/office/powerpoint/2010/main" val="2046169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90DB-56E1-4933-9924-47A0CFD88FA2}"/>
              </a:ext>
            </a:extLst>
          </p:cNvPr>
          <p:cNvSpPr>
            <a:spLocks noGrp="1"/>
          </p:cNvSpPr>
          <p:nvPr>
            <p:ph type="title"/>
          </p:nvPr>
        </p:nvSpPr>
        <p:spPr>
          <a:xfrm>
            <a:off x="1097280" y="286603"/>
            <a:ext cx="10058400" cy="1450757"/>
          </a:xfrm>
          <a:prstGeom prst="rect">
            <a:avLst/>
          </a:prstGeom>
        </p:spPr>
        <p:txBody>
          <a:bodyPr anchor="b">
            <a:normAutofit/>
          </a:bodyPr>
          <a:lstStyle/>
          <a:p>
            <a:r>
              <a:rPr lang="en-GB" dirty="0"/>
              <a:t>Unscaled Distance Potentials</a:t>
            </a:r>
          </a:p>
        </p:txBody>
      </p:sp>
      <p:sp>
        <p:nvSpPr>
          <p:cNvPr id="3" name="Content Placeholder 2">
            <a:extLst>
              <a:ext uri="{FF2B5EF4-FFF2-40B4-BE49-F238E27FC236}">
                <a16:creationId xmlns:a16="http://schemas.microsoft.com/office/drawing/2014/main" id="{E4B4B546-9F58-4A30-8D08-E39A496E8FFB}"/>
              </a:ext>
            </a:extLst>
          </p:cNvPr>
          <p:cNvSpPr>
            <a:spLocks noGrp="1"/>
          </p:cNvSpPr>
          <p:nvPr>
            <p:ph sz="half" idx="2"/>
          </p:nvPr>
        </p:nvSpPr>
        <p:spPr>
          <a:xfrm>
            <a:off x="6304548" y="2114435"/>
            <a:ext cx="5490171" cy="4110218"/>
          </a:xfrm>
          <a:prstGeom prst="rect">
            <a:avLst/>
          </a:prstGeom>
        </p:spPr>
        <p:txBody>
          <a:bodyPr>
            <a:noAutofit/>
          </a:bodyPr>
          <a:lstStyle/>
          <a:p>
            <a:pPr>
              <a:buClr>
                <a:schemeClr val="tx2"/>
              </a:buClr>
              <a:buFont typeface="Wingdings" panose="05000000000000000000" pitchFamily="2" charset="2"/>
              <a:buChar char="v"/>
            </a:pPr>
            <a:r>
              <a:rPr lang="en-GB" sz="2000" dirty="0"/>
              <a:t>Potentials oscillate at long-range, shorter cut-off may be required</a:t>
            </a:r>
          </a:p>
          <a:p>
            <a:pPr>
              <a:buClr>
                <a:schemeClr val="tx2"/>
              </a:buClr>
              <a:buFont typeface="Wingdings" panose="05000000000000000000" pitchFamily="2" charset="2"/>
              <a:buChar char="v"/>
            </a:pPr>
            <a:r>
              <a:rPr lang="en-GB" sz="2000" dirty="0"/>
              <a:t>High amplitudes in the energy scale</a:t>
            </a:r>
          </a:p>
          <a:p>
            <a:pPr>
              <a:buClr>
                <a:schemeClr val="tx2"/>
              </a:buClr>
              <a:buFont typeface="Wingdings" panose="05000000000000000000" pitchFamily="2" charset="2"/>
              <a:buChar char="v"/>
            </a:pPr>
            <a:r>
              <a:rPr lang="en-GB" sz="2000" dirty="0"/>
              <a:t>Full optimisation of length scale parameter required</a:t>
            </a:r>
          </a:p>
          <a:p>
            <a:pPr>
              <a:buClr>
                <a:schemeClr val="tx2"/>
              </a:buClr>
              <a:buFont typeface="Wingdings" panose="05000000000000000000" pitchFamily="2" charset="2"/>
              <a:buChar char="v"/>
            </a:pPr>
            <a:r>
              <a:rPr lang="en-GB" sz="2000" dirty="0"/>
              <a:t>Potentials contain repulsive components to total energy at short-range</a:t>
            </a:r>
          </a:p>
        </p:txBody>
      </p:sp>
      <p:sp>
        <p:nvSpPr>
          <p:cNvPr id="4" name="Slide Number Placeholder 3">
            <a:extLst>
              <a:ext uri="{FF2B5EF4-FFF2-40B4-BE49-F238E27FC236}">
                <a16:creationId xmlns:a16="http://schemas.microsoft.com/office/drawing/2014/main" id="{6B1A67B9-E647-4F1C-BC8F-8F45108ACC83}"/>
              </a:ext>
            </a:extLst>
          </p:cNvPr>
          <p:cNvSpPr>
            <a:spLocks noGrp="1"/>
          </p:cNvSpPr>
          <p:nvPr>
            <p:ph type="sldNum" sz="quarter" idx="12"/>
          </p:nvPr>
        </p:nvSpPr>
        <p:spPr/>
        <p:txBody>
          <a:bodyPr/>
          <a:lstStyle/>
          <a:p>
            <a:fld id="{3A98EE3D-8CD1-4C3F-BD1C-C98C9596463C}" type="slidenum">
              <a:rPr lang="en-US" sz="1000" smtClean="0"/>
              <a:t>8</a:t>
            </a:fld>
            <a:endParaRPr lang="en-US" sz="1000" dirty="0"/>
          </a:p>
        </p:txBody>
      </p:sp>
      <p:pic>
        <p:nvPicPr>
          <p:cNvPr id="10" name="Picture 9">
            <a:extLst>
              <a:ext uri="{FF2B5EF4-FFF2-40B4-BE49-F238E27FC236}">
                <a16:creationId xmlns:a16="http://schemas.microsoft.com/office/drawing/2014/main" id="{5955BD8E-7106-45A6-83B8-5BF3E8F3F530}"/>
              </a:ext>
            </a:extLst>
          </p:cNvPr>
          <p:cNvPicPr/>
          <p:nvPr/>
        </p:nvPicPr>
        <p:blipFill>
          <a:blip r:embed="rId3">
            <a:extLst>
              <a:ext uri="{28A0092B-C50C-407E-A947-70E740481C1C}">
                <a14:useLocalDpi xmlns:a14="http://schemas.microsoft.com/office/drawing/2010/main" val="0"/>
              </a:ext>
            </a:extLst>
          </a:blip>
          <a:stretch>
            <a:fillRect/>
          </a:stretch>
        </p:blipFill>
        <p:spPr>
          <a:xfrm>
            <a:off x="2056714" y="4228278"/>
            <a:ext cx="2960289" cy="2002840"/>
          </a:xfrm>
          <a:prstGeom prst="rect">
            <a:avLst/>
          </a:prstGeom>
        </p:spPr>
      </p:pic>
      <p:pic>
        <p:nvPicPr>
          <p:cNvPr id="11" name="Picture 10">
            <a:extLst>
              <a:ext uri="{FF2B5EF4-FFF2-40B4-BE49-F238E27FC236}">
                <a16:creationId xmlns:a16="http://schemas.microsoft.com/office/drawing/2014/main" id="{FC0080BC-EF2B-4CE9-A02E-C7EC1EAD77ED}"/>
              </a:ext>
            </a:extLst>
          </p:cNvPr>
          <p:cNvPicPr/>
          <p:nvPr/>
        </p:nvPicPr>
        <p:blipFill>
          <a:blip r:embed="rId4">
            <a:extLst>
              <a:ext uri="{28A0092B-C50C-407E-A947-70E740481C1C}">
                <a14:useLocalDpi xmlns:a14="http://schemas.microsoft.com/office/drawing/2010/main" val="0"/>
              </a:ext>
            </a:extLst>
          </a:blip>
          <a:stretch>
            <a:fillRect/>
          </a:stretch>
        </p:blipFill>
        <p:spPr>
          <a:xfrm>
            <a:off x="212874" y="2141364"/>
            <a:ext cx="2986257" cy="2028180"/>
          </a:xfrm>
          <a:prstGeom prst="rect">
            <a:avLst/>
          </a:prstGeom>
        </p:spPr>
      </p:pic>
      <p:pic>
        <p:nvPicPr>
          <p:cNvPr id="12" name="Picture 11">
            <a:extLst>
              <a:ext uri="{FF2B5EF4-FFF2-40B4-BE49-F238E27FC236}">
                <a16:creationId xmlns:a16="http://schemas.microsoft.com/office/drawing/2014/main" id="{A88ABBD1-D3BB-497A-A5CC-F664EE0B5D2C}"/>
              </a:ext>
            </a:extLst>
          </p:cNvPr>
          <p:cNvPicPr/>
          <p:nvPr/>
        </p:nvPicPr>
        <p:blipFill>
          <a:blip r:embed="rId5">
            <a:extLst>
              <a:ext uri="{28A0092B-C50C-407E-A947-70E740481C1C}">
                <a14:useLocalDpi xmlns:a14="http://schemas.microsoft.com/office/drawing/2010/main" val="0"/>
              </a:ext>
            </a:extLst>
          </a:blip>
          <a:stretch>
            <a:fillRect/>
          </a:stretch>
        </p:blipFill>
        <p:spPr>
          <a:xfrm>
            <a:off x="3292324" y="2120900"/>
            <a:ext cx="3012224" cy="2021974"/>
          </a:xfrm>
          <a:prstGeom prst="rect">
            <a:avLst/>
          </a:prstGeom>
        </p:spPr>
      </p:pic>
      <p:sp>
        <p:nvSpPr>
          <p:cNvPr id="5" name="TextBox 4">
            <a:extLst>
              <a:ext uri="{FF2B5EF4-FFF2-40B4-BE49-F238E27FC236}">
                <a16:creationId xmlns:a16="http://schemas.microsoft.com/office/drawing/2014/main" id="{D14FB8FE-9043-4CB5-A131-A7C089ED06C7}"/>
              </a:ext>
            </a:extLst>
          </p:cNvPr>
          <p:cNvSpPr txBox="1"/>
          <p:nvPr/>
        </p:nvSpPr>
        <p:spPr>
          <a:xfrm>
            <a:off x="500063" y="4752644"/>
            <a:ext cx="1556651" cy="954107"/>
          </a:xfrm>
          <a:prstGeom prst="rect">
            <a:avLst/>
          </a:prstGeom>
          <a:noFill/>
        </p:spPr>
        <p:txBody>
          <a:bodyPr wrap="square" rtlCol="0">
            <a:spAutoFit/>
          </a:bodyPr>
          <a:lstStyle/>
          <a:p>
            <a:r>
              <a:rPr lang="en-GB" sz="1400" dirty="0"/>
              <a:t>Figure 4 – Unscaled Distance Potentials</a:t>
            </a:r>
          </a:p>
        </p:txBody>
      </p:sp>
    </p:spTree>
    <p:extLst>
      <p:ext uri="{BB962C8B-B14F-4D97-AF65-F5344CB8AC3E}">
        <p14:creationId xmlns:p14="http://schemas.microsoft.com/office/powerpoint/2010/main" val="504945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90DB-56E1-4933-9924-47A0CFD88FA2}"/>
              </a:ext>
            </a:extLst>
          </p:cNvPr>
          <p:cNvSpPr>
            <a:spLocks noGrp="1"/>
          </p:cNvSpPr>
          <p:nvPr>
            <p:ph type="title"/>
          </p:nvPr>
        </p:nvSpPr>
        <p:spPr/>
        <p:txBody>
          <a:bodyPr/>
          <a:lstStyle/>
          <a:p>
            <a:r>
              <a:rPr lang="en-GB" dirty="0"/>
              <a:t>6</a:t>
            </a:r>
            <a:r>
              <a:rPr lang="en-GB" baseline="30000" dirty="0"/>
              <a:t>th</a:t>
            </a:r>
            <a:r>
              <a:rPr lang="en-GB" dirty="0"/>
              <a:t>-Power Model – Hyperparameter Optimisations</a:t>
            </a:r>
          </a:p>
        </p:txBody>
      </p:sp>
      <p:sp>
        <p:nvSpPr>
          <p:cNvPr id="3" name="Content Placeholder 2">
            <a:extLst>
              <a:ext uri="{FF2B5EF4-FFF2-40B4-BE49-F238E27FC236}">
                <a16:creationId xmlns:a16="http://schemas.microsoft.com/office/drawing/2014/main" id="{E4B4B546-9F58-4A30-8D08-E39A496E8FFB}"/>
              </a:ext>
            </a:extLst>
          </p:cNvPr>
          <p:cNvSpPr>
            <a:spLocks noGrp="1"/>
          </p:cNvSpPr>
          <p:nvPr>
            <p:ph idx="1"/>
          </p:nvPr>
        </p:nvSpPr>
        <p:spPr>
          <a:xfrm>
            <a:off x="1097280" y="2108201"/>
            <a:ext cx="5096944" cy="4213468"/>
          </a:xfrm>
        </p:spPr>
        <p:txBody>
          <a:bodyPr>
            <a:normAutofit fontScale="92500"/>
          </a:bodyPr>
          <a:lstStyle/>
          <a:p>
            <a:pPr>
              <a:lnSpc>
                <a:spcPct val="100000"/>
              </a:lnSpc>
              <a:buClr>
                <a:schemeClr val="tx2"/>
              </a:buClr>
              <a:buFont typeface="Wingdings" panose="05000000000000000000" pitchFamily="2" charset="2"/>
              <a:buChar char="v"/>
            </a:pPr>
            <a:r>
              <a:rPr lang="en-GB" sz="2000" dirty="0"/>
              <a:t>Pair distances scaled by power of -6 in </a:t>
            </a:r>
            <a:r>
              <a:rPr lang="en-GB" sz="2000" i="1" dirty="0"/>
              <a:t>librascal</a:t>
            </a:r>
            <a:endParaRPr lang="en-GB" sz="2000" dirty="0"/>
          </a:p>
          <a:p>
            <a:pPr>
              <a:lnSpc>
                <a:spcPct val="100000"/>
              </a:lnSpc>
              <a:buClr>
                <a:schemeClr val="tx2"/>
              </a:buClr>
              <a:buFont typeface="Wingdings" panose="05000000000000000000" pitchFamily="2" charset="2"/>
              <a:buChar char="v"/>
            </a:pPr>
            <a:endParaRPr lang="en-GB" sz="2000" dirty="0"/>
          </a:p>
          <a:p>
            <a:pPr>
              <a:lnSpc>
                <a:spcPct val="100000"/>
              </a:lnSpc>
              <a:buClr>
                <a:schemeClr val="tx2"/>
              </a:buClr>
              <a:buFont typeface="Wingdings" panose="05000000000000000000" pitchFamily="2" charset="2"/>
              <a:buChar char="v"/>
            </a:pPr>
            <a:r>
              <a:rPr lang="en-GB" sz="2000" dirty="0"/>
              <a:t>Estimated length scale parameter at 5x10</a:t>
            </a:r>
            <a:r>
              <a:rPr lang="en-GB" sz="2000" baseline="30000" dirty="0"/>
              <a:t>-4</a:t>
            </a:r>
            <a:r>
              <a:rPr lang="en-GB" sz="2000" dirty="0"/>
              <a:t> Å</a:t>
            </a:r>
            <a:r>
              <a:rPr lang="en-GB" sz="2000" baseline="30000" dirty="0"/>
              <a:t>-6</a:t>
            </a:r>
            <a:r>
              <a:rPr lang="en-GB" sz="2000" dirty="0"/>
              <a:t> </a:t>
            </a:r>
          </a:p>
          <a:p>
            <a:pPr>
              <a:lnSpc>
                <a:spcPct val="100000"/>
              </a:lnSpc>
              <a:buClr>
                <a:schemeClr val="tx2"/>
              </a:buClr>
              <a:buFont typeface="Wingdings" panose="05000000000000000000" pitchFamily="2" charset="2"/>
              <a:buChar char="v"/>
            </a:pPr>
            <a:endParaRPr lang="en-GB" sz="2000" dirty="0"/>
          </a:p>
          <a:p>
            <a:pPr>
              <a:lnSpc>
                <a:spcPct val="100000"/>
              </a:lnSpc>
              <a:buClr>
                <a:schemeClr val="tx2"/>
              </a:buClr>
              <a:buFont typeface="Wingdings" panose="05000000000000000000" pitchFamily="2" charset="2"/>
              <a:buChar char="v"/>
            </a:pPr>
            <a:r>
              <a:rPr lang="en-GB" sz="2000" dirty="0"/>
              <a:t>Regulariser optimised through six-fold cross-validation</a:t>
            </a:r>
          </a:p>
          <a:p>
            <a:pPr>
              <a:lnSpc>
                <a:spcPct val="100000"/>
              </a:lnSpc>
              <a:buClr>
                <a:schemeClr val="tx2"/>
              </a:buClr>
              <a:buFont typeface="Wingdings" panose="05000000000000000000" pitchFamily="2" charset="2"/>
              <a:buChar char="v"/>
            </a:pPr>
            <a:endParaRPr lang="en-GB" sz="2000" dirty="0"/>
          </a:p>
          <a:p>
            <a:pPr>
              <a:lnSpc>
                <a:spcPct val="100000"/>
              </a:lnSpc>
              <a:buClr>
                <a:schemeClr val="tx2"/>
              </a:buClr>
              <a:buFont typeface="Wingdings" panose="05000000000000000000" pitchFamily="2" charset="2"/>
              <a:buChar char="v"/>
            </a:pPr>
            <a:r>
              <a:rPr lang="en-GB" sz="2000" dirty="0"/>
              <a:t>Slightly higher regulariser was chosen at 0.07 with a cross-validation error of 1.07 meV per methane molecule</a:t>
            </a:r>
          </a:p>
        </p:txBody>
      </p:sp>
      <p:sp>
        <p:nvSpPr>
          <p:cNvPr id="6" name="Slide Number Placeholder 5">
            <a:extLst>
              <a:ext uri="{FF2B5EF4-FFF2-40B4-BE49-F238E27FC236}">
                <a16:creationId xmlns:a16="http://schemas.microsoft.com/office/drawing/2014/main" id="{20B37825-60CD-49A1-B117-2E7164C7FC82}"/>
              </a:ext>
            </a:extLst>
          </p:cNvPr>
          <p:cNvSpPr>
            <a:spLocks noGrp="1"/>
          </p:cNvSpPr>
          <p:nvPr>
            <p:ph type="sldNum" sz="quarter" idx="12"/>
          </p:nvPr>
        </p:nvSpPr>
        <p:spPr/>
        <p:txBody>
          <a:bodyPr/>
          <a:lstStyle/>
          <a:p>
            <a:fld id="{3A98EE3D-8CD1-4C3F-BD1C-C98C9596463C}" type="slidenum">
              <a:rPr lang="en-US" sz="1000" smtClean="0"/>
              <a:t>9</a:t>
            </a:fld>
            <a:endParaRPr lang="en-US" sz="1000" dirty="0"/>
          </a:p>
        </p:txBody>
      </p:sp>
      <p:pic>
        <p:nvPicPr>
          <p:cNvPr id="11" name="Picture 10">
            <a:extLst>
              <a:ext uri="{FF2B5EF4-FFF2-40B4-BE49-F238E27FC236}">
                <a16:creationId xmlns:a16="http://schemas.microsoft.com/office/drawing/2014/main" id="{2D909104-A3C2-4549-A067-8BF7AB665A28}"/>
              </a:ext>
            </a:extLst>
          </p:cNvPr>
          <p:cNvPicPr/>
          <p:nvPr/>
        </p:nvPicPr>
        <p:blipFill rotWithShape="1">
          <a:blip r:embed="rId3">
            <a:extLst>
              <a:ext uri="{28A0092B-C50C-407E-A947-70E740481C1C}">
                <a14:useLocalDpi xmlns:a14="http://schemas.microsoft.com/office/drawing/2010/main" val="0"/>
              </a:ext>
            </a:extLst>
          </a:blip>
          <a:srcRect l="27919" t="36633" r="49590" b="42097"/>
          <a:stretch/>
        </p:blipFill>
        <p:spPr bwMode="auto">
          <a:xfrm>
            <a:off x="6248400" y="2018193"/>
            <a:ext cx="2889250" cy="2049145"/>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97D23E23-6084-428D-A20B-449DD18C9EEF}"/>
              </a:ext>
            </a:extLst>
          </p:cNvPr>
          <p:cNvPicPr/>
          <p:nvPr/>
        </p:nvPicPr>
        <p:blipFill rotWithShape="1">
          <a:blip r:embed="rId3">
            <a:extLst>
              <a:ext uri="{28A0092B-C50C-407E-A947-70E740481C1C}">
                <a14:useLocalDpi xmlns:a14="http://schemas.microsoft.com/office/drawing/2010/main" val="0"/>
              </a:ext>
            </a:extLst>
          </a:blip>
          <a:srcRect l="27587" t="67208" r="48593" b="11669"/>
          <a:stretch/>
        </p:blipFill>
        <p:spPr bwMode="auto">
          <a:xfrm>
            <a:off x="9137650" y="2006132"/>
            <a:ext cx="3054350" cy="2031365"/>
          </a:xfrm>
          <a:prstGeom prst="rect">
            <a:avLst/>
          </a:prstGeom>
          <a:ln>
            <a:noFill/>
          </a:ln>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57E06BBF-7028-44AB-BBF6-6D849E246001}"/>
              </a:ext>
            </a:extLst>
          </p:cNvPr>
          <p:cNvPicPr/>
          <p:nvPr/>
        </p:nvPicPr>
        <p:blipFill rotWithShape="1">
          <a:blip r:embed="rId4">
            <a:extLst>
              <a:ext uri="{28A0092B-C50C-407E-A947-70E740481C1C}">
                <a14:useLocalDpi xmlns:a14="http://schemas.microsoft.com/office/drawing/2010/main" val="0"/>
              </a:ext>
            </a:extLst>
          </a:blip>
          <a:srcRect l="27809" t="35451" r="48039" b="43575"/>
          <a:stretch/>
        </p:blipFill>
        <p:spPr bwMode="auto">
          <a:xfrm>
            <a:off x="6119294" y="4037497"/>
            <a:ext cx="3129280" cy="2038350"/>
          </a:xfrm>
          <a:prstGeom prst="rect">
            <a:avLst/>
          </a:prstGeom>
          <a:ln>
            <a:noFill/>
          </a:ln>
          <a:extLst>
            <a:ext uri="{53640926-AAD7-44D8-BBD7-CCE9431645EC}">
              <a14:shadowObscured xmlns:a14="http://schemas.microsoft.com/office/drawing/2010/main"/>
            </a:ext>
          </a:extLst>
        </p:spPr>
      </p:pic>
      <p:pic>
        <p:nvPicPr>
          <p:cNvPr id="15" name="Picture 14">
            <a:extLst>
              <a:ext uri="{FF2B5EF4-FFF2-40B4-BE49-F238E27FC236}">
                <a16:creationId xmlns:a16="http://schemas.microsoft.com/office/drawing/2014/main" id="{868444EE-86CD-47F6-858A-9108D262792A}"/>
              </a:ext>
            </a:extLst>
          </p:cNvPr>
          <p:cNvPicPr/>
          <p:nvPr/>
        </p:nvPicPr>
        <p:blipFill>
          <a:blip r:embed="rId5"/>
          <a:stretch>
            <a:fillRect/>
          </a:stretch>
        </p:blipFill>
        <p:spPr>
          <a:xfrm>
            <a:off x="9210031" y="4127505"/>
            <a:ext cx="3009265" cy="2015490"/>
          </a:xfrm>
          <a:prstGeom prst="rect">
            <a:avLst/>
          </a:prstGeom>
        </p:spPr>
      </p:pic>
      <p:sp>
        <p:nvSpPr>
          <p:cNvPr id="4" name="TextBox 3">
            <a:extLst>
              <a:ext uri="{FF2B5EF4-FFF2-40B4-BE49-F238E27FC236}">
                <a16:creationId xmlns:a16="http://schemas.microsoft.com/office/drawing/2014/main" id="{CAFF7474-B4E2-4A3D-98DB-89529289AD94}"/>
              </a:ext>
            </a:extLst>
          </p:cNvPr>
          <p:cNvSpPr txBox="1"/>
          <p:nvPr/>
        </p:nvSpPr>
        <p:spPr>
          <a:xfrm>
            <a:off x="7593157" y="6044870"/>
            <a:ext cx="3400425" cy="307777"/>
          </a:xfrm>
          <a:prstGeom prst="rect">
            <a:avLst/>
          </a:prstGeom>
          <a:noFill/>
        </p:spPr>
        <p:txBody>
          <a:bodyPr wrap="square" rtlCol="0">
            <a:spAutoFit/>
          </a:bodyPr>
          <a:lstStyle/>
          <a:p>
            <a:r>
              <a:rPr lang="en-GB" sz="1400" dirty="0"/>
              <a:t>Figure 5 – 6</a:t>
            </a:r>
            <a:r>
              <a:rPr lang="en-GB" sz="1400" baseline="30000" dirty="0"/>
              <a:t>th</a:t>
            </a:r>
            <a:r>
              <a:rPr lang="en-GB" sz="1400" dirty="0"/>
              <a:t>-power Optimisations</a:t>
            </a:r>
          </a:p>
        </p:txBody>
      </p:sp>
    </p:spTree>
    <p:extLst>
      <p:ext uri="{BB962C8B-B14F-4D97-AF65-F5344CB8AC3E}">
        <p14:creationId xmlns:p14="http://schemas.microsoft.com/office/powerpoint/2010/main" val="59345653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3203</Words>
  <Application>Microsoft Office PowerPoint</Application>
  <PresentationFormat>Widescreen</PresentationFormat>
  <Paragraphs>265</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Bookman Old Style</vt:lpstr>
      <vt:lpstr>Calibri</vt:lpstr>
      <vt:lpstr>Cambria Math</vt:lpstr>
      <vt:lpstr>Franklin Gothic Book</vt:lpstr>
      <vt:lpstr>Garamond</vt:lpstr>
      <vt:lpstr>Wingdings</vt:lpstr>
      <vt:lpstr>1_RetrospectVTI</vt:lpstr>
      <vt:lpstr>Low-Dimensional Machine Learning Potentials for Molecular Systems</vt:lpstr>
      <vt:lpstr>Pair Potentials</vt:lpstr>
      <vt:lpstr>Machine Learning Potentials</vt:lpstr>
      <vt:lpstr>Gaussian Process Regression </vt:lpstr>
      <vt:lpstr>librascal Development</vt:lpstr>
      <vt:lpstr>Unscaled Distances Model – Hyperparameter Optimisations</vt:lpstr>
      <vt:lpstr>Unscaled Distances Model</vt:lpstr>
      <vt:lpstr>Unscaled Distance Potentials</vt:lpstr>
      <vt:lpstr>6th-Power Model – Hyperparameter Optimisations</vt:lpstr>
      <vt:lpstr>6th-Power Model</vt:lpstr>
      <vt:lpstr>6th-Power Potentials</vt:lpstr>
      <vt:lpstr>12th-Power Model – Hyperparameter Optimisations</vt:lpstr>
      <vt:lpstr>12th-Power Model</vt:lpstr>
      <vt:lpstr>12th-Power Potentials</vt:lpstr>
      <vt:lpstr>12-6 Model</vt:lpstr>
      <vt:lpstr>12-6 Potentials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2020-02-03T19:20:53Z</dcterms:created>
  <dcterms:modified xsi:type="dcterms:W3CDTF">2020-05-29T11:22:18Z</dcterms:modified>
</cp:coreProperties>
</file>