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0EA-43D6-4CAC-8EB5-8D1D2FFEA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5DDC6F-E6EB-4715-B2C2-288680AF00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7FBD7D-D880-44BF-B838-E6A55F845FF8}"/>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F76EBD5B-5862-48B0-A01E-EC21DD79A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7B7DC-3807-47CF-AA96-3C3EBDED7333}"/>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1766082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D15-C181-44CE-8FD0-67E6295D6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51B2E-1A1B-4F7E-9968-D588BF92C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62F054-6969-4D2C-99C7-0FC53EF8635A}"/>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23A2F530-4CD2-4F66-A03B-39DD1519F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57B9B-11C8-495F-AF1A-680C56A89338}"/>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405392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8F2DB-ABCE-4D4C-AEF4-F08744EE90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8CC5C4-5A2C-4E16-8C49-529581575C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7C6AE-19C6-4637-8861-B7708F280713}"/>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576657B4-25D0-478E-9B42-5E8777A1A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93C9D-6CE5-4847-A772-C576E79BB843}"/>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405914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49C3-274F-43FA-A669-17F747B87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CBB316-4257-40FD-8584-DF45C51BF4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A1EDE-77F9-4D57-A36D-62C21BF30A44}"/>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C5061FE6-1AFC-4660-BA27-EC63414D1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48EE0-21A1-41AE-8D94-53F02E03192B}"/>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104865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D207-A998-4E35-8EA9-C5D825AFE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2A481B-54A6-4A82-B690-DE0870470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FD276B-2467-45B9-BF9D-A5647EA8817F}"/>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3E3EC9EA-973E-4898-A9E5-2ACE8888B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BF0D5-2863-4C18-A5FF-A8F05AA2CC1C}"/>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183001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864A-7E0B-4688-AC48-A61C1758CF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0F5A1F-8FC7-484A-BC28-39C23333F4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1EBA36-DF27-4827-AED1-959864790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D72671-EBB2-4144-A11C-3CB4EA7AF935}"/>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6" name="Footer Placeholder 5">
            <a:extLst>
              <a:ext uri="{FF2B5EF4-FFF2-40B4-BE49-F238E27FC236}">
                <a16:creationId xmlns:a16="http://schemas.microsoft.com/office/drawing/2014/main" id="{E6FE19AA-EE0D-4469-A949-046E094C7A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641EE5-F60F-4E50-84B3-E310B7140B57}"/>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45041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F63D-9AFF-417B-BE47-B384F893A6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70C156-D2E2-48E4-98A6-A24572B941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0355A-C1D3-46C5-A45A-BC9D304AB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7E7D9C-0791-40D5-850B-5C1AC0A708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0AAC1-EE77-43A0-80AA-E9ECD300C6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523A2C-6B79-4BB5-82A6-8B9C57E5779C}"/>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8" name="Footer Placeholder 7">
            <a:extLst>
              <a:ext uri="{FF2B5EF4-FFF2-40B4-BE49-F238E27FC236}">
                <a16:creationId xmlns:a16="http://schemas.microsoft.com/office/drawing/2014/main" id="{E6048BC1-3302-4134-AD5D-C0EA646F92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BF6534-DCDE-4F77-A9FC-A62D5BCFF994}"/>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367102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27A9-0736-4130-B21B-28E6C83D1D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2CDB2B-2957-49CB-BB32-D8BE014156CA}"/>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4" name="Footer Placeholder 3">
            <a:extLst>
              <a:ext uri="{FF2B5EF4-FFF2-40B4-BE49-F238E27FC236}">
                <a16:creationId xmlns:a16="http://schemas.microsoft.com/office/drawing/2014/main" id="{B40BEFDC-A398-476D-950F-1236604E9E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5E699F-EBFA-4827-96DE-7E65238C980E}"/>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240377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CC236-905C-446B-8137-A5B2BBD83314}"/>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3" name="Footer Placeholder 2">
            <a:extLst>
              <a:ext uri="{FF2B5EF4-FFF2-40B4-BE49-F238E27FC236}">
                <a16:creationId xmlns:a16="http://schemas.microsoft.com/office/drawing/2014/main" id="{036F0472-80A5-43B7-B4C2-699F6F5B40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0D5C79-6B67-480E-855D-7DF358FEC3A9}"/>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230616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7F8D-59B4-4EDB-A11F-D32218B227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747DA7-FB3F-4939-8790-70B1D6906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FA04A4-D831-47DC-AF21-B93AB66B8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136F5-A5CE-445C-BD1C-98EC521837ED}"/>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6" name="Footer Placeholder 5">
            <a:extLst>
              <a:ext uri="{FF2B5EF4-FFF2-40B4-BE49-F238E27FC236}">
                <a16:creationId xmlns:a16="http://schemas.microsoft.com/office/drawing/2014/main" id="{684E1249-21F0-4D97-9D60-2A29AC922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75C6DD-0FC8-4C16-BCA6-4168688E1CFA}"/>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405059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9A0B-A33F-4865-BE77-867BDD72D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22503A-9C9E-462E-BD8E-AFDBAABFB0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98A08C-A976-4F20-A105-0A9653196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99F1C-E653-4C04-A49E-A0761ABDB837}"/>
              </a:ext>
            </a:extLst>
          </p:cNvPr>
          <p:cNvSpPr>
            <a:spLocks noGrp="1"/>
          </p:cNvSpPr>
          <p:nvPr>
            <p:ph type="dt" sz="half" idx="10"/>
          </p:nvPr>
        </p:nvSpPr>
        <p:spPr/>
        <p:txBody>
          <a:bodyPr/>
          <a:lstStyle/>
          <a:p>
            <a:fld id="{2A257BAE-602F-4536-8DC8-4CFF79D59CB5}" type="datetimeFigureOut">
              <a:rPr lang="en-IN" smtClean="0"/>
              <a:t>09-03-2021</a:t>
            </a:fld>
            <a:endParaRPr lang="en-IN"/>
          </a:p>
        </p:txBody>
      </p:sp>
      <p:sp>
        <p:nvSpPr>
          <p:cNvPr id="6" name="Footer Placeholder 5">
            <a:extLst>
              <a:ext uri="{FF2B5EF4-FFF2-40B4-BE49-F238E27FC236}">
                <a16:creationId xmlns:a16="http://schemas.microsoft.com/office/drawing/2014/main" id="{D115C36F-7ED5-4408-9E56-C718CF811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3E67B-CEFD-406E-9E14-2E975E234385}"/>
              </a:ext>
            </a:extLst>
          </p:cNvPr>
          <p:cNvSpPr>
            <a:spLocks noGrp="1"/>
          </p:cNvSpPr>
          <p:nvPr>
            <p:ph type="sldNum" sz="quarter" idx="12"/>
          </p:nvPr>
        </p:nvSpPr>
        <p:spPr/>
        <p:txBody>
          <a:bodyPr/>
          <a:lstStyle/>
          <a:p>
            <a:fld id="{42807C0F-A9CB-4E5E-9A13-B9ECEEB721B8}" type="slidenum">
              <a:rPr lang="en-IN" smtClean="0"/>
              <a:t>‹#›</a:t>
            </a:fld>
            <a:endParaRPr lang="en-IN"/>
          </a:p>
        </p:txBody>
      </p:sp>
    </p:spTree>
    <p:extLst>
      <p:ext uri="{BB962C8B-B14F-4D97-AF65-F5344CB8AC3E}">
        <p14:creationId xmlns:p14="http://schemas.microsoft.com/office/powerpoint/2010/main" val="39249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CC9ED-E46F-4E1E-A6AD-858B28E0B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28F550-21F2-4FE4-BE55-4AD2AE748E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CA020-FBE2-4BBE-8063-10767311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57BAE-602F-4536-8DC8-4CFF79D59CB5}" type="datetimeFigureOut">
              <a:rPr lang="en-IN" smtClean="0"/>
              <a:t>09-03-2021</a:t>
            </a:fld>
            <a:endParaRPr lang="en-IN"/>
          </a:p>
        </p:txBody>
      </p:sp>
      <p:sp>
        <p:nvSpPr>
          <p:cNvPr id="5" name="Footer Placeholder 4">
            <a:extLst>
              <a:ext uri="{FF2B5EF4-FFF2-40B4-BE49-F238E27FC236}">
                <a16:creationId xmlns:a16="http://schemas.microsoft.com/office/drawing/2014/main" id="{DE1E8939-25C7-4481-89DF-6093A5E0A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0D701B-0965-415E-8C72-0C22CE0DC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07C0F-A9CB-4E5E-9A13-B9ECEEB721B8}" type="slidenum">
              <a:rPr lang="en-IN" smtClean="0"/>
              <a:t>‹#›</a:t>
            </a:fld>
            <a:endParaRPr lang="en-IN"/>
          </a:p>
        </p:txBody>
      </p:sp>
    </p:spTree>
    <p:extLst>
      <p:ext uri="{BB962C8B-B14F-4D97-AF65-F5344CB8AC3E}">
        <p14:creationId xmlns:p14="http://schemas.microsoft.com/office/powerpoint/2010/main" val="352256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B7AB-3D03-495C-8BDD-D03F8613E4FA}"/>
              </a:ext>
            </a:extLst>
          </p:cNvPr>
          <p:cNvSpPr>
            <a:spLocks noGrp="1"/>
          </p:cNvSpPr>
          <p:nvPr>
            <p:ph type="ctrTitle"/>
          </p:nvPr>
        </p:nvSpPr>
        <p:spPr/>
        <p:txBody>
          <a:bodyPr/>
          <a:lstStyle/>
          <a:p>
            <a:r>
              <a:rPr lang="en-IN" dirty="0"/>
              <a:t>BATTLE OF CITY</a:t>
            </a:r>
            <a:br>
              <a:rPr lang="en-IN" dirty="0"/>
            </a:br>
            <a:r>
              <a:rPr lang="en-IN" dirty="0"/>
              <a:t>LONDON AND PARIS</a:t>
            </a:r>
          </a:p>
        </p:txBody>
      </p:sp>
      <p:sp>
        <p:nvSpPr>
          <p:cNvPr id="3" name="Subtitle 2">
            <a:extLst>
              <a:ext uri="{FF2B5EF4-FFF2-40B4-BE49-F238E27FC236}">
                <a16:creationId xmlns:a16="http://schemas.microsoft.com/office/drawing/2014/main" id="{962616EF-0A15-40C2-9348-A75D6C73067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3392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EFC3-7EF9-46A6-9D8F-C22A7E3D833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B312415-D42F-4F20-9225-D8F6D1C2A14E}"/>
              </a:ext>
            </a:extLst>
          </p:cNvPr>
          <p:cNvSpPr>
            <a:spLocks noGrp="1"/>
          </p:cNvSpPr>
          <p:nvPr>
            <p:ph idx="1"/>
          </p:nvPr>
        </p:nvSpPr>
        <p:spPr/>
        <p:txBody>
          <a:bodyPr/>
          <a:lstStyle/>
          <a:p>
            <a:pPr marL="0" indent="0" algn="l">
              <a:buNone/>
            </a:pP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London and Paris are quite the popular tourist and vacation destinations for people all around the world. They are diverse and multicultural and offer a wide variety of experiences that is widely sought after. </a:t>
            </a:r>
          </a:p>
          <a:p>
            <a:r>
              <a:rPr lang="en-IN" sz="1800" b="0" i="0" u="none" strike="noStrike" baseline="0" dirty="0">
                <a:solidFill>
                  <a:srgbClr val="000000"/>
                </a:solidFill>
                <a:latin typeface="Arial" panose="020B0604020202020204" pitchFamily="34" charset="0"/>
              </a:rPr>
              <a:t>We try to group the neighbourhoods of London and Paris respectively and draw insights to what they look like now. </a:t>
            </a:r>
          </a:p>
          <a:p>
            <a:endParaRPr lang="en-IN" sz="1800" b="0" i="0" u="none" strike="noStrike" baseline="0" dirty="0">
              <a:solidFill>
                <a:srgbClr val="000000"/>
              </a:solidFill>
              <a:latin typeface="Arial" panose="020B0604020202020204" pitchFamily="34" charset="0"/>
            </a:endParaRPr>
          </a:p>
          <a:p>
            <a:pPr marL="0" indent="0">
              <a:buNone/>
            </a:pPr>
            <a:r>
              <a:rPr lang="en-IN" sz="1800" b="1" dirty="0">
                <a:solidFill>
                  <a:srgbClr val="000000"/>
                </a:solidFill>
                <a:latin typeface="Arial" panose="020B0604020202020204" pitchFamily="34" charset="0"/>
              </a:rPr>
              <a:t>BUSINESS PROBLEM</a:t>
            </a:r>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The aim is to help tourists choose their destinations depending on the experiences that the neighbourhoods have to offer and what they would want to have. </a:t>
            </a:r>
          </a:p>
          <a:p>
            <a:r>
              <a:rPr lang="en-IN" sz="1800" b="0" i="0" u="none" strike="noStrike" baseline="0" dirty="0">
                <a:solidFill>
                  <a:srgbClr val="000000"/>
                </a:solidFill>
                <a:latin typeface="Arial" panose="020B0604020202020204" pitchFamily="34" charset="0"/>
              </a:rPr>
              <a:t>This also helps people make decisions if they are thinking about migrating to London or Paris or even if they want to relocate neighbourhoods within the city. </a:t>
            </a:r>
            <a:endParaRPr lang="en-IN" sz="1600" b="1" dirty="0"/>
          </a:p>
        </p:txBody>
      </p:sp>
    </p:spTree>
    <p:extLst>
      <p:ext uri="{BB962C8B-B14F-4D97-AF65-F5344CB8AC3E}">
        <p14:creationId xmlns:p14="http://schemas.microsoft.com/office/powerpoint/2010/main" val="342082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4E2C-C42F-4FA9-95FD-A4E3FE239BA0}"/>
              </a:ext>
            </a:extLst>
          </p:cNvPr>
          <p:cNvSpPr>
            <a:spLocks noGrp="1"/>
          </p:cNvSpPr>
          <p:nvPr>
            <p:ph type="title"/>
          </p:nvPr>
        </p:nvSpPr>
        <p:spPr/>
        <p:txBody>
          <a:bodyPr/>
          <a:lstStyle/>
          <a:p>
            <a:r>
              <a:rPr lang="en-IN" dirty="0"/>
              <a:t>DATA SOURCE</a:t>
            </a:r>
          </a:p>
        </p:txBody>
      </p:sp>
      <p:sp>
        <p:nvSpPr>
          <p:cNvPr id="3" name="Content Placeholder 2">
            <a:extLst>
              <a:ext uri="{FF2B5EF4-FFF2-40B4-BE49-F238E27FC236}">
                <a16:creationId xmlns:a16="http://schemas.microsoft.com/office/drawing/2014/main" id="{045A3024-663E-405A-92A9-8B15C22EFB1C}"/>
              </a:ext>
            </a:extLst>
          </p:cNvPr>
          <p:cNvSpPr>
            <a:spLocks noGrp="1"/>
          </p:cNvSpPr>
          <p:nvPr>
            <p:ph idx="1"/>
          </p:nvPr>
        </p:nvSpPr>
        <p:spPr>
          <a:xfrm>
            <a:off x="838200" y="1415562"/>
            <a:ext cx="10515600" cy="5442438"/>
          </a:xfrm>
        </p:spPr>
        <p:txBody>
          <a:bodyPr>
            <a:normAutofit fontScale="92500" lnSpcReduction="10000"/>
          </a:bodyPr>
          <a:lstStyle/>
          <a:p>
            <a:r>
              <a:rPr lang="en-IN" dirty="0"/>
              <a:t>LONDON DATA</a:t>
            </a:r>
          </a:p>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 To derive our solution, We scrape our data from https://en.wikipedia.org/wiki/List_of_areas_of_London </a:t>
            </a:r>
          </a:p>
          <a:p>
            <a:r>
              <a:rPr lang="en-IN" sz="1800" b="0" i="0" u="none" strike="noStrike" baseline="0" dirty="0">
                <a:solidFill>
                  <a:srgbClr val="000000"/>
                </a:solidFill>
                <a:latin typeface="Arial" panose="020B0604020202020204" pitchFamily="34" charset="0"/>
              </a:rPr>
              <a:t>This </a:t>
            </a:r>
            <a:r>
              <a:rPr lang="en-IN" sz="1800" b="0" i="0" u="none" strike="noStrike" baseline="0" dirty="0" err="1">
                <a:solidFill>
                  <a:srgbClr val="000000"/>
                </a:solidFill>
                <a:latin typeface="Arial" panose="020B0604020202020204" pitchFamily="34" charset="0"/>
              </a:rPr>
              <a:t>wikipedia</a:t>
            </a:r>
            <a:r>
              <a:rPr lang="en-IN" sz="1800" b="0" i="0" u="none" strike="noStrike" baseline="0" dirty="0">
                <a:solidFill>
                  <a:srgbClr val="000000"/>
                </a:solidFill>
                <a:latin typeface="Arial" panose="020B0604020202020204" pitchFamily="34" charset="0"/>
              </a:rPr>
              <a:t> page has information about all the neighbourhoods, we limit it London. </a:t>
            </a:r>
          </a:p>
          <a:p>
            <a:r>
              <a:rPr lang="en-IN" sz="1800" b="0" i="0" u="none" strike="noStrike" baseline="0" dirty="0">
                <a:solidFill>
                  <a:srgbClr val="000000"/>
                </a:solidFill>
                <a:latin typeface="Arial" panose="020B0604020202020204" pitchFamily="34" charset="0"/>
              </a:rPr>
              <a:t>1. </a:t>
            </a:r>
            <a:r>
              <a:rPr lang="en-IN" sz="1800" b="0" i="1" u="none" strike="noStrike" baseline="0" dirty="0">
                <a:solidFill>
                  <a:srgbClr val="000000"/>
                </a:solidFill>
                <a:latin typeface="Arial" panose="020B0604020202020204" pitchFamily="34" charset="0"/>
              </a:rPr>
              <a:t>borough </a:t>
            </a:r>
            <a:r>
              <a:rPr lang="en-IN" sz="1800" b="0" i="0" u="none" strike="noStrike" baseline="0" dirty="0">
                <a:solidFill>
                  <a:srgbClr val="000000"/>
                </a:solidFill>
                <a:latin typeface="Arial" panose="020B0604020202020204" pitchFamily="34" charset="0"/>
              </a:rPr>
              <a:t>: Name of Neighbourhood </a:t>
            </a:r>
          </a:p>
          <a:p>
            <a:r>
              <a:rPr lang="en-IN" sz="1800" b="0" i="0" u="none" strike="noStrike" baseline="0" dirty="0">
                <a:solidFill>
                  <a:srgbClr val="000000"/>
                </a:solidFill>
                <a:latin typeface="Arial" panose="020B0604020202020204" pitchFamily="34" charset="0"/>
              </a:rPr>
              <a:t>2. </a:t>
            </a:r>
            <a:r>
              <a:rPr lang="en-IN" sz="1800" b="0" i="1" u="none" strike="noStrike" baseline="0" dirty="0">
                <a:solidFill>
                  <a:srgbClr val="000000"/>
                </a:solidFill>
                <a:latin typeface="Arial" panose="020B0604020202020204" pitchFamily="34" charset="0"/>
              </a:rPr>
              <a:t>town </a:t>
            </a:r>
            <a:r>
              <a:rPr lang="en-IN" sz="1800" b="0" i="0" u="none" strike="noStrike" baseline="0" dirty="0">
                <a:solidFill>
                  <a:srgbClr val="000000"/>
                </a:solidFill>
                <a:latin typeface="Arial" panose="020B0604020202020204" pitchFamily="34" charset="0"/>
              </a:rPr>
              <a:t>: Name of borough </a:t>
            </a:r>
          </a:p>
          <a:p>
            <a:r>
              <a:rPr lang="fr-FR" sz="1800" b="0" i="0" u="none" strike="noStrike" baseline="0" dirty="0">
                <a:solidFill>
                  <a:srgbClr val="000000"/>
                </a:solidFill>
                <a:latin typeface="Arial" panose="020B0604020202020204" pitchFamily="34" charset="0"/>
              </a:rPr>
              <a:t>3. </a:t>
            </a:r>
            <a:r>
              <a:rPr lang="fr-FR" sz="1800" b="0" i="1" u="none" strike="noStrike" baseline="0" dirty="0">
                <a:solidFill>
                  <a:srgbClr val="000000"/>
                </a:solidFill>
                <a:latin typeface="Arial" panose="020B0604020202020204" pitchFamily="34" charset="0"/>
              </a:rPr>
              <a:t>post_code </a:t>
            </a:r>
            <a:r>
              <a:rPr lang="fr-FR" sz="1800" b="0" i="0" u="none" strike="noStrike" baseline="0" dirty="0">
                <a:solidFill>
                  <a:srgbClr val="000000"/>
                </a:solidFill>
                <a:latin typeface="Arial" panose="020B0604020202020204" pitchFamily="34" charset="0"/>
              </a:rPr>
              <a:t>: Postal codes for London. </a:t>
            </a:r>
          </a:p>
          <a:p>
            <a:endParaRPr lang="fr-FR" sz="1800" b="0" i="0" u="none" strike="noStrike" baseline="0" dirty="0">
              <a:solidFill>
                <a:srgbClr val="000000"/>
              </a:solidFill>
              <a:latin typeface="Arial" panose="020B0604020202020204" pitchFamily="34" charset="0"/>
            </a:endParaRPr>
          </a:p>
          <a:p>
            <a:r>
              <a:rPr lang="en-IN" dirty="0"/>
              <a:t>PARIS DATA </a:t>
            </a:r>
          </a:p>
          <a:p>
            <a:r>
              <a:rPr lang="en-IN" sz="1800" b="0" i="0" u="none" strike="noStrike" baseline="0" dirty="0">
                <a:solidFill>
                  <a:srgbClr val="000000"/>
                </a:solidFill>
                <a:latin typeface="Arial" panose="020B0604020202020204" pitchFamily="34" charset="0"/>
              </a:rPr>
              <a:t>To derive our solution, We leverage JSON data available at https://www.data.gouv.fr/fr/datasets/r/e88c6fda-1d09-42a0-a069-606d3259114e </a:t>
            </a:r>
          </a:p>
          <a:p>
            <a:r>
              <a:rPr lang="en-IN" sz="1800" b="0" i="0" u="none" strike="noStrike" baseline="0" dirty="0">
                <a:solidFill>
                  <a:srgbClr val="000000"/>
                </a:solidFill>
                <a:latin typeface="Arial" panose="020B0604020202020204" pitchFamily="34" charset="0"/>
              </a:rPr>
              <a:t>The JSON file has data about all the neighbourhoods in France, we limit it to Paris. </a:t>
            </a:r>
          </a:p>
          <a:p>
            <a:r>
              <a:rPr lang="fr-FR" sz="1800" b="0" i="0" u="none" strike="noStrike" baseline="0" dirty="0">
                <a:solidFill>
                  <a:srgbClr val="000000"/>
                </a:solidFill>
                <a:latin typeface="Arial" panose="020B0604020202020204" pitchFamily="34" charset="0"/>
              </a:rPr>
              <a:t>1. </a:t>
            </a:r>
            <a:r>
              <a:rPr lang="fr-FR" sz="1800" b="0" i="1" u="none" strike="noStrike" baseline="0" dirty="0">
                <a:solidFill>
                  <a:srgbClr val="000000"/>
                </a:solidFill>
                <a:latin typeface="Arial" panose="020B0604020202020204" pitchFamily="34" charset="0"/>
              </a:rPr>
              <a:t>postal_code </a:t>
            </a:r>
            <a:r>
              <a:rPr lang="fr-FR" sz="1800" b="0" i="0" u="none" strike="noStrike" baseline="0" dirty="0">
                <a:solidFill>
                  <a:srgbClr val="000000"/>
                </a:solidFill>
                <a:latin typeface="Arial" panose="020B0604020202020204" pitchFamily="34" charset="0"/>
              </a:rPr>
              <a:t>: Postal codes for France </a:t>
            </a:r>
          </a:p>
          <a:p>
            <a:r>
              <a:rPr lang="en-IN" sz="1800" b="0" i="0" u="none" strike="noStrike" baseline="0" dirty="0">
                <a:solidFill>
                  <a:srgbClr val="000000"/>
                </a:solidFill>
                <a:latin typeface="Arial" panose="020B0604020202020204" pitchFamily="34" charset="0"/>
              </a:rPr>
              <a:t>2. </a:t>
            </a:r>
            <a:r>
              <a:rPr lang="en-IN" sz="1800" b="0" i="1" u="none" strike="noStrike" baseline="0" dirty="0" err="1">
                <a:solidFill>
                  <a:srgbClr val="000000"/>
                </a:solidFill>
                <a:latin typeface="Arial" panose="020B0604020202020204" pitchFamily="34" charset="0"/>
              </a:rPr>
              <a:t>nom_comm</a:t>
            </a:r>
            <a:r>
              <a:rPr lang="en-IN" sz="1800" b="0" i="1"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Arial" panose="020B0604020202020204" pitchFamily="34" charset="0"/>
              </a:rPr>
              <a:t>: Name of Neighbourhoods in France </a:t>
            </a:r>
          </a:p>
          <a:p>
            <a:r>
              <a:rPr lang="en-IN" sz="1800" b="0" i="0" u="none" strike="noStrike" baseline="0" dirty="0">
                <a:solidFill>
                  <a:srgbClr val="000000"/>
                </a:solidFill>
                <a:latin typeface="Arial" panose="020B0604020202020204" pitchFamily="34" charset="0"/>
              </a:rPr>
              <a:t>3. </a:t>
            </a:r>
            <a:r>
              <a:rPr lang="en-IN" sz="1800" b="0" i="1" u="none" strike="noStrike" baseline="0" dirty="0" err="1">
                <a:solidFill>
                  <a:srgbClr val="000000"/>
                </a:solidFill>
                <a:latin typeface="Arial" panose="020B0604020202020204" pitchFamily="34" charset="0"/>
              </a:rPr>
              <a:t>nom_dept</a:t>
            </a:r>
            <a:r>
              <a:rPr lang="en-IN" sz="1800" b="0" i="1" u="none" strike="noStrike" baseline="0" dirty="0">
                <a:solidFill>
                  <a:srgbClr val="000000"/>
                </a:solidFill>
                <a:latin typeface="Arial" panose="020B0604020202020204" pitchFamily="34" charset="0"/>
              </a:rPr>
              <a:t> </a:t>
            </a:r>
            <a:r>
              <a:rPr lang="en-IN" sz="1800" b="0" i="0" u="none" strike="noStrike" baseline="0" dirty="0">
                <a:solidFill>
                  <a:srgbClr val="000000"/>
                </a:solidFill>
                <a:latin typeface="Arial" panose="020B0604020202020204" pitchFamily="34" charset="0"/>
              </a:rPr>
              <a:t>: Name of the boroughs, equivalent to towns in France </a:t>
            </a:r>
          </a:p>
          <a:p>
            <a:r>
              <a:rPr lang="en-IN" sz="1800" b="0" i="0" u="none" strike="noStrike" baseline="0" dirty="0">
                <a:solidFill>
                  <a:srgbClr val="000000"/>
                </a:solidFill>
                <a:latin typeface="Arial" panose="020B0604020202020204" pitchFamily="34" charset="0"/>
              </a:rPr>
              <a:t>4. </a:t>
            </a:r>
            <a:r>
              <a:rPr lang="en-IN" sz="1800" b="0" i="1" u="none" strike="noStrike" baseline="0" dirty="0">
                <a:solidFill>
                  <a:srgbClr val="000000"/>
                </a:solidFill>
                <a:latin typeface="Arial" panose="020B0604020202020204" pitchFamily="34" charset="0"/>
              </a:rPr>
              <a:t>geo_point_2d </a:t>
            </a:r>
            <a:r>
              <a:rPr lang="en-IN" sz="1800" b="0" i="0" u="none" strike="noStrike" baseline="0" dirty="0">
                <a:solidFill>
                  <a:srgbClr val="000000"/>
                </a:solidFill>
                <a:latin typeface="Arial" panose="020B0604020202020204" pitchFamily="34" charset="0"/>
              </a:rPr>
              <a:t>: Tuple containing the latitude and longitude of the Neighbourhoods. </a:t>
            </a:r>
          </a:p>
          <a:p>
            <a:pPr marL="0" indent="0">
              <a:buNone/>
            </a:pPr>
            <a:endParaRPr lang="en-IN" dirty="0"/>
          </a:p>
        </p:txBody>
      </p:sp>
    </p:spTree>
    <p:extLst>
      <p:ext uri="{BB962C8B-B14F-4D97-AF65-F5344CB8AC3E}">
        <p14:creationId xmlns:p14="http://schemas.microsoft.com/office/powerpoint/2010/main" val="65276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8E99-14E7-47A3-B9FC-8F0F30C69B4F}"/>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E92FD80C-DCCA-4D2B-AE2A-E0B175051510}"/>
              </a:ext>
            </a:extLst>
          </p:cNvPr>
          <p:cNvSpPr>
            <a:spLocks noGrp="1"/>
          </p:cNvSpPr>
          <p:nvPr>
            <p:ph idx="1"/>
          </p:nvPr>
        </p:nvSpPr>
        <p:spPr/>
        <p:txBody>
          <a:bodyPr/>
          <a:lstStyle/>
          <a:p>
            <a:r>
              <a:rPr lang="en-IN" dirty="0"/>
              <a:t>We use </a:t>
            </a:r>
            <a:r>
              <a:rPr lang="en-IN" dirty="0" err="1"/>
              <a:t>Kmeans</a:t>
            </a:r>
            <a:r>
              <a:rPr lang="en-IN" dirty="0"/>
              <a:t> Clustering Machine learning </a:t>
            </a:r>
            <a:r>
              <a:rPr lang="en-IN" dirty="0" err="1"/>
              <a:t>algorighm</a:t>
            </a:r>
            <a:r>
              <a:rPr lang="en-IN" dirty="0"/>
              <a:t> </a:t>
            </a:r>
          </a:p>
          <a:p>
            <a:r>
              <a:rPr lang="en-IN" dirty="0"/>
              <a:t>We are going with 5 number of clusters </a:t>
            </a:r>
          </a:p>
          <a:p>
            <a:endParaRPr lang="en-IN" dirty="0"/>
          </a:p>
        </p:txBody>
      </p:sp>
      <p:pic>
        <p:nvPicPr>
          <p:cNvPr id="5" name="Picture 4">
            <a:extLst>
              <a:ext uri="{FF2B5EF4-FFF2-40B4-BE49-F238E27FC236}">
                <a16:creationId xmlns:a16="http://schemas.microsoft.com/office/drawing/2014/main" id="{DDEA7C76-5DC4-4119-BEEF-3D24423FE227}"/>
              </a:ext>
            </a:extLst>
          </p:cNvPr>
          <p:cNvPicPr>
            <a:picLocks noChangeAspect="1"/>
          </p:cNvPicPr>
          <p:nvPr/>
        </p:nvPicPr>
        <p:blipFill>
          <a:blip r:embed="rId2"/>
          <a:stretch>
            <a:fillRect/>
          </a:stretch>
        </p:blipFill>
        <p:spPr>
          <a:xfrm>
            <a:off x="2145322" y="3087749"/>
            <a:ext cx="6295293" cy="3471119"/>
          </a:xfrm>
          <a:prstGeom prst="rect">
            <a:avLst/>
          </a:prstGeom>
        </p:spPr>
      </p:pic>
    </p:spTree>
    <p:extLst>
      <p:ext uri="{BB962C8B-B14F-4D97-AF65-F5344CB8AC3E}">
        <p14:creationId xmlns:p14="http://schemas.microsoft.com/office/powerpoint/2010/main" val="331884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B878-6E72-4A74-9E36-0E31D002E59B}"/>
              </a:ext>
            </a:extLst>
          </p:cNvPr>
          <p:cNvSpPr>
            <a:spLocks noGrp="1"/>
          </p:cNvSpPr>
          <p:nvPr>
            <p:ph type="title"/>
          </p:nvPr>
        </p:nvSpPr>
        <p:spPr/>
        <p:txBody>
          <a:bodyPr/>
          <a:lstStyle/>
          <a:p>
            <a:r>
              <a:rPr lang="en-IN" dirty="0"/>
              <a:t>Visualizing Clustered Neighbourhoods </a:t>
            </a:r>
          </a:p>
        </p:txBody>
      </p:sp>
      <p:sp>
        <p:nvSpPr>
          <p:cNvPr id="3" name="Content Placeholder 2">
            <a:extLst>
              <a:ext uri="{FF2B5EF4-FFF2-40B4-BE49-F238E27FC236}">
                <a16:creationId xmlns:a16="http://schemas.microsoft.com/office/drawing/2014/main" id="{E70590A7-5BB6-4FC4-A242-FAC05F599C68}"/>
              </a:ext>
            </a:extLst>
          </p:cNvPr>
          <p:cNvSpPr>
            <a:spLocks noGrp="1"/>
          </p:cNvSpPr>
          <p:nvPr>
            <p:ph idx="1"/>
          </p:nvPr>
        </p:nvSpPr>
        <p:spPr/>
        <p:txBody>
          <a:bodyPr/>
          <a:lstStyle/>
          <a:p>
            <a:r>
              <a:rPr lang="en-IN" sz="1800" b="0" i="0" u="none" strike="noStrike" baseline="0" dirty="0">
                <a:solidFill>
                  <a:srgbClr val="000000"/>
                </a:solidFill>
                <a:latin typeface="Arial" panose="020B0604020202020204" pitchFamily="34" charset="0"/>
              </a:rPr>
              <a:t>Our data is processed, missing data is collected and compiled. The Model is built. All that's remaining is to see the clustered neighbourhoods on the map. Again, we use </a:t>
            </a:r>
            <a:r>
              <a:rPr lang="en-IN" sz="1800" b="0" i="0" u="none" strike="noStrike" baseline="0" dirty="0">
                <a:solidFill>
                  <a:srgbClr val="000000"/>
                </a:solidFill>
                <a:latin typeface="Courier New" panose="02070309020205020404" pitchFamily="49" charset="0"/>
              </a:rPr>
              <a:t>Folium </a:t>
            </a:r>
            <a:r>
              <a:rPr lang="en-IN" sz="1800" b="0" i="0" u="none" strike="noStrike" baseline="0" dirty="0">
                <a:solidFill>
                  <a:srgbClr val="000000"/>
                </a:solidFill>
                <a:latin typeface="Arial" panose="020B0604020202020204" pitchFamily="34" charset="0"/>
              </a:rPr>
              <a:t>package to do so. </a:t>
            </a:r>
            <a:endParaRPr lang="en-IN" dirty="0"/>
          </a:p>
        </p:txBody>
      </p:sp>
      <p:pic>
        <p:nvPicPr>
          <p:cNvPr id="5" name="Picture 4">
            <a:extLst>
              <a:ext uri="{FF2B5EF4-FFF2-40B4-BE49-F238E27FC236}">
                <a16:creationId xmlns:a16="http://schemas.microsoft.com/office/drawing/2014/main" id="{469FCCC5-258F-4938-940F-C66987FCB4E8}"/>
              </a:ext>
            </a:extLst>
          </p:cNvPr>
          <p:cNvPicPr>
            <a:picLocks noChangeAspect="1"/>
          </p:cNvPicPr>
          <p:nvPr/>
        </p:nvPicPr>
        <p:blipFill>
          <a:blip r:embed="rId2"/>
          <a:stretch>
            <a:fillRect/>
          </a:stretch>
        </p:blipFill>
        <p:spPr>
          <a:xfrm>
            <a:off x="2382716" y="2453924"/>
            <a:ext cx="6638192" cy="4367097"/>
          </a:xfrm>
          <a:prstGeom prst="rect">
            <a:avLst/>
          </a:prstGeom>
        </p:spPr>
      </p:pic>
    </p:spTree>
    <p:extLst>
      <p:ext uri="{BB962C8B-B14F-4D97-AF65-F5344CB8AC3E}">
        <p14:creationId xmlns:p14="http://schemas.microsoft.com/office/powerpoint/2010/main" val="316753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F0C1-CB9C-4DA1-B4AC-3CAC95D2BFBD}"/>
              </a:ext>
            </a:extLst>
          </p:cNvPr>
          <p:cNvSpPr>
            <a:spLocks noGrp="1"/>
          </p:cNvSpPr>
          <p:nvPr>
            <p:ph type="title"/>
          </p:nvPr>
        </p:nvSpPr>
        <p:spPr/>
        <p:txBody>
          <a:bodyPr/>
          <a:lstStyle/>
          <a:p>
            <a:r>
              <a:rPr lang="en-IN" dirty="0"/>
              <a:t>Results </a:t>
            </a:r>
          </a:p>
        </p:txBody>
      </p:sp>
      <p:sp>
        <p:nvSpPr>
          <p:cNvPr id="3" name="Content Placeholder 2">
            <a:extLst>
              <a:ext uri="{FF2B5EF4-FFF2-40B4-BE49-F238E27FC236}">
                <a16:creationId xmlns:a16="http://schemas.microsoft.com/office/drawing/2014/main" id="{DFFFE428-9860-4E8C-8923-84EA1F518059}"/>
              </a:ext>
            </a:extLst>
          </p:cNvPr>
          <p:cNvSpPr>
            <a:spLocks noGrp="1"/>
          </p:cNvSpPr>
          <p:nvPr>
            <p:ph idx="1"/>
          </p:nvPr>
        </p:nvSpPr>
        <p:spPr/>
        <p:txBody>
          <a:bodyPr>
            <a:normAutofit fontScale="92500" lnSpcReduction="10000"/>
          </a:bodyPr>
          <a:lstStyle/>
          <a:p>
            <a:r>
              <a:rPr lang="en-IN" dirty="0"/>
              <a:t>LONDON</a:t>
            </a:r>
          </a:p>
          <a:p>
            <a:pPr marL="0" indent="0">
              <a:buNone/>
            </a:pPr>
            <a:r>
              <a:rPr lang="en-IN" sz="1800" b="0" i="0" u="none" strike="noStrike" baseline="0" dirty="0">
                <a:solidFill>
                  <a:srgbClr val="000000"/>
                </a:solidFill>
                <a:latin typeface="Arial" panose="020B0604020202020204" pitchFamily="34" charset="0"/>
              </a:rPr>
              <a:t>The neighbourhoods of London are very </a:t>
            </a:r>
            <a:r>
              <a:rPr lang="en-IN" sz="1800" b="0" i="0" u="none" strike="noStrike" baseline="0" dirty="0" err="1">
                <a:solidFill>
                  <a:srgbClr val="000000"/>
                </a:solidFill>
                <a:latin typeface="Arial" panose="020B0604020202020204" pitchFamily="34" charset="0"/>
              </a:rPr>
              <a:t>mulitcultural</a:t>
            </a:r>
            <a:r>
              <a:rPr lang="en-IN" sz="1800" b="0" i="0" u="none" strike="noStrike" baseline="0" dirty="0">
                <a:solidFill>
                  <a:srgbClr val="000000"/>
                </a:solidFill>
                <a:latin typeface="Arial" panose="020B0604020202020204" pitchFamily="34" charset="0"/>
              </a:rPr>
              <a:t>. There are a lot of different </a:t>
            </a:r>
            <a:r>
              <a:rPr lang="en-IN" sz="1800" b="0" i="0" u="none" strike="noStrike" baseline="0" dirty="0" err="1">
                <a:solidFill>
                  <a:srgbClr val="000000"/>
                </a:solidFill>
                <a:latin typeface="Arial" panose="020B0604020202020204" pitchFamily="34" charset="0"/>
              </a:rPr>
              <a:t>cusines</a:t>
            </a:r>
            <a:r>
              <a:rPr lang="en-IN" sz="1800" b="0" i="0" u="none" strike="noStrike" baseline="0" dirty="0">
                <a:solidFill>
                  <a:srgbClr val="000000"/>
                </a:solidFill>
                <a:latin typeface="Arial" panose="020B0604020202020204" pitchFamily="34" charset="0"/>
              </a:rPr>
              <a:t> including Indian, Italian, Turkish and Chinese. London seems to take a step further in this direction by having a lot of Restaurants, bars, juice bars, coffee shops, Fish and Chips shop and Breakfast spots. It has a lot of shopping options too with that of the Flea markets, flower shops, fish markets, Fishing stores, clothing stores. The main modes of transport seem to be Buses and trains. For leisure, the neighbourhoods are set up to have lots of parks, golf courses, zoo, gyms and Historic sites. Overall, the city of London offers a multicultural, diverse and certainly an entertaining experience. </a:t>
            </a:r>
          </a:p>
          <a:p>
            <a:pPr marL="0" indent="0">
              <a:buNone/>
            </a:pPr>
            <a:endParaRPr lang="en-IN" sz="1800" dirty="0">
              <a:solidFill>
                <a:srgbClr val="000000"/>
              </a:solidFill>
              <a:latin typeface="Arial" panose="020B0604020202020204" pitchFamily="34" charset="0"/>
            </a:endParaRPr>
          </a:p>
          <a:p>
            <a:r>
              <a:rPr lang="en-IN" dirty="0">
                <a:solidFill>
                  <a:srgbClr val="000000"/>
                </a:solidFill>
                <a:latin typeface="Arial" panose="020B0604020202020204" pitchFamily="34" charset="0"/>
              </a:rPr>
              <a:t>PARIS</a:t>
            </a:r>
          </a:p>
          <a:p>
            <a:pPr marL="0" indent="0">
              <a:buNone/>
            </a:pPr>
            <a:r>
              <a:rPr lang="en-IN" sz="1800" b="0" i="0" u="none" strike="noStrike" baseline="0" dirty="0">
                <a:solidFill>
                  <a:srgbClr val="000000"/>
                </a:solidFill>
                <a:latin typeface="Arial" panose="020B0604020202020204" pitchFamily="34" charset="0"/>
              </a:rPr>
              <a:t>Paris is relatively small in size geographically. It has a wide variety of </a:t>
            </a:r>
            <a:r>
              <a:rPr lang="en-IN" sz="1800" b="0" i="0" u="none" strike="noStrike" baseline="0" dirty="0" err="1">
                <a:solidFill>
                  <a:srgbClr val="000000"/>
                </a:solidFill>
                <a:latin typeface="Arial" panose="020B0604020202020204" pitchFamily="34" charset="0"/>
              </a:rPr>
              <a:t>cusines</a:t>
            </a:r>
            <a:r>
              <a:rPr lang="en-IN" sz="1800" b="0" i="0" u="none" strike="noStrike" baseline="0" dirty="0">
                <a:solidFill>
                  <a:srgbClr val="000000"/>
                </a:solidFill>
                <a:latin typeface="Arial" panose="020B0604020202020204" pitchFamily="34" charset="0"/>
              </a:rPr>
              <a:t> and eateries including French, Thai, Cambodian, Asian, Chinese etc. There are a lot of hangout spots including many Restaurants and Bars. Paris has a lot of Bistro's. Different means of public transport in Paris which includes buses, bikes, boats or ferries. For leisure and sight seeing, there are a lot of Plazas, Trails, Parks, Historic sites, clothing shops, Art galleries and Museums. Overall, Paris seems like the relaxing vacation spot with a mix of lakes, historic spots and a wide variety of </a:t>
            </a:r>
            <a:r>
              <a:rPr lang="en-IN" sz="1800" b="0" i="0" u="none" strike="noStrike" baseline="0" dirty="0" err="1">
                <a:solidFill>
                  <a:srgbClr val="000000"/>
                </a:solidFill>
                <a:latin typeface="Arial" panose="020B0604020202020204" pitchFamily="34" charset="0"/>
              </a:rPr>
              <a:t>cusines</a:t>
            </a:r>
            <a:r>
              <a:rPr lang="en-IN" sz="1800" b="0" i="0" u="none" strike="noStrike" baseline="0" dirty="0">
                <a:solidFill>
                  <a:srgbClr val="000000"/>
                </a:solidFill>
                <a:latin typeface="Arial" panose="020B0604020202020204" pitchFamily="34" charset="0"/>
              </a:rPr>
              <a:t> to try out. </a:t>
            </a:r>
            <a:endParaRPr lang="en-IN" sz="4000" dirty="0"/>
          </a:p>
        </p:txBody>
      </p:sp>
    </p:spTree>
    <p:extLst>
      <p:ext uri="{BB962C8B-B14F-4D97-AF65-F5344CB8AC3E}">
        <p14:creationId xmlns:p14="http://schemas.microsoft.com/office/powerpoint/2010/main" val="125687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377E-197F-4AD9-A256-0E9A9ED43AE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DAC372C-FBAE-473B-B3CC-8DE58BAFEE3F}"/>
              </a:ext>
            </a:extLst>
          </p:cNvPr>
          <p:cNvSpPr>
            <a:spLocks noGrp="1"/>
          </p:cNvSpPr>
          <p:nvPr>
            <p:ph idx="1"/>
          </p:nvPr>
        </p:nvSpPr>
        <p:spPr/>
        <p:txBody>
          <a:bodyPr/>
          <a:lstStyle/>
          <a:p>
            <a:r>
              <a:rPr lang="en-IN" sz="1800" b="0" i="0" u="none" strike="noStrike" baseline="0" dirty="0">
                <a:solidFill>
                  <a:srgbClr val="000000"/>
                </a:solidFill>
                <a:latin typeface="Arial" panose="020B0604020202020204" pitchFamily="34" charset="0"/>
              </a:rPr>
              <a:t>Both Paris and London seem to offer a vacation stay or a romantic getaway with a lot of places to explore, beautiful landscapes, amazing food and a wide variety of culture. Overall, it's </a:t>
            </a:r>
            <a:r>
              <a:rPr lang="en-IN" sz="1800" b="0" i="0" u="none" strike="noStrike" baseline="0" dirty="0" err="1">
                <a:solidFill>
                  <a:srgbClr val="000000"/>
                </a:solidFill>
                <a:latin typeface="Arial" panose="020B0604020202020204" pitchFamily="34" charset="0"/>
              </a:rPr>
              <a:t>upto</a:t>
            </a:r>
            <a:r>
              <a:rPr lang="en-IN" sz="1800" b="0" i="0" u="none" strike="noStrike" baseline="0" dirty="0">
                <a:solidFill>
                  <a:srgbClr val="000000"/>
                </a:solidFill>
                <a:latin typeface="Arial" panose="020B0604020202020204" pitchFamily="34" charset="0"/>
              </a:rPr>
              <a:t> the stakeholders to decide which experience they would prefer more and which would more to their liking. </a:t>
            </a:r>
            <a:endParaRPr lang="en-IN" dirty="0"/>
          </a:p>
        </p:txBody>
      </p:sp>
    </p:spTree>
    <p:extLst>
      <p:ext uri="{BB962C8B-B14F-4D97-AF65-F5344CB8AC3E}">
        <p14:creationId xmlns:p14="http://schemas.microsoft.com/office/powerpoint/2010/main" val="360837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EFAA-7507-4D56-9AA7-2ECA547D4FBF}"/>
              </a:ext>
            </a:extLst>
          </p:cNvPr>
          <p:cNvSpPr>
            <a:spLocks noGrp="1"/>
          </p:cNvSpPr>
          <p:nvPr>
            <p:ph type="title"/>
          </p:nvPr>
        </p:nvSpPr>
        <p:spPr/>
        <p:txBody>
          <a:bodyPr/>
          <a:lstStyle/>
          <a:p>
            <a:r>
              <a:rPr lang="en-IN"/>
              <a:t>THANK YOU</a:t>
            </a:r>
          </a:p>
        </p:txBody>
      </p:sp>
      <p:sp>
        <p:nvSpPr>
          <p:cNvPr id="3" name="Content Placeholder 2">
            <a:extLst>
              <a:ext uri="{FF2B5EF4-FFF2-40B4-BE49-F238E27FC236}">
                <a16:creationId xmlns:a16="http://schemas.microsoft.com/office/drawing/2014/main" id="{E1079084-D7DD-4E0B-AA43-3C7E7EB183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76857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681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BATTLE OF CITY LONDON AND PARIS</vt:lpstr>
      <vt:lpstr>Introduction</vt:lpstr>
      <vt:lpstr>DATA SOURCE</vt:lpstr>
      <vt:lpstr>MODEL BUILDING</vt:lpstr>
      <vt:lpstr>Visualizing Clustered Neighbourhoods </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CITY LONDON AND PARIS</dc:title>
  <dc:creator>Sahil Shikalgar</dc:creator>
  <cp:lastModifiedBy>Sahil Shikalgar</cp:lastModifiedBy>
  <cp:revision>2</cp:revision>
  <dcterms:created xsi:type="dcterms:W3CDTF">2021-03-09T05:00:49Z</dcterms:created>
  <dcterms:modified xsi:type="dcterms:W3CDTF">2021-03-09T06:33:39Z</dcterms:modified>
</cp:coreProperties>
</file>