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4D2461-9487-42EC-A661-26242AFC6541}"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IN"/>
        </a:p>
      </dgm:t>
    </dgm:pt>
    <dgm:pt modelId="{8047BB4E-8E47-4679-A1C8-A2FCB339E77B}">
      <dgm:prSet phldrT="[Text]"/>
      <dgm:spPr/>
      <dgm:t>
        <a:bodyPr/>
        <a:lstStyle/>
        <a:p>
          <a:r>
            <a:rPr lang="en-IN" b="0"/>
            <a:t>Data Preprocessing</a:t>
          </a:r>
        </a:p>
      </dgm:t>
    </dgm:pt>
    <dgm:pt modelId="{34ACBB47-B216-414F-B75D-690E17C0B67A}" type="parTrans" cxnId="{F8EC46E6-0C0C-4D66-980C-839DA3E11A0D}">
      <dgm:prSet/>
      <dgm:spPr/>
      <dgm:t>
        <a:bodyPr/>
        <a:lstStyle/>
        <a:p>
          <a:endParaRPr lang="en-IN"/>
        </a:p>
      </dgm:t>
    </dgm:pt>
    <dgm:pt modelId="{DB7FABFE-44F1-4EF7-8CAB-7A0C08D92F35}" type="sibTrans" cxnId="{F8EC46E6-0C0C-4D66-980C-839DA3E11A0D}">
      <dgm:prSet/>
      <dgm:spPr/>
      <dgm:t>
        <a:bodyPr/>
        <a:lstStyle/>
        <a:p>
          <a:endParaRPr lang="en-IN"/>
        </a:p>
      </dgm:t>
    </dgm:pt>
    <dgm:pt modelId="{61155220-DC75-42D7-B6F9-9B0790977DD1}">
      <dgm:prSet phldrT="[Text]"/>
      <dgm:spPr/>
      <dgm:t>
        <a:bodyPr/>
        <a:lstStyle/>
        <a:p>
          <a:r>
            <a:rPr lang="en-IN" b="0"/>
            <a:t>Exploratory Data Analysis</a:t>
          </a:r>
        </a:p>
      </dgm:t>
    </dgm:pt>
    <dgm:pt modelId="{35D92C7F-AF53-498F-99D2-31DCC568AB55}" type="parTrans" cxnId="{457E7F08-4431-4E6A-ADDF-48CC4B173B78}">
      <dgm:prSet/>
      <dgm:spPr/>
      <dgm:t>
        <a:bodyPr/>
        <a:lstStyle/>
        <a:p>
          <a:endParaRPr lang="en-IN"/>
        </a:p>
      </dgm:t>
    </dgm:pt>
    <dgm:pt modelId="{2F701B3A-2152-4895-8C98-2DE0D290B1D0}" type="sibTrans" cxnId="{457E7F08-4431-4E6A-ADDF-48CC4B173B78}">
      <dgm:prSet/>
      <dgm:spPr/>
      <dgm:t>
        <a:bodyPr/>
        <a:lstStyle/>
        <a:p>
          <a:endParaRPr lang="en-IN"/>
        </a:p>
      </dgm:t>
    </dgm:pt>
    <dgm:pt modelId="{E378DCC2-59C1-46DD-868B-C265BAB3F03F}">
      <dgm:prSet phldrT="[Text]"/>
      <dgm:spPr/>
      <dgm:t>
        <a:bodyPr/>
        <a:lstStyle/>
        <a:p>
          <a:r>
            <a:rPr lang="en-IN" b="0"/>
            <a:t>Discriptive Visualisation (Tablue)</a:t>
          </a:r>
        </a:p>
      </dgm:t>
    </dgm:pt>
    <dgm:pt modelId="{730903F7-2220-49EF-A8E6-5F01C5739712}" type="parTrans" cxnId="{4D003A90-7E19-47AA-A5FB-D6F5A8F63995}">
      <dgm:prSet/>
      <dgm:spPr/>
      <dgm:t>
        <a:bodyPr/>
        <a:lstStyle/>
        <a:p>
          <a:endParaRPr lang="en-IN"/>
        </a:p>
      </dgm:t>
    </dgm:pt>
    <dgm:pt modelId="{531614E8-60D3-443D-9FF2-89A44F54346A}" type="sibTrans" cxnId="{4D003A90-7E19-47AA-A5FB-D6F5A8F63995}">
      <dgm:prSet/>
      <dgm:spPr/>
      <dgm:t>
        <a:bodyPr/>
        <a:lstStyle/>
        <a:p>
          <a:endParaRPr lang="en-IN"/>
        </a:p>
      </dgm:t>
    </dgm:pt>
    <dgm:pt modelId="{4CF4F2C1-D5B5-418B-9DCC-83A41AE035F8}">
      <dgm:prSet phldrT="[Text]"/>
      <dgm:spPr/>
      <dgm:t>
        <a:bodyPr/>
        <a:lstStyle/>
        <a:p>
          <a:r>
            <a:rPr lang="en-IN" b="0"/>
            <a:t>Conclusion </a:t>
          </a:r>
        </a:p>
      </dgm:t>
    </dgm:pt>
    <dgm:pt modelId="{BA186E3F-1F08-4297-9A0F-226B399519F1}" type="parTrans" cxnId="{17AFE4B0-C8DA-4D53-8FC5-6CE5A1A365A5}">
      <dgm:prSet/>
      <dgm:spPr/>
      <dgm:t>
        <a:bodyPr/>
        <a:lstStyle/>
        <a:p>
          <a:endParaRPr lang="en-IN"/>
        </a:p>
      </dgm:t>
    </dgm:pt>
    <dgm:pt modelId="{2C681271-9824-4037-A773-C9D2A1961FF2}" type="sibTrans" cxnId="{17AFE4B0-C8DA-4D53-8FC5-6CE5A1A365A5}">
      <dgm:prSet/>
      <dgm:spPr/>
      <dgm:t>
        <a:bodyPr/>
        <a:lstStyle/>
        <a:p>
          <a:endParaRPr lang="en-IN"/>
        </a:p>
      </dgm:t>
    </dgm:pt>
    <dgm:pt modelId="{778428A6-9BBC-44ED-8162-1E1EBCD77D2E}" type="pres">
      <dgm:prSet presAssocID="{394D2461-9487-42EC-A661-26242AFC6541}" presName="outerComposite" presStyleCnt="0">
        <dgm:presLayoutVars>
          <dgm:chMax val="5"/>
          <dgm:dir/>
          <dgm:resizeHandles val="exact"/>
        </dgm:presLayoutVars>
      </dgm:prSet>
      <dgm:spPr/>
    </dgm:pt>
    <dgm:pt modelId="{C67872AA-0211-4D6D-A62C-0E01FD4049AA}" type="pres">
      <dgm:prSet presAssocID="{394D2461-9487-42EC-A661-26242AFC6541}" presName="dummyMaxCanvas" presStyleCnt="0">
        <dgm:presLayoutVars/>
      </dgm:prSet>
      <dgm:spPr/>
    </dgm:pt>
    <dgm:pt modelId="{DE48E3EA-0852-4354-9000-DEB86490FE50}" type="pres">
      <dgm:prSet presAssocID="{394D2461-9487-42EC-A661-26242AFC6541}" presName="FourNodes_1" presStyleLbl="node1" presStyleIdx="0" presStyleCnt="4">
        <dgm:presLayoutVars>
          <dgm:bulletEnabled val="1"/>
        </dgm:presLayoutVars>
      </dgm:prSet>
      <dgm:spPr/>
    </dgm:pt>
    <dgm:pt modelId="{461A9063-FD35-485F-82D1-5CE5B88AC965}" type="pres">
      <dgm:prSet presAssocID="{394D2461-9487-42EC-A661-26242AFC6541}" presName="FourNodes_2" presStyleLbl="node1" presStyleIdx="1" presStyleCnt="4">
        <dgm:presLayoutVars>
          <dgm:bulletEnabled val="1"/>
        </dgm:presLayoutVars>
      </dgm:prSet>
      <dgm:spPr/>
    </dgm:pt>
    <dgm:pt modelId="{D9568406-557B-4EEE-AE1D-058B62E06AA3}" type="pres">
      <dgm:prSet presAssocID="{394D2461-9487-42EC-A661-26242AFC6541}" presName="FourNodes_3" presStyleLbl="node1" presStyleIdx="2" presStyleCnt="4">
        <dgm:presLayoutVars>
          <dgm:bulletEnabled val="1"/>
        </dgm:presLayoutVars>
      </dgm:prSet>
      <dgm:spPr/>
    </dgm:pt>
    <dgm:pt modelId="{ECFAC5BC-EBAC-4486-B96D-48C6C913632F}" type="pres">
      <dgm:prSet presAssocID="{394D2461-9487-42EC-A661-26242AFC6541}" presName="FourNodes_4" presStyleLbl="node1" presStyleIdx="3" presStyleCnt="4">
        <dgm:presLayoutVars>
          <dgm:bulletEnabled val="1"/>
        </dgm:presLayoutVars>
      </dgm:prSet>
      <dgm:spPr/>
    </dgm:pt>
    <dgm:pt modelId="{4233FDD3-A14A-4D9F-909F-8A684F672983}" type="pres">
      <dgm:prSet presAssocID="{394D2461-9487-42EC-A661-26242AFC6541}" presName="FourConn_1-2" presStyleLbl="fgAccFollowNode1" presStyleIdx="0" presStyleCnt="3">
        <dgm:presLayoutVars>
          <dgm:bulletEnabled val="1"/>
        </dgm:presLayoutVars>
      </dgm:prSet>
      <dgm:spPr/>
    </dgm:pt>
    <dgm:pt modelId="{55C582B0-D382-4444-B496-899B92F12682}" type="pres">
      <dgm:prSet presAssocID="{394D2461-9487-42EC-A661-26242AFC6541}" presName="FourConn_2-3" presStyleLbl="fgAccFollowNode1" presStyleIdx="1" presStyleCnt="3">
        <dgm:presLayoutVars>
          <dgm:bulletEnabled val="1"/>
        </dgm:presLayoutVars>
      </dgm:prSet>
      <dgm:spPr/>
    </dgm:pt>
    <dgm:pt modelId="{B4A8141B-EADD-49E1-AC6C-94BFD5F6C63B}" type="pres">
      <dgm:prSet presAssocID="{394D2461-9487-42EC-A661-26242AFC6541}" presName="FourConn_3-4" presStyleLbl="fgAccFollowNode1" presStyleIdx="2" presStyleCnt="3">
        <dgm:presLayoutVars>
          <dgm:bulletEnabled val="1"/>
        </dgm:presLayoutVars>
      </dgm:prSet>
      <dgm:spPr/>
    </dgm:pt>
    <dgm:pt modelId="{5CCC3E23-F84D-4851-B761-DBA546B6B688}" type="pres">
      <dgm:prSet presAssocID="{394D2461-9487-42EC-A661-26242AFC6541}" presName="FourNodes_1_text" presStyleLbl="node1" presStyleIdx="3" presStyleCnt="4">
        <dgm:presLayoutVars>
          <dgm:bulletEnabled val="1"/>
        </dgm:presLayoutVars>
      </dgm:prSet>
      <dgm:spPr/>
    </dgm:pt>
    <dgm:pt modelId="{E978A1D3-2DFC-45DB-BE0E-A12B717B86BA}" type="pres">
      <dgm:prSet presAssocID="{394D2461-9487-42EC-A661-26242AFC6541}" presName="FourNodes_2_text" presStyleLbl="node1" presStyleIdx="3" presStyleCnt="4">
        <dgm:presLayoutVars>
          <dgm:bulletEnabled val="1"/>
        </dgm:presLayoutVars>
      </dgm:prSet>
      <dgm:spPr/>
    </dgm:pt>
    <dgm:pt modelId="{D2B5F016-B98B-4D04-A9DC-0979885F9FFE}" type="pres">
      <dgm:prSet presAssocID="{394D2461-9487-42EC-A661-26242AFC6541}" presName="FourNodes_3_text" presStyleLbl="node1" presStyleIdx="3" presStyleCnt="4">
        <dgm:presLayoutVars>
          <dgm:bulletEnabled val="1"/>
        </dgm:presLayoutVars>
      </dgm:prSet>
      <dgm:spPr/>
    </dgm:pt>
    <dgm:pt modelId="{E0C82CD0-0DE4-4F7E-B7B0-B7F478E02EAD}" type="pres">
      <dgm:prSet presAssocID="{394D2461-9487-42EC-A661-26242AFC6541}" presName="FourNodes_4_text" presStyleLbl="node1" presStyleIdx="3" presStyleCnt="4">
        <dgm:presLayoutVars>
          <dgm:bulletEnabled val="1"/>
        </dgm:presLayoutVars>
      </dgm:prSet>
      <dgm:spPr/>
    </dgm:pt>
  </dgm:ptLst>
  <dgm:cxnLst>
    <dgm:cxn modelId="{457E7F08-4431-4E6A-ADDF-48CC4B173B78}" srcId="{394D2461-9487-42EC-A661-26242AFC6541}" destId="{61155220-DC75-42D7-B6F9-9B0790977DD1}" srcOrd="1" destOrd="0" parTransId="{35D92C7F-AF53-498F-99D2-31DCC568AB55}" sibTransId="{2F701B3A-2152-4895-8C98-2DE0D290B1D0}"/>
    <dgm:cxn modelId="{266EE810-D4FD-4E3F-AA5E-5A7DB7533771}" type="presOf" srcId="{E378DCC2-59C1-46DD-868B-C265BAB3F03F}" destId="{D9568406-557B-4EEE-AE1D-058B62E06AA3}" srcOrd="0" destOrd="0" presId="urn:microsoft.com/office/officeart/2005/8/layout/vProcess5"/>
    <dgm:cxn modelId="{9F2C7836-849D-489B-B698-6B0B7903546B}" type="presOf" srcId="{4CF4F2C1-D5B5-418B-9DCC-83A41AE035F8}" destId="{E0C82CD0-0DE4-4F7E-B7B0-B7F478E02EAD}" srcOrd="1" destOrd="0" presId="urn:microsoft.com/office/officeart/2005/8/layout/vProcess5"/>
    <dgm:cxn modelId="{762A833A-D463-4AF7-81E0-0401B6419077}" type="presOf" srcId="{DB7FABFE-44F1-4EF7-8CAB-7A0C08D92F35}" destId="{4233FDD3-A14A-4D9F-909F-8A684F672983}" srcOrd="0" destOrd="0" presId="urn:microsoft.com/office/officeart/2005/8/layout/vProcess5"/>
    <dgm:cxn modelId="{1382C55C-DA29-4BC2-A55C-EB4E11A60083}" type="presOf" srcId="{E378DCC2-59C1-46DD-868B-C265BAB3F03F}" destId="{D2B5F016-B98B-4D04-A9DC-0979885F9FFE}" srcOrd="1" destOrd="0" presId="urn:microsoft.com/office/officeart/2005/8/layout/vProcess5"/>
    <dgm:cxn modelId="{C371144D-9EB0-40C0-8B66-9C263280E872}" type="presOf" srcId="{4CF4F2C1-D5B5-418B-9DCC-83A41AE035F8}" destId="{ECFAC5BC-EBAC-4486-B96D-48C6C913632F}" srcOrd="0" destOrd="0" presId="urn:microsoft.com/office/officeart/2005/8/layout/vProcess5"/>
    <dgm:cxn modelId="{E2389F89-CF45-48C0-90EB-D9C4F4F82BA4}" type="presOf" srcId="{8047BB4E-8E47-4679-A1C8-A2FCB339E77B}" destId="{5CCC3E23-F84D-4851-B761-DBA546B6B688}" srcOrd="1" destOrd="0" presId="urn:microsoft.com/office/officeart/2005/8/layout/vProcess5"/>
    <dgm:cxn modelId="{4D003A90-7E19-47AA-A5FB-D6F5A8F63995}" srcId="{394D2461-9487-42EC-A661-26242AFC6541}" destId="{E378DCC2-59C1-46DD-868B-C265BAB3F03F}" srcOrd="2" destOrd="0" parTransId="{730903F7-2220-49EF-A8E6-5F01C5739712}" sibTransId="{531614E8-60D3-443D-9FF2-89A44F54346A}"/>
    <dgm:cxn modelId="{932486A1-4E3E-448A-8100-92FD08A256E8}" type="presOf" srcId="{61155220-DC75-42D7-B6F9-9B0790977DD1}" destId="{461A9063-FD35-485F-82D1-5CE5B88AC965}" srcOrd="0" destOrd="0" presId="urn:microsoft.com/office/officeart/2005/8/layout/vProcess5"/>
    <dgm:cxn modelId="{17AFE4B0-C8DA-4D53-8FC5-6CE5A1A365A5}" srcId="{394D2461-9487-42EC-A661-26242AFC6541}" destId="{4CF4F2C1-D5B5-418B-9DCC-83A41AE035F8}" srcOrd="3" destOrd="0" parTransId="{BA186E3F-1F08-4297-9A0F-226B399519F1}" sibTransId="{2C681271-9824-4037-A773-C9D2A1961FF2}"/>
    <dgm:cxn modelId="{C2DB90B1-2C6B-4DD9-8A72-0D803A700EAC}" type="presOf" srcId="{61155220-DC75-42D7-B6F9-9B0790977DD1}" destId="{E978A1D3-2DFC-45DB-BE0E-A12B717B86BA}" srcOrd="1" destOrd="0" presId="urn:microsoft.com/office/officeart/2005/8/layout/vProcess5"/>
    <dgm:cxn modelId="{84132AB9-1A45-40F9-A6CB-FF891DEF79B0}" type="presOf" srcId="{2F701B3A-2152-4895-8C98-2DE0D290B1D0}" destId="{55C582B0-D382-4444-B496-899B92F12682}" srcOrd="0" destOrd="0" presId="urn:microsoft.com/office/officeart/2005/8/layout/vProcess5"/>
    <dgm:cxn modelId="{B003AFCA-55C7-441E-A236-285CDA7852B5}" type="presOf" srcId="{394D2461-9487-42EC-A661-26242AFC6541}" destId="{778428A6-9BBC-44ED-8162-1E1EBCD77D2E}" srcOrd="0" destOrd="0" presId="urn:microsoft.com/office/officeart/2005/8/layout/vProcess5"/>
    <dgm:cxn modelId="{6FECE1CD-B096-4A8D-B100-1340582E67C0}" type="presOf" srcId="{8047BB4E-8E47-4679-A1C8-A2FCB339E77B}" destId="{DE48E3EA-0852-4354-9000-DEB86490FE50}" srcOrd="0" destOrd="0" presId="urn:microsoft.com/office/officeart/2005/8/layout/vProcess5"/>
    <dgm:cxn modelId="{D8B4F3D4-5BEA-4AD3-A81A-08CF9767838D}" type="presOf" srcId="{531614E8-60D3-443D-9FF2-89A44F54346A}" destId="{B4A8141B-EADD-49E1-AC6C-94BFD5F6C63B}" srcOrd="0" destOrd="0" presId="urn:microsoft.com/office/officeart/2005/8/layout/vProcess5"/>
    <dgm:cxn modelId="{F8EC46E6-0C0C-4D66-980C-839DA3E11A0D}" srcId="{394D2461-9487-42EC-A661-26242AFC6541}" destId="{8047BB4E-8E47-4679-A1C8-A2FCB339E77B}" srcOrd="0" destOrd="0" parTransId="{34ACBB47-B216-414F-B75D-690E17C0B67A}" sibTransId="{DB7FABFE-44F1-4EF7-8CAB-7A0C08D92F35}"/>
    <dgm:cxn modelId="{7FF51DF3-FD86-40C5-B6A2-366541933047}" type="presParOf" srcId="{778428A6-9BBC-44ED-8162-1E1EBCD77D2E}" destId="{C67872AA-0211-4D6D-A62C-0E01FD4049AA}" srcOrd="0" destOrd="0" presId="urn:microsoft.com/office/officeart/2005/8/layout/vProcess5"/>
    <dgm:cxn modelId="{51E6D068-AB19-41F4-8E07-D554670058DD}" type="presParOf" srcId="{778428A6-9BBC-44ED-8162-1E1EBCD77D2E}" destId="{DE48E3EA-0852-4354-9000-DEB86490FE50}" srcOrd="1" destOrd="0" presId="urn:microsoft.com/office/officeart/2005/8/layout/vProcess5"/>
    <dgm:cxn modelId="{FCB728DE-0DCA-4B0F-AF51-51810B55EACE}" type="presParOf" srcId="{778428A6-9BBC-44ED-8162-1E1EBCD77D2E}" destId="{461A9063-FD35-485F-82D1-5CE5B88AC965}" srcOrd="2" destOrd="0" presId="urn:microsoft.com/office/officeart/2005/8/layout/vProcess5"/>
    <dgm:cxn modelId="{E5525E46-DBB8-4BAB-A2D1-E4B702964E0C}" type="presParOf" srcId="{778428A6-9BBC-44ED-8162-1E1EBCD77D2E}" destId="{D9568406-557B-4EEE-AE1D-058B62E06AA3}" srcOrd="3" destOrd="0" presId="urn:microsoft.com/office/officeart/2005/8/layout/vProcess5"/>
    <dgm:cxn modelId="{C22FC54A-EB08-4A26-9CD1-5B98719D2CF0}" type="presParOf" srcId="{778428A6-9BBC-44ED-8162-1E1EBCD77D2E}" destId="{ECFAC5BC-EBAC-4486-B96D-48C6C913632F}" srcOrd="4" destOrd="0" presId="urn:microsoft.com/office/officeart/2005/8/layout/vProcess5"/>
    <dgm:cxn modelId="{8BB94F0E-6256-472A-8786-D20192567726}" type="presParOf" srcId="{778428A6-9BBC-44ED-8162-1E1EBCD77D2E}" destId="{4233FDD3-A14A-4D9F-909F-8A684F672983}" srcOrd="5" destOrd="0" presId="urn:microsoft.com/office/officeart/2005/8/layout/vProcess5"/>
    <dgm:cxn modelId="{75434DF4-46E7-49F1-93EB-0E2436B12B6A}" type="presParOf" srcId="{778428A6-9BBC-44ED-8162-1E1EBCD77D2E}" destId="{55C582B0-D382-4444-B496-899B92F12682}" srcOrd="6" destOrd="0" presId="urn:microsoft.com/office/officeart/2005/8/layout/vProcess5"/>
    <dgm:cxn modelId="{2274840D-E3AE-46A7-B4F6-E2787B5FF578}" type="presParOf" srcId="{778428A6-9BBC-44ED-8162-1E1EBCD77D2E}" destId="{B4A8141B-EADD-49E1-AC6C-94BFD5F6C63B}" srcOrd="7" destOrd="0" presId="urn:microsoft.com/office/officeart/2005/8/layout/vProcess5"/>
    <dgm:cxn modelId="{41BF86BB-08E2-447D-9337-3A3984DF5806}" type="presParOf" srcId="{778428A6-9BBC-44ED-8162-1E1EBCD77D2E}" destId="{5CCC3E23-F84D-4851-B761-DBA546B6B688}" srcOrd="8" destOrd="0" presId="urn:microsoft.com/office/officeart/2005/8/layout/vProcess5"/>
    <dgm:cxn modelId="{6116986E-6EC3-4155-85A5-48448C546F0B}" type="presParOf" srcId="{778428A6-9BBC-44ED-8162-1E1EBCD77D2E}" destId="{E978A1D3-2DFC-45DB-BE0E-A12B717B86BA}" srcOrd="9" destOrd="0" presId="urn:microsoft.com/office/officeart/2005/8/layout/vProcess5"/>
    <dgm:cxn modelId="{4BFA53EE-E154-4B8F-84F4-7CEDCB5A8E79}" type="presParOf" srcId="{778428A6-9BBC-44ED-8162-1E1EBCD77D2E}" destId="{D2B5F016-B98B-4D04-A9DC-0979885F9FFE}" srcOrd="10" destOrd="0" presId="urn:microsoft.com/office/officeart/2005/8/layout/vProcess5"/>
    <dgm:cxn modelId="{91B43C1C-1CFB-477A-9139-3CFC22D214D9}" type="presParOf" srcId="{778428A6-9BBC-44ED-8162-1E1EBCD77D2E}" destId="{E0C82CD0-0DE4-4F7E-B7B0-B7F478E02EA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8E3EA-0852-4354-9000-DEB86490FE50}">
      <dsp:nvSpPr>
        <dsp:cNvPr id="0" name=""/>
        <dsp:cNvSpPr/>
      </dsp:nvSpPr>
      <dsp:spPr>
        <a:xfrm>
          <a:off x="0" y="0"/>
          <a:ext cx="3779520" cy="12070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kern="1200"/>
            <a:t>Data Preprocessing</a:t>
          </a:r>
        </a:p>
      </dsp:txBody>
      <dsp:txXfrm>
        <a:off x="35352" y="35352"/>
        <a:ext cx="2375072" cy="1136304"/>
      </dsp:txXfrm>
    </dsp:sp>
    <dsp:sp modelId="{461A9063-FD35-485F-82D1-5CE5B88AC965}">
      <dsp:nvSpPr>
        <dsp:cNvPr id="0" name=""/>
        <dsp:cNvSpPr/>
      </dsp:nvSpPr>
      <dsp:spPr>
        <a:xfrm>
          <a:off x="316534" y="1426464"/>
          <a:ext cx="3779520" cy="12070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kern="1200"/>
            <a:t>Exploratory Data Analysis</a:t>
          </a:r>
        </a:p>
      </dsp:txBody>
      <dsp:txXfrm>
        <a:off x="351886" y="1461816"/>
        <a:ext cx="2607725" cy="1136304"/>
      </dsp:txXfrm>
    </dsp:sp>
    <dsp:sp modelId="{D9568406-557B-4EEE-AE1D-058B62E06AA3}">
      <dsp:nvSpPr>
        <dsp:cNvPr id="0" name=""/>
        <dsp:cNvSpPr/>
      </dsp:nvSpPr>
      <dsp:spPr>
        <a:xfrm>
          <a:off x="628345" y="2852928"/>
          <a:ext cx="3779520" cy="12070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kern="1200"/>
            <a:t>Discriptive Visualisation (Tablue)</a:t>
          </a:r>
        </a:p>
      </dsp:txBody>
      <dsp:txXfrm>
        <a:off x="663697" y="2888280"/>
        <a:ext cx="2612450" cy="1136303"/>
      </dsp:txXfrm>
    </dsp:sp>
    <dsp:sp modelId="{ECFAC5BC-EBAC-4486-B96D-48C6C913632F}">
      <dsp:nvSpPr>
        <dsp:cNvPr id="0" name=""/>
        <dsp:cNvSpPr/>
      </dsp:nvSpPr>
      <dsp:spPr>
        <a:xfrm>
          <a:off x="944879" y="4279392"/>
          <a:ext cx="3779520" cy="120700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kern="1200"/>
            <a:t>Conclusion </a:t>
          </a:r>
        </a:p>
      </dsp:txBody>
      <dsp:txXfrm>
        <a:off x="980231" y="4314744"/>
        <a:ext cx="2607725" cy="1136304"/>
      </dsp:txXfrm>
    </dsp:sp>
    <dsp:sp modelId="{4233FDD3-A14A-4D9F-909F-8A684F672983}">
      <dsp:nvSpPr>
        <dsp:cNvPr id="0" name=""/>
        <dsp:cNvSpPr/>
      </dsp:nvSpPr>
      <dsp:spPr>
        <a:xfrm>
          <a:off x="2994964" y="924458"/>
          <a:ext cx="784555" cy="78455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3171489" y="924458"/>
        <a:ext cx="431505" cy="590378"/>
      </dsp:txXfrm>
    </dsp:sp>
    <dsp:sp modelId="{55C582B0-D382-4444-B496-899B92F12682}">
      <dsp:nvSpPr>
        <dsp:cNvPr id="0" name=""/>
        <dsp:cNvSpPr/>
      </dsp:nvSpPr>
      <dsp:spPr>
        <a:xfrm>
          <a:off x="3311499" y="2350922"/>
          <a:ext cx="784555" cy="78455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3488024" y="2350922"/>
        <a:ext cx="431505" cy="590378"/>
      </dsp:txXfrm>
    </dsp:sp>
    <dsp:sp modelId="{B4A8141B-EADD-49E1-AC6C-94BFD5F6C63B}">
      <dsp:nvSpPr>
        <dsp:cNvPr id="0" name=""/>
        <dsp:cNvSpPr/>
      </dsp:nvSpPr>
      <dsp:spPr>
        <a:xfrm>
          <a:off x="3623309" y="3777386"/>
          <a:ext cx="784555" cy="78455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3799834" y="3777386"/>
        <a:ext cx="431505" cy="59037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8/9/2023</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42404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8/9/2023</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7944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8/9/2023</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1614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8/9/2023</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8789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8/9/2023</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1210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8/9/2023</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6770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8/9/2023</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7263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8/9/2023</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3071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8/9/2023</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6852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8/9/2023</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7485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8/9/2023</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6620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8/9/2023</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29240315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catalog.data.gov/dataset/public-school-characteristics-2020-21/resource/ec855cbe-51c0-4031-b09c-0fb6cf29e247" TargetMode="External"/><Relationship Id="rId7" Type="http://schemas.openxmlformats.org/officeDocument/2006/relationships/hyperlink" Target="https://catalog.data.gov/dataset/public-school-characteristics-2020-21/resource/d9edec94-f80f-440f-9916-b7a999555856" TargetMode="External"/><Relationship Id="rId2" Type="http://schemas.openxmlformats.org/officeDocument/2006/relationships/hyperlink" Target="https://catalog.data.gov/dataset/public-school-characteristics-2020-21" TargetMode="External"/><Relationship Id="rId1" Type="http://schemas.openxmlformats.org/officeDocument/2006/relationships/slideLayout" Target="../slideLayouts/slideLayout1.xml"/><Relationship Id="rId6" Type="http://schemas.openxmlformats.org/officeDocument/2006/relationships/hyperlink" Target="https://catalog.data.gov/dataset/public-school-characteristics-2020-21/resource/612695c7-92e6-460f-8928-8fca83ad2157" TargetMode="External"/><Relationship Id="rId5" Type="http://schemas.openxmlformats.org/officeDocument/2006/relationships/hyperlink" Target="https://catalog.data.gov/dataset/public-school-characteristics-2020-21/resource/961912f5-514c-427b-add3-2a579e7caed3" TargetMode="External"/><Relationship Id="rId4" Type="http://schemas.openxmlformats.org/officeDocument/2006/relationships/hyperlink" Target="https://catalog.data.gov/dataset/public-school-characteristics-2020-21/resource/2e9a67a8-c231-4eb3-a800-0baff44b276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B2D26E-FBAE-45B8-B0F6-80E4ABDEC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442A66-721F-4552-A3AD-3A2215F0C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7EA5288-5BEB-4C44-949A-ED209FE21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89601-6489-37AF-E9C5-12B1DC7D6AE0}"/>
              </a:ext>
            </a:extLst>
          </p:cNvPr>
          <p:cNvSpPr>
            <a:spLocks noGrp="1"/>
          </p:cNvSpPr>
          <p:nvPr>
            <p:ph type="ctrTitle"/>
          </p:nvPr>
        </p:nvSpPr>
        <p:spPr>
          <a:xfrm>
            <a:off x="1276349" y="1487672"/>
            <a:ext cx="2705101" cy="1255528"/>
          </a:xfrm>
        </p:spPr>
        <p:txBody>
          <a:bodyPr>
            <a:normAutofit fontScale="90000"/>
          </a:bodyPr>
          <a:lstStyle/>
          <a:p>
            <a:r>
              <a:rPr lang="en-IN" sz="3200" dirty="0"/>
              <a:t>CAPSTONE PROJECT - 1</a:t>
            </a:r>
          </a:p>
        </p:txBody>
      </p:sp>
      <p:sp>
        <p:nvSpPr>
          <p:cNvPr id="3" name="Subtitle 2">
            <a:extLst>
              <a:ext uri="{FF2B5EF4-FFF2-40B4-BE49-F238E27FC236}">
                <a16:creationId xmlns:a16="http://schemas.microsoft.com/office/drawing/2014/main" id="{4C1C2DE4-AE26-08F6-0836-7ECFEF224CE2}"/>
              </a:ext>
            </a:extLst>
          </p:cNvPr>
          <p:cNvSpPr>
            <a:spLocks noGrp="1"/>
          </p:cNvSpPr>
          <p:nvPr>
            <p:ph type="subTitle" idx="1"/>
          </p:nvPr>
        </p:nvSpPr>
        <p:spPr>
          <a:xfrm>
            <a:off x="995362" y="3324226"/>
            <a:ext cx="3367088" cy="1581150"/>
          </a:xfrm>
        </p:spPr>
        <p:txBody>
          <a:bodyPr>
            <a:noAutofit/>
          </a:bodyPr>
          <a:lstStyle/>
          <a:p>
            <a:pPr>
              <a:lnSpc>
                <a:spcPct val="90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BY –</a:t>
            </a:r>
          </a:p>
          <a:p>
            <a:pPr>
              <a:lnSpc>
                <a:spcPct val="90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Sahil Singh	0817659</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r>
              <a:rPr lang="en-US" sz="1800" dirty="0" err="1">
                <a:effectLst/>
                <a:latin typeface="Times New Roman" panose="02020603050405020304" pitchFamily="18" charset="0"/>
                <a:ea typeface="Calibri" panose="020F0502020204030204" pitchFamily="34" charset="0"/>
                <a:cs typeface="Arial" panose="020B0604020202020204" pitchFamily="34" charset="0"/>
              </a:rPr>
              <a:t>Jarmandeep</a:t>
            </a:r>
            <a:r>
              <a:rPr lang="en-US" sz="1800" dirty="0">
                <a:effectLst/>
                <a:latin typeface="Times New Roman" panose="02020603050405020304" pitchFamily="18" charset="0"/>
                <a:ea typeface="Calibri" panose="020F0502020204030204" pitchFamily="34" charset="0"/>
                <a:cs typeface="Arial" panose="020B0604020202020204" pitchFamily="34" charset="0"/>
              </a:rPr>
              <a:t> Singh	0821567</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r>
              <a:rPr lang="en-US" sz="1800" dirty="0" err="1">
                <a:effectLst/>
                <a:latin typeface="Times New Roman" panose="02020603050405020304" pitchFamily="18" charset="0"/>
                <a:ea typeface="Calibri" panose="020F0502020204030204" pitchFamily="34" charset="0"/>
                <a:cs typeface="Arial" panose="020B0604020202020204" pitchFamily="34" charset="0"/>
              </a:rPr>
              <a:t>Jasreet</a:t>
            </a:r>
            <a:r>
              <a:rPr lang="en-US" sz="1800" dirty="0">
                <a:effectLst/>
                <a:latin typeface="Times New Roman" panose="02020603050405020304" pitchFamily="18" charset="0"/>
                <a:ea typeface="Calibri" panose="020F0502020204030204" pitchFamily="34" charset="0"/>
                <a:cs typeface="Arial" panose="020B0604020202020204" pitchFamily="34" charset="0"/>
              </a:rPr>
              <a:t> Kaur	0817638</a:t>
            </a:r>
          </a:p>
          <a:p>
            <a:pPr>
              <a:lnSpc>
                <a:spcPct val="90000"/>
              </a:lnSpc>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IN" sz="1800" dirty="0"/>
          </a:p>
        </p:txBody>
      </p:sp>
      <p:pic>
        <p:nvPicPr>
          <p:cNvPr id="4" name="Picture 3">
            <a:extLst>
              <a:ext uri="{FF2B5EF4-FFF2-40B4-BE49-F238E27FC236}">
                <a16:creationId xmlns:a16="http://schemas.microsoft.com/office/drawing/2014/main" id="{970B4821-7CD7-44B6-4279-FDB87FDE3320}"/>
              </a:ext>
            </a:extLst>
          </p:cNvPr>
          <p:cNvPicPr>
            <a:picLocks noChangeAspect="1"/>
          </p:cNvPicPr>
          <p:nvPr/>
        </p:nvPicPr>
        <p:blipFill rotWithShape="1">
          <a:blip r:embed="rId2"/>
          <a:srcRect r="36464" b="1"/>
          <a:stretch/>
        </p:blipFill>
        <p:spPr>
          <a:xfrm>
            <a:off x="5410200" y="10"/>
            <a:ext cx="6781800" cy="6857990"/>
          </a:xfrm>
          <a:prstGeom prst="rect">
            <a:avLst/>
          </a:prstGeom>
        </p:spPr>
      </p:pic>
    </p:spTree>
    <p:extLst>
      <p:ext uri="{BB962C8B-B14F-4D97-AF65-F5344CB8AC3E}">
        <p14:creationId xmlns:p14="http://schemas.microsoft.com/office/powerpoint/2010/main" val="71377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C6DB943-79CD-46F9-83E1-9610EB176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93A28-8BD8-4808-8463-400288326E7F}"/>
              </a:ext>
            </a:extLst>
          </p:cNvPr>
          <p:cNvSpPr>
            <a:spLocks noGrp="1"/>
          </p:cNvSpPr>
          <p:nvPr>
            <p:ph type="ctrTitle"/>
          </p:nvPr>
        </p:nvSpPr>
        <p:spPr>
          <a:xfrm>
            <a:off x="6532066" y="314325"/>
            <a:ext cx="4366617" cy="1207904"/>
          </a:xfrm>
        </p:spPr>
        <p:txBody>
          <a:bodyPr>
            <a:normAutofit/>
          </a:bodyPr>
          <a:lstStyle/>
          <a:p>
            <a:r>
              <a:rPr lang="en-IN" dirty="0">
                <a:solidFill>
                  <a:schemeClr val="bg2"/>
                </a:solidFill>
              </a:rPr>
              <a:t>CONTD..</a:t>
            </a:r>
          </a:p>
        </p:txBody>
      </p:sp>
      <p:sp>
        <p:nvSpPr>
          <p:cNvPr id="3" name="Subtitle 2">
            <a:extLst>
              <a:ext uri="{FF2B5EF4-FFF2-40B4-BE49-F238E27FC236}">
                <a16:creationId xmlns:a16="http://schemas.microsoft.com/office/drawing/2014/main" id="{9CC47FE1-F4B0-C4F2-B3DF-E55A4B5C649F}"/>
              </a:ext>
            </a:extLst>
          </p:cNvPr>
          <p:cNvSpPr>
            <a:spLocks noGrp="1"/>
          </p:cNvSpPr>
          <p:nvPr>
            <p:ph type="subTitle" idx="1"/>
          </p:nvPr>
        </p:nvSpPr>
        <p:spPr>
          <a:xfrm>
            <a:off x="6238874" y="1760354"/>
            <a:ext cx="4659809" cy="3002146"/>
          </a:xfrm>
        </p:spPr>
        <p:txBody>
          <a:bodyPr>
            <a:noAutofit/>
          </a:bodyPr>
          <a:lstStyle/>
          <a:p>
            <a:pPr>
              <a:lnSpc>
                <a:spcPct val="90000"/>
              </a:lnSpc>
            </a:pPr>
            <a:r>
              <a:rPr lang="en-US" sz="1800" i="0" dirty="0">
                <a:solidFill>
                  <a:schemeClr val="bg1"/>
                </a:solidFill>
                <a:effectLst/>
                <a:latin typeface="Calibri" panose="020F0502020204030204" pitchFamily="34" charset="0"/>
                <a:ea typeface="Calibri" panose="020F0502020204030204" pitchFamily="34" charset="0"/>
                <a:cs typeface="Arial" panose="020B0604020202020204" pitchFamily="34" charset="0"/>
              </a:rPr>
              <a:t>Grade values can be zero because number of students in different type of schools in particular class could be zero. For example, primary school won’t have any kindergarten student and vise versa. Therefore, It is acceptable if the NAN is replaced with 0. Moreover, there can be zero number of students from different race in some schools. so it can be Zero as well. So, wherever there is any NAN in given attributes 'KG' ,'G01', 'G02', 'G03', 'G04', 'G05', 'G06', 'G07', 'G08', 'G09', 'G10', 'G11', 'G12', 'G13', 'UG', 'AE', 'PK', 'AMALM', 'AMALF', 'AM', 'ASALM', 'ASALF', 'AS', 'BLALM', 'BLALF', 'BL', 'HPALM', 'HPALF', 'HP', 'HIALM', 'HIALF', 'HI', 'TRALM', 'TRALF', 'TR', 'WHALM', 'WHALF', 'WH' is replaced to 0.</a:t>
            </a:r>
            <a:endParaRPr lang="en-IN" sz="1800" i="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IN" sz="1800" i="0" dirty="0">
              <a:solidFill>
                <a:schemeClr val="bg1"/>
              </a:solidFill>
            </a:endParaRPr>
          </a:p>
        </p:txBody>
      </p:sp>
      <p:pic>
        <p:nvPicPr>
          <p:cNvPr id="18" name="Graphic 6" descr="Computer">
            <a:extLst>
              <a:ext uri="{FF2B5EF4-FFF2-40B4-BE49-F238E27FC236}">
                <a16:creationId xmlns:a16="http://schemas.microsoft.com/office/drawing/2014/main" id="{5EFB00C3-F221-868F-6491-0F9EC6960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1" y="1383751"/>
            <a:ext cx="4090498" cy="4090498"/>
          </a:xfrm>
          <a:prstGeom prst="rect">
            <a:avLst/>
          </a:prstGeom>
        </p:spPr>
      </p:pic>
    </p:spTree>
    <p:extLst>
      <p:ext uri="{BB962C8B-B14F-4D97-AF65-F5344CB8AC3E}">
        <p14:creationId xmlns:p14="http://schemas.microsoft.com/office/powerpoint/2010/main" val="428546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CE12B-193F-E104-60B0-144B99C35290}"/>
              </a:ext>
            </a:extLst>
          </p:cNvPr>
          <p:cNvSpPr>
            <a:spLocks noGrp="1"/>
          </p:cNvSpPr>
          <p:nvPr>
            <p:ph type="ctrTitle"/>
          </p:nvPr>
        </p:nvSpPr>
        <p:spPr>
          <a:xfrm>
            <a:off x="812895" y="1571626"/>
            <a:ext cx="3057379" cy="3046228"/>
          </a:xfrm>
        </p:spPr>
        <p:txBody>
          <a:bodyPr>
            <a:normAutofit/>
          </a:bodyPr>
          <a:lstStyle/>
          <a:p>
            <a:r>
              <a:rPr lang="en-US" sz="2500">
                <a:solidFill>
                  <a:schemeClr val="bg2"/>
                </a:solidFill>
                <a:effectLst/>
                <a:latin typeface="Calibri" panose="020F0502020204030204" pitchFamily="34" charset="0"/>
                <a:ea typeface="Calibri" panose="020F0502020204030204" pitchFamily="34" charset="0"/>
                <a:cs typeface="Arial" panose="020B0604020202020204" pitchFamily="34" charset="0"/>
              </a:rPr>
              <a:t>After dealing with all these Null values if we again check for the null values again, we get:</a:t>
            </a:r>
            <a:br>
              <a:rPr lang="en-IN" sz="2500">
                <a:solidFill>
                  <a:schemeClr val="bg2"/>
                </a:solidFill>
                <a:effectLst/>
                <a:latin typeface="Calibri" panose="020F0502020204030204" pitchFamily="34" charset="0"/>
                <a:ea typeface="Calibri" panose="020F0502020204030204" pitchFamily="34" charset="0"/>
                <a:cs typeface="Arial" panose="020B0604020202020204" pitchFamily="34" charset="0"/>
              </a:rPr>
            </a:br>
            <a:endParaRPr lang="en-IN" sz="2500">
              <a:solidFill>
                <a:schemeClr val="bg2"/>
              </a:solidFill>
            </a:endParaRPr>
          </a:p>
        </p:txBody>
      </p:sp>
      <p:pic>
        <p:nvPicPr>
          <p:cNvPr id="5" name="Picture 4">
            <a:extLst>
              <a:ext uri="{FF2B5EF4-FFF2-40B4-BE49-F238E27FC236}">
                <a16:creationId xmlns:a16="http://schemas.microsoft.com/office/drawing/2014/main" id="{FA7BE45B-5853-0933-DE4E-CB5027EE3A37}"/>
              </a:ext>
            </a:extLst>
          </p:cNvPr>
          <p:cNvPicPr>
            <a:picLocks noChangeAspect="1"/>
          </p:cNvPicPr>
          <p:nvPr/>
        </p:nvPicPr>
        <p:blipFill rotWithShape="1">
          <a:blip r:embed="rId2"/>
          <a:srcRect l="28950" t="24444" r="30954" b="8611"/>
          <a:stretch/>
        </p:blipFill>
        <p:spPr>
          <a:xfrm>
            <a:off x="5191125" y="533400"/>
            <a:ext cx="6572249" cy="5791199"/>
          </a:xfrm>
          <a:prstGeom prst="rect">
            <a:avLst/>
          </a:prstGeom>
        </p:spPr>
      </p:pic>
    </p:spTree>
    <p:extLst>
      <p:ext uri="{BB962C8B-B14F-4D97-AF65-F5344CB8AC3E}">
        <p14:creationId xmlns:p14="http://schemas.microsoft.com/office/powerpoint/2010/main" val="101731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4F065-177F-9F23-CF80-5F034DC1559E}"/>
              </a:ext>
            </a:extLst>
          </p:cNvPr>
          <p:cNvSpPr>
            <a:spLocks noGrp="1"/>
          </p:cNvSpPr>
          <p:nvPr>
            <p:ph type="ctrTitle"/>
          </p:nvPr>
        </p:nvSpPr>
        <p:spPr>
          <a:xfrm>
            <a:off x="2038350" y="4362370"/>
            <a:ext cx="8115299" cy="1660849"/>
          </a:xfrm>
        </p:spPr>
        <p:txBody>
          <a:bodyPr>
            <a:normAutofit fontScale="90000"/>
          </a:bodyPr>
          <a:lstStyle/>
          <a:p>
            <a:pPr indent="457200"/>
            <a:r>
              <a:rPr lang="en-US" sz="1700" b="1" dirty="0">
                <a:effectLst/>
                <a:latin typeface="Calibri" panose="020F0502020204030204" pitchFamily="34" charset="0"/>
                <a:ea typeface="Calibri" panose="020F0502020204030204" pitchFamily="34" charset="0"/>
                <a:cs typeface="Arial" panose="020B0604020202020204" pitchFamily="34" charset="0"/>
              </a:rPr>
              <a:t>Descriptive Visualizations</a:t>
            </a:r>
            <a:br>
              <a:rPr lang="en-IN" sz="1700" dirty="0">
                <a:effectLst/>
                <a:latin typeface="Calibri" panose="020F0502020204030204" pitchFamily="34" charset="0"/>
                <a:ea typeface="Calibri" panose="020F0502020204030204" pitchFamily="34" charset="0"/>
                <a:cs typeface="Arial" panose="020B0604020202020204" pitchFamily="34" charset="0"/>
              </a:rPr>
            </a:br>
            <a:r>
              <a:rPr lang="en-US" sz="1700" b="1" dirty="0">
                <a:effectLst/>
                <a:latin typeface="Calibri" panose="020F0502020204030204" pitchFamily="34" charset="0"/>
                <a:ea typeface="Calibri" panose="020F0502020204030204" pitchFamily="34" charset="0"/>
                <a:cs typeface="Arial" panose="020B0604020202020204" pitchFamily="34" charset="0"/>
              </a:rPr>
              <a:t> </a:t>
            </a:r>
            <a:br>
              <a:rPr lang="en-IN" sz="1700" dirty="0">
                <a:effectLst/>
                <a:latin typeface="Calibri" panose="020F0502020204030204" pitchFamily="34" charset="0"/>
                <a:ea typeface="Calibri" panose="020F0502020204030204" pitchFamily="34" charset="0"/>
                <a:cs typeface="Arial" panose="020B0604020202020204" pitchFamily="34" charset="0"/>
              </a:rPr>
            </a:br>
            <a:r>
              <a:rPr lang="en-US" sz="1700" dirty="0">
                <a:effectLst/>
                <a:latin typeface="Calibri" panose="020F0502020204030204" pitchFamily="34" charset="0"/>
                <a:ea typeface="Calibri" panose="020F0502020204030204" pitchFamily="34" charset="0"/>
                <a:cs typeface="Arial" panose="020B0604020202020204" pitchFamily="34" charset="0"/>
              </a:rPr>
              <a:t>The given Graph represents the number of schools present in different cities of United States. </a:t>
            </a:r>
            <a:r>
              <a:rPr lang="en-US" sz="1800" dirty="0">
                <a:effectLst/>
                <a:latin typeface="Calibri" panose="020F0502020204030204" pitchFamily="34" charset="0"/>
                <a:ea typeface="Calibri" panose="020F0502020204030204" pitchFamily="34" charset="0"/>
                <a:cs typeface="Arial" panose="020B0604020202020204" pitchFamily="34" charset="0"/>
              </a:rPr>
              <a:t>It is noticeable that in year 2020 – 2021 California has the maximum number of schools with the count of 10000. Followed by Texas with 8453 number of schools. </a:t>
            </a:r>
            <a:endParaRPr lang="en-IN" sz="1700" dirty="0"/>
          </a:p>
        </p:txBody>
      </p:sp>
      <p:pic>
        <p:nvPicPr>
          <p:cNvPr id="4" name="Picture 3" descr="A graph of a number of school classes&#10;&#10;Description automatically generated">
            <a:extLst>
              <a:ext uri="{FF2B5EF4-FFF2-40B4-BE49-F238E27FC236}">
                <a16:creationId xmlns:a16="http://schemas.microsoft.com/office/drawing/2014/main" id="{E68BA619-00CA-B9FA-D720-95E13C3AA7ED}"/>
              </a:ext>
            </a:extLst>
          </p:cNvPr>
          <p:cNvPicPr>
            <a:picLocks noChangeAspect="1"/>
          </p:cNvPicPr>
          <p:nvPr/>
        </p:nvPicPr>
        <p:blipFill>
          <a:blip r:embed="rId2"/>
          <a:stretch>
            <a:fillRect/>
          </a:stretch>
        </p:blipFill>
        <p:spPr>
          <a:xfrm>
            <a:off x="1506505" y="691772"/>
            <a:ext cx="8896349" cy="3670598"/>
          </a:xfrm>
          <a:prstGeom prst="rect">
            <a:avLst/>
          </a:prstGeom>
        </p:spPr>
      </p:pic>
    </p:spTree>
    <p:extLst>
      <p:ext uri="{BB962C8B-B14F-4D97-AF65-F5344CB8AC3E}">
        <p14:creationId xmlns:p14="http://schemas.microsoft.com/office/powerpoint/2010/main" val="372542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60FABBE-6B6D-180D-3171-287885191BF4}"/>
              </a:ext>
            </a:extLst>
          </p:cNvPr>
          <p:cNvSpPr>
            <a:spLocks noGrp="1"/>
          </p:cNvSpPr>
          <p:nvPr>
            <p:ph type="subTitle" idx="1"/>
          </p:nvPr>
        </p:nvSpPr>
        <p:spPr>
          <a:xfrm>
            <a:off x="342900" y="2257426"/>
            <a:ext cx="4210050" cy="1828800"/>
          </a:xfrm>
        </p:spPr>
        <p:txBody>
          <a:bodyPr>
            <a:normAutofit/>
          </a:bodyPr>
          <a:lstStyle/>
          <a:p>
            <a:pPr>
              <a:lnSpc>
                <a:spcPct val="90000"/>
              </a:lnSpc>
            </a:pPr>
            <a:r>
              <a:rPr lang="en-US" sz="17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Pie chart here shows what percentage of the schools is charity and not charity. 88.0% of the schools are not charity and 7.3% are the charity one’s. However, 4.7% of the schools are unknown that they belong to which category. </a:t>
            </a:r>
            <a:endParaRPr lang="en-IN" sz="17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IN" sz="1700" dirty="0">
              <a:solidFill>
                <a:schemeClr val="bg1"/>
              </a:solidFill>
            </a:endParaRPr>
          </a:p>
        </p:txBody>
      </p:sp>
      <p:pic>
        <p:nvPicPr>
          <p:cNvPr id="4" name="Picture 3" descr="A blue circle with green and orange triangles&#10;&#10;Description automatically generated">
            <a:extLst>
              <a:ext uri="{FF2B5EF4-FFF2-40B4-BE49-F238E27FC236}">
                <a16:creationId xmlns:a16="http://schemas.microsoft.com/office/drawing/2014/main" id="{07EF7981-D838-48A1-5D09-576EA974A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784861"/>
            <a:ext cx="6096000" cy="5288279"/>
          </a:xfrm>
          <a:prstGeom prst="rect">
            <a:avLst/>
          </a:prstGeom>
        </p:spPr>
      </p:pic>
    </p:spTree>
    <p:extLst>
      <p:ext uri="{BB962C8B-B14F-4D97-AF65-F5344CB8AC3E}">
        <p14:creationId xmlns:p14="http://schemas.microsoft.com/office/powerpoint/2010/main" val="328119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ABE6-DEB9-688F-9543-9D6432250409}"/>
              </a:ext>
            </a:extLst>
          </p:cNvPr>
          <p:cNvSpPr>
            <a:spLocks noGrp="1"/>
          </p:cNvSpPr>
          <p:nvPr>
            <p:ph type="ctrTitle"/>
          </p:nvPr>
        </p:nvSpPr>
        <p:spPr>
          <a:xfrm>
            <a:off x="2192694" y="266700"/>
            <a:ext cx="8115300" cy="2074700"/>
          </a:xfrm>
        </p:spPr>
        <p:txBody>
          <a:bodyPr>
            <a:normAutofit fontScale="90000"/>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Most of the schools took in person classes. There are some schools that offers Supplemental Virtual Classes. Which means the school take non virtual classes but there are some supplementary classes </a:t>
            </a:r>
            <a:r>
              <a:rPr lang="en-US" sz="1800" dirty="0">
                <a:latin typeface="Calibri" panose="020F0502020204030204" pitchFamily="34" charset="0"/>
                <a:ea typeface="Calibri" panose="020F0502020204030204" pitchFamily="34" charset="0"/>
                <a:cs typeface="Arial" panose="020B0604020202020204" pitchFamily="34" charset="0"/>
              </a:rPr>
              <a:t>Which</a:t>
            </a:r>
            <a:r>
              <a:rPr lang="en-US" sz="1800" dirty="0">
                <a:effectLst/>
                <a:latin typeface="Calibri" panose="020F0502020204030204" pitchFamily="34" charset="0"/>
                <a:ea typeface="Calibri" panose="020F0502020204030204" pitchFamily="34" charset="0"/>
                <a:cs typeface="Arial" panose="020B0604020202020204" pitchFamily="34" charset="0"/>
              </a:rPr>
              <a:t> are provided virtually. The type Virtual with face-to-face options and Full Virtual schools are very low in count when compared to non virtual schools.</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pic>
        <p:nvPicPr>
          <p:cNvPr id="4" name="Picture 3" descr="A graph of different sizes and colors&#10;&#10;Description automatically generated">
            <a:extLst>
              <a:ext uri="{FF2B5EF4-FFF2-40B4-BE49-F238E27FC236}">
                <a16:creationId xmlns:a16="http://schemas.microsoft.com/office/drawing/2014/main" id="{DD418AD7-7D47-4EB5-6937-37E6C383AE04}"/>
              </a:ext>
            </a:extLst>
          </p:cNvPr>
          <p:cNvPicPr>
            <a:picLocks noChangeAspect="1"/>
          </p:cNvPicPr>
          <p:nvPr/>
        </p:nvPicPr>
        <p:blipFill>
          <a:blip r:embed="rId2"/>
          <a:stretch>
            <a:fillRect/>
          </a:stretch>
        </p:blipFill>
        <p:spPr>
          <a:xfrm>
            <a:off x="3023118" y="2430528"/>
            <a:ext cx="6671388" cy="4356521"/>
          </a:xfrm>
          <a:prstGeom prst="rect">
            <a:avLst/>
          </a:prstGeom>
        </p:spPr>
      </p:pic>
    </p:spTree>
    <p:extLst>
      <p:ext uri="{BB962C8B-B14F-4D97-AF65-F5344CB8AC3E}">
        <p14:creationId xmlns:p14="http://schemas.microsoft.com/office/powerpoint/2010/main" val="275385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9F3FE-BC83-E8C7-4625-230E39355B82}"/>
              </a:ext>
            </a:extLst>
          </p:cNvPr>
          <p:cNvSpPr>
            <a:spLocks noGrp="1"/>
          </p:cNvSpPr>
          <p:nvPr>
            <p:ph type="ctrTitle"/>
          </p:nvPr>
        </p:nvSpPr>
        <p:spPr>
          <a:xfrm>
            <a:off x="2219325" y="5252676"/>
            <a:ext cx="8115299" cy="672155"/>
          </a:xfrm>
        </p:spPr>
        <p:txBody>
          <a:bodyPr>
            <a:normAutofit fontScale="90000"/>
          </a:bodyPr>
          <a:lstStyle/>
          <a:p>
            <a:r>
              <a:rPr lang="en-US" sz="2800" dirty="0">
                <a:effectLst/>
                <a:latin typeface="Calibri" panose="020F0502020204030204" pitchFamily="34" charset="0"/>
                <a:ea typeface="Calibri" panose="020F0502020204030204" pitchFamily="34" charset="0"/>
                <a:cs typeface="Arial" panose="020B0604020202020204" pitchFamily="34" charset="0"/>
              </a:rPr>
              <a:t>There are almost 30,000 schools with Prekindergarten schools. </a:t>
            </a:r>
            <a:endParaRPr lang="en-IN" sz="2800" dirty="0"/>
          </a:p>
        </p:txBody>
      </p:sp>
      <p:pic>
        <p:nvPicPr>
          <p:cNvPr id="4" name="Picture 3" descr="A graph of a number of students&#10;&#10;Description automatically generated">
            <a:extLst>
              <a:ext uri="{FF2B5EF4-FFF2-40B4-BE49-F238E27FC236}">
                <a16:creationId xmlns:a16="http://schemas.microsoft.com/office/drawing/2014/main" id="{50F2A0BC-2E02-1F70-14E6-04F720BAB0DA}"/>
              </a:ext>
            </a:extLst>
          </p:cNvPr>
          <p:cNvPicPr>
            <a:picLocks noChangeAspect="1"/>
          </p:cNvPicPr>
          <p:nvPr/>
        </p:nvPicPr>
        <p:blipFill>
          <a:blip r:embed="rId2"/>
          <a:stretch>
            <a:fillRect/>
          </a:stretch>
        </p:blipFill>
        <p:spPr>
          <a:xfrm>
            <a:off x="1962149" y="1255603"/>
            <a:ext cx="8629649" cy="3749705"/>
          </a:xfrm>
          <a:prstGeom prst="rect">
            <a:avLst/>
          </a:prstGeom>
        </p:spPr>
      </p:pic>
    </p:spTree>
    <p:extLst>
      <p:ext uri="{BB962C8B-B14F-4D97-AF65-F5344CB8AC3E}">
        <p14:creationId xmlns:p14="http://schemas.microsoft.com/office/powerpoint/2010/main" val="123713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DD859F5-0CA7-5FEC-5F9C-9C3CDDF68E0E}"/>
              </a:ext>
            </a:extLst>
          </p:cNvPr>
          <p:cNvSpPr>
            <a:spLocks noGrp="1"/>
          </p:cNvSpPr>
          <p:nvPr>
            <p:ph type="subTitle" idx="1"/>
          </p:nvPr>
        </p:nvSpPr>
        <p:spPr>
          <a:xfrm>
            <a:off x="2324100" y="5343525"/>
            <a:ext cx="8115300" cy="533400"/>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Grade 5 classes are offered with the maximum number of 29987</a:t>
            </a:r>
            <a:endParaRPr lang="en-IN" dirty="0"/>
          </a:p>
        </p:txBody>
      </p:sp>
      <p:pic>
        <p:nvPicPr>
          <p:cNvPr id="4" name="Picture 3" descr="A graph of a number of students&#10;&#10;Description automatically generated with medium confidence">
            <a:extLst>
              <a:ext uri="{FF2B5EF4-FFF2-40B4-BE49-F238E27FC236}">
                <a16:creationId xmlns:a16="http://schemas.microsoft.com/office/drawing/2014/main" id="{F960E04F-BA87-6820-C279-D562D515D062}"/>
              </a:ext>
            </a:extLst>
          </p:cNvPr>
          <p:cNvPicPr>
            <a:picLocks noChangeAspect="1"/>
          </p:cNvPicPr>
          <p:nvPr/>
        </p:nvPicPr>
        <p:blipFill>
          <a:blip r:embed="rId2"/>
          <a:stretch>
            <a:fillRect/>
          </a:stretch>
        </p:blipFill>
        <p:spPr>
          <a:xfrm>
            <a:off x="2838451" y="691515"/>
            <a:ext cx="8439150" cy="4432935"/>
          </a:xfrm>
          <a:prstGeom prst="rect">
            <a:avLst/>
          </a:prstGeom>
        </p:spPr>
      </p:pic>
    </p:spTree>
    <p:extLst>
      <p:ext uri="{BB962C8B-B14F-4D97-AF65-F5344CB8AC3E}">
        <p14:creationId xmlns:p14="http://schemas.microsoft.com/office/powerpoint/2010/main" val="141266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1A304A-55D0-96B8-C128-8D77DA36F24A}"/>
              </a:ext>
            </a:extLst>
          </p:cNvPr>
          <p:cNvSpPr>
            <a:spLocks noGrp="1"/>
          </p:cNvSpPr>
          <p:nvPr>
            <p:ph type="subTitle" idx="1"/>
          </p:nvPr>
        </p:nvSpPr>
        <p:spPr>
          <a:xfrm>
            <a:off x="391886" y="214602"/>
            <a:ext cx="11215396" cy="3321699"/>
          </a:xfrm>
        </p:spPr>
        <p:txBody>
          <a:bodyPr>
            <a:noAutofit/>
          </a:bodyPr>
          <a:lstStyle/>
          <a:p>
            <a:pPr marL="457200" indent="457200">
              <a:lnSpc>
                <a:spcPct val="200000"/>
              </a:lnSpc>
            </a:pPr>
            <a:r>
              <a:rPr lang="en-US" sz="1600" i="0" dirty="0">
                <a:effectLst/>
                <a:latin typeface="Calibri" panose="020F0502020204030204" pitchFamily="34" charset="0"/>
                <a:ea typeface="Calibri" panose="020F0502020204030204" pitchFamily="34" charset="0"/>
                <a:cs typeface="Arial" panose="020B0604020202020204" pitchFamily="34" charset="0"/>
              </a:rPr>
              <a:t>School types can be mentioned as for two categories.</a:t>
            </a:r>
            <a:endParaRPr lang="en-IN" sz="1600" i="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200000"/>
              </a:lnSpc>
              <a:buFont typeface="+mj-lt"/>
              <a:buAutoNum type="arabicPeriod"/>
            </a:pPr>
            <a:r>
              <a:rPr lang="en-US" sz="1600" i="0" dirty="0">
                <a:effectLst/>
                <a:latin typeface="Calibri" panose="020F0502020204030204" pitchFamily="34" charset="0"/>
                <a:ea typeface="Calibri" panose="020F0502020204030204" pitchFamily="34" charset="0"/>
                <a:cs typeface="Arial" panose="020B0604020202020204" pitchFamily="34" charset="0"/>
              </a:rPr>
              <a:t>For the level of school</a:t>
            </a:r>
            <a:endParaRPr lang="en-IN" sz="1600" i="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200000"/>
              </a:lnSpc>
              <a:buFont typeface="+mj-lt"/>
              <a:buAutoNum type="arabicPeriod"/>
            </a:pPr>
            <a:r>
              <a:rPr lang="en-US" sz="1600" i="0" dirty="0">
                <a:effectLst/>
                <a:latin typeface="Calibri" panose="020F0502020204030204" pitchFamily="34" charset="0"/>
                <a:ea typeface="Calibri" panose="020F0502020204030204" pitchFamily="34" charset="0"/>
                <a:cs typeface="Arial" panose="020B0604020202020204" pitchFamily="34" charset="0"/>
              </a:rPr>
              <a:t>For the type of education, it is offering. </a:t>
            </a:r>
            <a:endParaRPr lang="en-IN" sz="1600" i="0" dirty="0">
              <a:effectLst/>
              <a:latin typeface="Calibri" panose="020F0502020204030204" pitchFamily="34" charset="0"/>
              <a:ea typeface="Calibri" panose="020F0502020204030204" pitchFamily="34" charset="0"/>
              <a:cs typeface="Arial" panose="020B0604020202020204" pitchFamily="34" charset="0"/>
            </a:endParaRPr>
          </a:p>
          <a:p>
            <a:pPr lvl="0">
              <a:lnSpc>
                <a:spcPct val="200000"/>
              </a:lnSpc>
            </a:pPr>
            <a:r>
              <a:rPr lang="en-US" sz="1600" i="0" dirty="0">
                <a:effectLst/>
                <a:latin typeface="Calibri" panose="020F0502020204030204" pitchFamily="34" charset="0"/>
                <a:ea typeface="Calibri" panose="020F0502020204030204" pitchFamily="34" charset="0"/>
                <a:cs typeface="Arial" panose="020B0604020202020204" pitchFamily="34" charset="0"/>
              </a:rPr>
              <a:t>1. The schools with the different levels and their count over the united state can be seen from the given bar plot. From the plot we can see that the maximum number of schools that are there in united state are Elementary Schools, followed by High schools and then Middle schools. Moreover, there are other school types with a small number.</a:t>
            </a:r>
            <a:endParaRPr lang="en-IN" sz="1600" i="0" dirty="0">
              <a:effectLst/>
              <a:latin typeface="Calibri" panose="020F0502020204030204" pitchFamily="34" charset="0"/>
              <a:ea typeface="Calibri" panose="020F0502020204030204" pitchFamily="34" charset="0"/>
              <a:cs typeface="Arial" panose="020B0604020202020204" pitchFamily="34" charset="0"/>
            </a:endParaRPr>
          </a:p>
          <a:p>
            <a:endParaRPr lang="en-IN" sz="1600" i="0" dirty="0"/>
          </a:p>
        </p:txBody>
      </p:sp>
      <p:pic>
        <p:nvPicPr>
          <p:cNvPr id="5" name="Picture 4" descr="A graph of different types of school type&#10;&#10;Description automatically generated">
            <a:extLst>
              <a:ext uri="{FF2B5EF4-FFF2-40B4-BE49-F238E27FC236}">
                <a16:creationId xmlns:a16="http://schemas.microsoft.com/office/drawing/2014/main" id="{6FF6FB8F-193D-1C3E-5E38-29D0E7CD439C}"/>
              </a:ext>
            </a:extLst>
          </p:cNvPr>
          <p:cNvPicPr>
            <a:picLocks noChangeAspect="1"/>
          </p:cNvPicPr>
          <p:nvPr/>
        </p:nvPicPr>
        <p:blipFill rotWithShape="1">
          <a:blip r:embed="rId2"/>
          <a:srcRect b="2975"/>
          <a:stretch/>
        </p:blipFill>
        <p:spPr bwMode="auto">
          <a:xfrm>
            <a:off x="2733675" y="3536301"/>
            <a:ext cx="7524750" cy="31070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8835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C954-20D4-3AEE-A72D-E08D0463B56C}"/>
              </a:ext>
            </a:extLst>
          </p:cNvPr>
          <p:cNvSpPr>
            <a:spLocks noGrp="1"/>
          </p:cNvSpPr>
          <p:nvPr>
            <p:ph type="ctrTitle"/>
          </p:nvPr>
        </p:nvSpPr>
        <p:spPr>
          <a:xfrm>
            <a:off x="2038350" y="217988"/>
            <a:ext cx="8115300" cy="1969904"/>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2. Most of the schools are regular schools. In comparison with the regular schools, alternative education schools, Special education Schools, Careers and technical schools are low in number.</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pic>
        <p:nvPicPr>
          <p:cNvPr id="4" name="Picture 3" descr="A graph of different types of school type&#10;&#10;Description automatically generated">
            <a:extLst>
              <a:ext uri="{FF2B5EF4-FFF2-40B4-BE49-F238E27FC236}">
                <a16:creationId xmlns:a16="http://schemas.microsoft.com/office/drawing/2014/main" id="{5B639EB5-573C-7275-3D83-71A800B2441C}"/>
              </a:ext>
            </a:extLst>
          </p:cNvPr>
          <p:cNvPicPr>
            <a:picLocks noChangeAspect="1"/>
          </p:cNvPicPr>
          <p:nvPr/>
        </p:nvPicPr>
        <p:blipFill>
          <a:blip r:embed="rId2"/>
          <a:stretch>
            <a:fillRect/>
          </a:stretch>
        </p:blipFill>
        <p:spPr>
          <a:xfrm>
            <a:off x="2895600" y="1969904"/>
            <a:ext cx="6572249" cy="4670108"/>
          </a:xfrm>
          <a:prstGeom prst="rect">
            <a:avLst/>
          </a:prstGeom>
        </p:spPr>
      </p:pic>
    </p:spTree>
    <p:extLst>
      <p:ext uri="{BB962C8B-B14F-4D97-AF65-F5344CB8AC3E}">
        <p14:creationId xmlns:p14="http://schemas.microsoft.com/office/powerpoint/2010/main" val="1780181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57207-BB47-05E2-1218-5D3031BCE6E1}"/>
              </a:ext>
            </a:extLst>
          </p:cNvPr>
          <p:cNvSpPr>
            <a:spLocks noGrp="1"/>
          </p:cNvSpPr>
          <p:nvPr>
            <p:ph type="ctrTitle"/>
          </p:nvPr>
        </p:nvSpPr>
        <p:spPr>
          <a:xfrm>
            <a:off x="385762" y="552451"/>
            <a:ext cx="3990975" cy="4448174"/>
          </a:xfrm>
        </p:spPr>
        <p:txBody>
          <a:bodyPr>
            <a:normAutofit/>
          </a:bodyPr>
          <a:lstStyle/>
          <a:p>
            <a:r>
              <a:rPr lang="en-IN" sz="2000" b="1" u="sng" dirty="0">
                <a:solidFill>
                  <a:schemeClr val="bg2"/>
                </a:solidFill>
                <a:effectLst/>
                <a:latin typeface="Calibri" panose="020F0502020204030204" pitchFamily="34" charset="0"/>
                <a:ea typeface="Calibri" panose="020F0502020204030204" pitchFamily="34" charset="0"/>
                <a:cs typeface="Arial" panose="020B0604020202020204" pitchFamily="34" charset="0"/>
              </a:rPr>
              <a:t>Correlation</a:t>
            </a:r>
            <a:br>
              <a:rPr lang="en-IN" sz="2000" b="1" u="sng" dirty="0">
                <a:solidFill>
                  <a:schemeClr val="bg2"/>
                </a:solidFill>
                <a:effectLst/>
                <a:latin typeface="Calibri" panose="020F0502020204030204" pitchFamily="34" charset="0"/>
                <a:ea typeface="Calibri" panose="020F0502020204030204" pitchFamily="34" charset="0"/>
                <a:cs typeface="Arial" panose="020B0604020202020204" pitchFamily="34" charset="0"/>
              </a:rPr>
            </a:br>
            <a:br>
              <a:rPr lang="en-IN" sz="2000" b="1" u="sng" dirty="0">
                <a:solidFill>
                  <a:schemeClr val="bg2"/>
                </a:solidFill>
                <a:effectLst/>
                <a:latin typeface="Calibri" panose="020F0502020204030204" pitchFamily="34" charset="0"/>
                <a:ea typeface="Calibri" panose="020F0502020204030204" pitchFamily="34" charset="0"/>
                <a:cs typeface="Arial" panose="020B0604020202020204" pitchFamily="34" charset="0"/>
              </a:rPr>
            </a:br>
            <a:r>
              <a:rPr lang="en-IN" sz="20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 correlation heatmap is a graphical representation used to visualize the correlation between different variables in a dataset. </a:t>
            </a:r>
            <a:endParaRPr lang="en-IN" sz="2000" dirty="0">
              <a:solidFill>
                <a:schemeClr val="bg2"/>
              </a:solidFill>
            </a:endParaRPr>
          </a:p>
        </p:txBody>
      </p:sp>
      <p:pic>
        <p:nvPicPr>
          <p:cNvPr id="4" name="Picture 3" descr="A blue and red squares with white text&#10;&#10;Description automatically generated">
            <a:extLst>
              <a:ext uri="{FF2B5EF4-FFF2-40B4-BE49-F238E27FC236}">
                <a16:creationId xmlns:a16="http://schemas.microsoft.com/office/drawing/2014/main" id="{6737D3CB-291B-C500-650F-A3A350BF7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83015" y="-9524"/>
            <a:ext cx="7408985" cy="6867524"/>
          </a:xfrm>
          <a:prstGeom prst="rect">
            <a:avLst/>
          </a:prstGeom>
          <a:noFill/>
        </p:spPr>
      </p:pic>
    </p:spTree>
    <p:extLst>
      <p:ext uri="{BB962C8B-B14F-4D97-AF65-F5344CB8AC3E}">
        <p14:creationId xmlns:p14="http://schemas.microsoft.com/office/powerpoint/2010/main" val="367080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D77D8-BD7B-6A1C-6FE9-996389121670}"/>
              </a:ext>
            </a:extLst>
          </p:cNvPr>
          <p:cNvSpPr>
            <a:spLocks noGrp="1"/>
          </p:cNvSpPr>
          <p:nvPr>
            <p:ph type="ctrTitle"/>
          </p:nvPr>
        </p:nvSpPr>
        <p:spPr>
          <a:xfrm>
            <a:off x="333375" y="685801"/>
            <a:ext cx="4391024" cy="655452"/>
          </a:xfrm>
        </p:spPr>
        <p:txBody>
          <a:bodyPr>
            <a:noAutofit/>
          </a:bodyPr>
          <a:lstStyle/>
          <a:p>
            <a:r>
              <a:rPr lang="en-IN" b="1" dirty="0">
                <a:solidFill>
                  <a:schemeClr val="bg2"/>
                </a:solidFill>
              </a:rPr>
              <a:t>INTRODUCTION</a:t>
            </a:r>
          </a:p>
        </p:txBody>
      </p:sp>
      <p:sp>
        <p:nvSpPr>
          <p:cNvPr id="3" name="Subtitle 2">
            <a:extLst>
              <a:ext uri="{FF2B5EF4-FFF2-40B4-BE49-F238E27FC236}">
                <a16:creationId xmlns:a16="http://schemas.microsoft.com/office/drawing/2014/main" id="{84D88E39-5E18-7097-1B59-189F44913456}"/>
              </a:ext>
            </a:extLst>
          </p:cNvPr>
          <p:cNvSpPr>
            <a:spLocks noGrp="1"/>
          </p:cNvSpPr>
          <p:nvPr>
            <p:ph type="subTitle" idx="1"/>
          </p:nvPr>
        </p:nvSpPr>
        <p:spPr>
          <a:xfrm>
            <a:off x="228600" y="1714499"/>
            <a:ext cx="4276725" cy="4391025"/>
          </a:xfrm>
        </p:spPr>
        <p:txBody>
          <a:bodyPr>
            <a:noAutofit/>
          </a:bodyPr>
          <a:lstStyle/>
          <a:p>
            <a:pPr>
              <a:lnSpc>
                <a:spcPct val="90000"/>
              </a:lnSpc>
            </a:pPr>
            <a:r>
              <a:rPr lang="en-US" sz="20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data are supplied by state education agency officials and include basic directory and contact information for schools and school districts, as well as characteristics about student demographics, number of teachers, school grade span, and various other administrative conditions.</a:t>
            </a:r>
            <a:endParaRPr lang="en-IN" sz="2000" i="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90000"/>
              </a:lnSpc>
            </a:pPr>
            <a:r>
              <a:rPr lang="en-US" sz="20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 selection of administrative attributes for public elementary and secondary schools from the 2020-2021 school year applied to point locations created by the National Center for Education Statistics' (NCES) Education Demographic and Geographic Estimates (EDGE) program.</a:t>
            </a:r>
            <a:endParaRPr lang="en-IN" sz="200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Graphic 6" descr="Books">
            <a:extLst>
              <a:ext uri="{FF2B5EF4-FFF2-40B4-BE49-F238E27FC236}">
                <a16:creationId xmlns:a16="http://schemas.microsoft.com/office/drawing/2014/main" id="{A487C570-64C8-1DB9-CA67-84CB1CAAD0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5000" y="685801"/>
            <a:ext cx="5486399" cy="5486399"/>
          </a:xfrm>
          <a:prstGeom prst="rect">
            <a:avLst/>
          </a:prstGeom>
        </p:spPr>
      </p:pic>
    </p:spTree>
    <p:extLst>
      <p:ext uri="{BB962C8B-B14F-4D97-AF65-F5344CB8AC3E}">
        <p14:creationId xmlns:p14="http://schemas.microsoft.com/office/powerpoint/2010/main" val="3016793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118AB-BC00-44DB-7D79-8A9C931EE7F9}"/>
              </a:ext>
            </a:extLst>
          </p:cNvPr>
          <p:cNvSpPr>
            <a:spLocks noGrp="1"/>
          </p:cNvSpPr>
          <p:nvPr>
            <p:ph type="ctrTitle"/>
          </p:nvPr>
        </p:nvSpPr>
        <p:spPr>
          <a:xfrm>
            <a:off x="4762500" y="942449"/>
            <a:ext cx="6096000" cy="936840"/>
          </a:xfrm>
        </p:spPr>
        <p:txBody>
          <a:bodyPr vert="horz" lIns="91440" tIns="45720" rIns="91440" bIns="45720" rtlCol="0" anchor="b">
            <a:normAutofit/>
          </a:bodyPr>
          <a:lstStyle/>
          <a:p>
            <a:pPr marL="457200" indent="457200"/>
            <a:r>
              <a:rPr lang="en-US" sz="2700" b="1" u="sng" kern="1200" cap="all" spc="300" baseline="0" dirty="0">
                <a:solidFill>
                  <a:schemeClr val="tx2"/>
                </a:solidFill>
                <a:effectLst/>
                <a:latin typeface="+mj-lt"/>
                <a:ea typeface="+mj-ea"/>
                <a:cs typeface="+mj-cs"/>
              </a:rPr>
              <a:t>Data types from object to categorical</a:t>
            </a:r>
            <a:endParaRPr lang="en-US" sz="2700" kern="1200" cap="all" spc="300" baseline="0" dirty="0">
              <a:solidFill>
                <a:schemeClr val="tx2"/>
              </a:solidFill>
              <a:latin typeface="+mj-lt"/>
              <a:ea typeface="+mj-ea"/>
              <a:cs typeface="+mj-cs"/>
            </a:endParaRPr>
          </a:p>
        </p:txBody>
      </p:sp>
      <p:pic>
        <p:nvPicPr>
          <p:cNvPr id="17" name="Picture 4">
            <a:extLst>
              <a:ext uri="{FF2B5EF4-FFF2-40B4-BE49-F238E27FC236}">
                <a16:creationId xmlns:a16="http://schemas.microsoft.com/office/drawing/2014/main" id="{2FBBCFE5-5C91-CC91-09F4-F0EE0863B1B3}"/>
              </a:ext>
            </a:extLst>
          </p:cNvPr>
          <p:cNvPicPr>
            <a:picLocks noChangeAspect="1"/>
          </p:cNvPicPr>
          <p:nvPr/>
        </p:nvPicPr>
        <p:blipFill rotWithShape="1">
          <a:blip r:embed="rId2"/>
          <a:srcRect l="26706" r="23850"/>
          <a:stretch/>
        </p:blipFill>
        <p:spPr>
          <a:xfrm>
            <a:off x="1" y="10"/>
            <a:ext cx="3390899" cy="6857990"/>
          </a:xfrm>
          <a:prstGeom prst="rect">
            <a:avLst/>
          </a:prstGeom>
        </p:spPr>
      </p:pic>
      <p:sp>
        <p:nvSpPr>
          <p:cNvPr id="3" name="Subtitle 2">
            <a:extLst>
              <a:ext uri="{FF2B5EF4-FFF2-40B4-BE49-F238E27FC236}">
                <a16:creationId xmlns:a16="http://schemas.microsoft.com/office/drawing/2014/main" id="{63D46DBF-2F6D-31A2-B531-690E0D32681C}"/>
              </a:ext>
            </a:extLst>
          </p:cNvPr>
          <p:cNvSpPr>
            <a:spLocks noGrp="1"/>
          </p:cNvSpPr>
          <p:nvPr>
            <p:ph type="subTitle" idx="1"/>
          </p:nvPr>
        </p:nvSpPr>
        <p:spPr>
          <a:xfrm>
            <a:off x="4672977" y="2135938"/>
            <a:ext cx="6247233" cy="3535585"/>
          </a:xfrm>
        </p:spPr>
        <p:txBody>
          <a:bodyPr vert="horz" lIns="91440" tIns="45720" rIns="91440" bIns="45720" rtlCol="0">
            <a:normAutofit/>
          </a:bodyPr>
          <a:lstStyle/>
          <a:p>
            <a:pPr marL="457200" indent="-228600" algn="l">
              <a:lnSpc>
                <a:spcPct val="90000"/>
              </a:lnSpc>
              <a:buFont typeface="Arial" panose="020B0604020202020204" pitchFamily="34" charset="0"/>
              <a:buChar char="•"/>
            </a:pPr>
            <a:r>
              <a:rPr lang="en-US" sz="2000" i="0" dirty="0">
                <a:effectLst/>
              </a:rPr>
              <a:t>Some column has object datatypes so basically, we change their datatypes to categorical to make our dataset accurate. We change the datatypes of </a:t>
            </a:r>
            <a:r>
              <a:rPr lang="en-US" sz="2000" i="0" dirty="0"/>
              <a:t> </a:t>
            </a:r>
            <a:r>
              <a:rPr lang="en-US" sz="2000" i="0" dirty="0">
                <a:effectLst/>
              </a:rPr>
              <a:t>Level column due to responsible for we have three attributes in under this column: national, county and state.</a:t>
            </a:r>
            <a:endParaRPr lang="en-US" sz="2000" i="0" dirty="0"/>
          </a:p>
          <a:p>
            <a:pPr marL="457200" indent="-228600" algn="l">
              <a:lnSpc>
                <a:spcPct val="90000"/>
              </a:lnSpc>
              <a:buFont typeface="Arial" panose="020B0604020202020204" pitchFamily="34" charset="0"/>
              <a:buChar char="•"/>
            </a:pPr>
            <a:r>
              <a:rPr lang="en-US" sz="2000" b="1" i="0" u="sng" dirty="0">
                <a:effectLst/>
              </a:rPr>
              <a:t>Min-Max Scaling:</a:t>
            </a:r>
            <a:endParaRPr lang="en-US" sz="2000" i="0" dirty="0">
              <a:effectLst/>
            </a:endParaRPr>
          </a:p>
          <a:p>
            <a:pPr marL="457200" indent="-228600" algn="l">
              <a:lnSpc>
                <a:spcPct val="90000"/>
              </a:lnSpc>
              <a:buFont typeface="Arial" panose="020B0604020202020204" pitchFamily="34" charset="0"/>
              <a:buChar char="•"/>
            </a:pPr>
            <a:r>
              <a:rPr lang="en-US" sz="2000" i="0" dirty="0">
                <a:effectLst/>
              </a:rPr>
              <a:t>It is a data normalization approach that scales data between 0 and 1. It is a simple technique to normalize data using Python’s min-max functions.</a:t>
            </a:r>
          </a:p>
          <a:p>
            <a:pPr marL="457200" indent="-228600" algn="l">
              <a:lnSpc>
                <a:spcPct val="90000"/>
              </a:lnSpc>
              <a:buFont typeface="Arial" panose="020B0604020202020204" pitchFamily="34" charset="0"/>
              <a:buChar char="•"/>
            </a:pPr>
            <a:r>
              <a:rPr lang="en-US" sz="2000" i="0" dirty="0">
                <a:effectLst/>
              </a:rPr>
              <a:t>Normalization is only deal with numerical data, so I decided all category Variables.</a:t>
            </a:r>
            <a:endParaRPr lang="en-US" sz="2000" i="0" dirty="0"/>
          </a:p>
        </p:txBody>
      </p:sp>
    </p:spTree>
    <p:extLst>
      <p:ext uri="{BB962C8B-B14F-4D97-AF65-F5344CB8AC3E}">
        <p14:creationId xmlns:p14="http://schemas.microsoft.com/office/powerpoint/2010/main" val="4246721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F7C09B-DBA8-4350-A63F-29BFFD234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D36A4C-72B1-4E93-8EA9-AA4426978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7818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1769C-1146-4E43-8366-1FA5EA9E429F}"/>
              </a:ext>
            </a:extLst>
          </p:cNvPr>
          <p:cNvSpPr>
            <a:spLocks noGrp="1"/>
          </p:cNvSpPr>
          <p:nvPr>
            <p:ph type="ctrTitle"/>
          </p:nvPr>
        </p:nvSpPr>
        <p:spPr>
          <a:xfrm>
            <a:off x="1371600" y="748598"/>
            <a:ext cx="4038600" cy="1322204"/>
          </a:xfrm>
        </p:spPr>
        <p:txBody>
          <a:bodyPr>
            <a:normAutofit/>
          </a:bodyPr>
          <a:lstStyle/>
          <a:p>
            <a:r>
              <a:rPr lang="en-CA" b="1" u="sng" dirty="0">
                <a:solidFill>
                  <a:schemeClr val="bg2"/>
                </a:solidFill>
                <a:effectLst/>
                <a:latin typeface="Calibri" panose="020F0502020204030204" pitchFamily="34" charset="0"/>
                <a:ea typeface="Calibri" panose="020F0502020204030204" pitchFamily="34" charset="0"/>
                <a:cs typeface="Arial" panose="020B0604020202020204" pitchFamily="34" charset="0"/>
              </a:rPr>
              <a:t>Experimental Design</a:t>
            </a:r>
            <a:endParaRPr lang="en-IN" dirty="0">
              <a:solidFill>
                <a:schemeClr val="bg2"/>
              </a:solidFill>
            </a:endParaRPr>
          </a:p>
        </p:txBody>
      </p:sp>
      <p:sp>
        <p:nvSpPr>
          <p:cNvPr id="3" name="Subtitle 2">
            <a:extLst>
              <a:ext uri="{FF2B5EF4-FFF2-40B4-BE49-F238E27FC236}">
                <a16:creationId xmlns:a16="http://schemas.microsoft.com/office/drawing/2014/main" id="{4BDBA8F3-9D60-F7C7-0B6F-7F43D282B856}"/>
              </a:ext>
            </a:extLst>
          </p:cNvPr>
          <p:cNvSpPr>
            <a:spLocks noGrp="1"/>
          </p:cNvSpPr>
          <p:nvPr>
            <p:ph type="subTitle" idx="1"/>
          </p:nvPr>
        </p:nvSpPr>
        <p:spPr>
          <a:xfrm>
            <a:off x="514350" y="2619375"/>
            <a:ext cx="5695949" cy="3490028"/>
          </a:xfrm>
        </p:spPr>
        <p:txBody>
          <a:bodyPr>
            <a:normAutofit/>
          </a:bodyPr>
          <a:lstStyle/>
          <a:p>
            <a:pPr marL="457200" indent="457200">
              <a:lnSpc>
                <a:spcPct val="90000"/>
              </a:lnSpc>
            </a:pPr>
            <a:r>
              <a:rPr lang="en-CA" sz="1800" b="1" i="0" dirty="0">
                <a:solidFill>
                  <a:schemeClr val="bg1"/>
                </a:solidFill>
                <a:effectLst/>
                <a:latin typeface="Calibri" panose="020F0502020204030204" pitchFamily="34" charset="0"/>
                <a:ea typeface="Calibri" panose="020F0502020204030204" pitchFamily="34" charset="0"/>
                <a:cs typeface="Arial" panose="020B0604020202020204" pitchFamily="34" charset="0"/>
              </a:rPr>
              <a:t>Cross validation:</a:t>
            </a:r>
            <a:endParaRPr lang="en-IN" sz="1800" i="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7200" indent="457200">
              <a:lnSpc>
                <a:spcPct val="90000"/>
              </a:lnSpc>
            </a:pPr>
            <a:r>
              <a:rPr lang="en-CA" sz="1800" i="0" dirty="0">
                <a:solidFill>
                  <a:schemeClr val="bg1"/>
                </a:solidFill>
                <a:effectLst/>
                <a:latin typeface="Calibri" panose="020F0502020204030204" pitchFamily="34" charset="0"/>
                <a:ea typeface="Calibri" panose="020F0502020204030204" pitchFamily="34" charset="0"/>
                <a:cs typeface="Arial" panose="020B0604020202020204" pitchFamily="34" charset="0"/>
              </a:rPr>
              <a:t>A technique for testing efficiency of machine learning models are cross validation. For modeling, I implemented some model's validation techniques. As stated below:</a:t>
            </a:r>
            <a:endParaRPr lang="en-IN" sz="1800" i="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457200" indent="457200">
              <a:lnSpc>
                <a:spcPct val="90000"/>
              </a:lnSpc>
            </a:pPr>
            <a:r>
              <a:rPr lang="en-CA" sz="1800" b="1" i="0" u="sng" dirty="0">
                <a:solidFill>
                  <a:schemeClr val="bg1"/>
                </a:solidFill>
                <a:effectLst/>
                <a:latin typeface="Calibri" panose="020F0502020204030204" pitchFamily="34" charset="0"/>
                <a:ea typeface="Calibri" panose="020F0502020204030204" pitchFamily="34" charset="0"/>
                <a:cs typeface="Arial" panose="020B0604020202020204" pitchFamily="34" charset="0"/>
              </a:rPr>
              <a:t>Train and Test Split Approach:</a:t>
            </a:r>
            <a:r>
              <a:rPr lang="en-IN" sz="1800" b="1" i="0" u="sng"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CA" sz="1800" i="0" dirty="0">
                <a:solidFill>
                  <a:schemeClr val="bg1"/>
                </a:solidFill>
                <a:effectLst/>
                <a:latin typeface="Calibri" panose="020F0502020204030204" pitchFamily="34" charset="0"/>
                <a:ea typeface="Calibri" panose="020F0502020204030204" pitchFamily="34" charset="0"/>
                <a:cs typeface="Arial" panose="020B0604020202020204" pitchFamily="34" charset="0"/>
              </a:rPr>
              <a:t>In this model, the entire data is randomly divided into training and test set. I divided the information into two parts (training and testing sets). The training set contains 80% of the records in the dataset whereas, the test set contains 20% of the dataset observation</a:t>
            </a:r>
            <a:endParaRPr lang="en-IN" sz="1800" i="0" dirty="0">
              <a:solidFill>
                <a:schemeClr val="bg1"/>
              </a:solidFill>
            </a:endParaRPr>
          </a:p>
        </p:txBody>
      </p:sp>
      <p:pic>
        <p:nvPicPr>
          <p:cNvPr id="7" name="Graphic 6" descr="Flask">
            <a:extLst>
              <a:ext uri="{FF2B5EF4-FFF2-40B4-BE49-F238E27FC236}">
                <a16:creationId xmlns:a16="http://schemas.microsoft.com/office/drawing/2014/main" id="{7AF193DC-B4A7-91D2-2028-D1E2EDB713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7600" y="1409700"/>
            <a:ext cx="4038600" cy="4038600"/>
          </a:xfrm>
          <a:prstGeom prst="rect">
            <a:avLst/>
          </a:prstGeom>
        </p:spPr>
      </p:pic>
    </p:spTree>
    <p:extLst>
      <p:ext uri="{BB962C8B-B14F-4D97-AF65-F5344CB8AC3E}">
        <p14:creationId xmlns:p14="http://schemas.microsoft.com/office/powerpoint/2010/main" val="1147621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1BE35-C890-AC0B-4035-57E6D355635B}"/>
              </a:ext>
            </a:extLst>
          </p:cNvPr>
          <p:cNvSpPr>
            <a:spLocks noGrp="1"/>
          </p:cNvSpPr>
          <p:nvPr>
            <p:ph type="ctrTitle"/>
          </p:nvPr>
        </p:nvSpPr>
        <p:spPr>
          <a:xfrm>
            <a:off x="1809002" y="1200150"/>
            <a:ext cx="5020236" cy="962025"/>
          </a:xfrm>
        </p:spPr>
        <p:txBody>
          <a:bodyPr>
            <a:normAutofit/>
          </a:bodyPr>
          <a:lstStyle/>
          <a:p>
            <a:r>
              <a:rPr lang="en-CA" sz="2800" b="1" u="sng" dirty="0" err="1">
                <a:solidFill>
                  <a:schemeClr val="bg2"/>
                </a:solidFill>
                <a:effectLst/>
                <a:latin typeface="Calibri" panose="020F0502020204030204" pitchFamily="34" charset="0"/>
                <a:ea typeface="Calibri" panose="020F0502020204030204" pitchFamily="34" charset="0"/>
                <a:cs typeface="Arial" panose="020B0604020202020204" pitchFamily="34" charset="0"/>
              </a:rPr>
              <a:t>KNeighborsClassifier</a:t>
            </a:r>
            <a:br>
              <a:rPr lang="en-IN" sz="2800" dirty="0">
                <a:solidFill>
                  <a:schemeClr val="bg2"/>
                </a:solidFill>
                <a:effectLst/>
                <a:latin typeface="Calibri" panose="020F0502020204030204" pitchFamily="34" charset="0"/>
                <a:ea typeface="Calibri" panose="020F0502020204030204" pitchFamily="34" charset="0"/>
                <a:cs typeface="Arial" panose="020B0604020202020204" pitchFamily="34" charset="0"/>
              </a:rPr>
            </a:br>
            <a:endParaRPr lang="en-IN" sz="2800" dirty="0">
              <a:solidFill>
                <a:schemeClr val="bg2"/>
              </a:solidFill>
            </a:endParaRPr>
          </a:p>
        </p:txBody>
      </p:sp>
      <p:sp>
        <p:nvSpPr>
          <p:cNvPr id="3" name="Subtitle 2">
            <a:extLst>
              <a:ext uri="{FF2B5EF4-FFF2-40B4-BE49-F238E27FC236}">
                <a16:creationId xmlns:a16="http://schemas.microsoft.com/office/drawing/2014/main" id="{15B8C067-09C6-EA58-AB42-6B10945E371A}"/>
              </a:ext>
            </a:extLst>
          </p:cNvPr>
          <p:cNvSpPr>
            <a:spLocks noGrp="1"/>
          </p:cNvSpPr>
          <p:nvPr>
            <p:ph type="subTitle" idx="1"/>
          </p:nvPr>
        </p:nvSpPr>
        <p:spPr>
          <a:xfrm>
            <a:off x="1152432" y="2676525"/>
            <a:ext cx="5848537" cy="3105150"/>
          </a:xfrm>
        </p:spPr>
        <p:txBody>
          <a:bodyPr>
            <a:noAutofit/>
          </a:bodyPr>
          <a:lstStyle/>
          <a:p>
            <a:pPr marL="457200" indent="457200">
              <a:lnSpc>
                <a:spcPct val="90000"/>
              </a:lnSpc>
            </a:pPr>
            <a:r>
              <a:rPr lang="en-CA" sz="1600" i="0" dirty="0">
                <a:solidFill>
                  <a:schemeClr val="bg1"/>
                </a:solidFill>
                <a:effectLst/>
                <a:latin typeface="Calibri" panose="020F0502020204030204" pitchFamily="34" charset="0"/>
                <a:ea typeface="Calibri" panose="020F0502020204030204" pitchFamily="34" charset="0"/>
                <a:cs typeface="Arial" panose="020B0604020202020204" pitchFamily="34" charset="0"/>
              </a:rPr>
              <a:t> When given a new input data point, the KNN classifier identifies the k nearest data points (neighbors) to the input in the feature space. The class of the input data point is then determined by the majority class among these k neighbors. In other words, if most of the k neighbors belong to a particular class, the input data point is classified into that class.</a:t>
            </a:r>
            <a:endParaRPr lang="en-IN" sz="1600" i="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7200" indent="457200">
              <a:lnSpc>
                <a:spcPct val="90000"/>
              </a:lnSpc>
            </a:pPr>
            <a:r>
              <a:rPr lang="en-CA" sz="1600" i="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choice of the 'k' value is essential in KNN. A smaller 'k' might lead to noisy decisions, while a larger 'k' may cause the boundaries between classes to become too smooth. The optimal value of 'k' depends on the specific dataset and problem at hand and is often found through experimentation or cross-validation.</a:t>
            </a:r>
            <a:endParaRPr lang="en-IN" sz="1600" i="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IN" sz="1600" i="0" dirty="0">
              <a:solidFill>
                <a:schemeClr val="bg1"/>
              </a:solidFill>
            </a:endParaRPr>
          </a:p>
        </p:txBody>
      </p:sp>
      <p:pic>
        <p:nvPicPr>
          <p:cNvPr id="5" name="Picture 4" descr="Steel machine">
            <a:extLst>
              <a:ext uri="{FF2B5EF4-FFF2-40B4-BE49-F238E27FC236}">
                <a16:creationId xmlns:a16="http://schemas.microsoft.com/office/drawing/2014/main" id="{797F064C-08B8-D96C-19CE-3C3157A2A9E8}"/>
              </a:ext>
            </a:extLst>
          </p:cNvPr>
          <p:cNvPicPr>
            <a:picLocks noChangeAspect="1"/>
          </p:cNvPicPr>
          <p:nvPr/>
        </p:nvPicPr>
        <p:blipFill rotWithShape="1">
          <a:blip r:embed="rId2"/>
          <a:srcRect l="31114" r="29577" b="-1"/>
          <a:stretch/>
        </p:blipFill>
        <p:spPr>
          <a:xfrm>
            <a:off x="8153401" y="10"/>
            <a:ext cx="4038600" cy="6857990"/>
          </a:xfrm>
          <a:prstGeom prst="rect">
            <a:avLst/>
          </a:prstGeom>
        </p:spPr>
      </p:pic>
    </p:spTree>
    <p:extLst>
      <p:ext uri="{BB962C8B-B14F-4D97-AF65-F5344CB8AC3E}">
        <p14:creationId xmlns:p14="http://schemas.microsoft.com/office/powerpoint/2010/main" val="102730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D88A92C-0BD1-4D13-9480-9CA5056B1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F850E0BE-0A13-43E4-9007-A06960852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1"/>
            <a:ext cx="6118275"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A20A4-F162-505F-AF98-3F22268C8B6E}"/>
              </a:ext>
            </a:extLst>
          </p:cNvPr>
          <p:cNvSpPr>
            <a:spLocks noGrp="1"/>
          </p:cNvSpPr>
          <p:nvPr>
            <p:ph type="ctrTitle"/>
          </p:nvPr>
        </p:nvSpPr>
        <p:spPr>
          <a:xfrm>
            <a:off x="1050389" y="914881"/>
            <a:ext cx="5212188" cy="964407"/>
          </a:xfrm>
        </p:spPr>
        <p:txBody>
          <a:bodyPr vert="horz" lIns="91440" tIns="45720" rIns="91440" bIns="45720" rtlCol="0" anchor="b">
            <a:normAutofit/>
          </a:bodyPr>
          <a:lstStyle/>
          <a:p>
            <a:r>
              <a:rPr lang="en-US" sz="2500" b="1" u="sng" kern="1200" cap="all" spc="300" baseline="0" dirty="0" err="1">
                <a:solidFill>
                  <a:schemeClr val="tx2"/>
                </a:solidFill>
                <a:effectLst/>
                <a:latin typeface="+mj-lt"/>
                <a:ea typeface="+mj-ea"/>
                <a:cs typeface="+mj-cs"/>
              </a:rPr>
              <a:t>DecisionTreeClassifier</a:t>
            </a:r>
            <a:endParaRPr lang="en-US" sz="2500" kern="1200" cap="all" spc="300" baseline="0" dirty="0">
              <a:solidFill>
                <a:schemeClr val="tx2"/>
              </a:solidFill>
              <a:latin typeface="+mj-lt"/>
              <a:ea typeface="+mj-ea"/>
              <a:cs typeface="+mj-cs"/>
            </a:endParaRPr>
          </a:p>
        </p:txBody>
      </p:sp>
      <p:sp>
        <p:nvSpPr>
          <p:cNvPr id="3" name="Subtitle 2">
            <a:extLst>
              <a:ext uri="{FF2B5EF4-FFF2-40B4-BE49-F238E27FC236}">
                <a16:creationId xmlns:a16="http://schemas.microsoft.com/office/drawing/2014/main" id="{A43F6F94-2531-97A9-F900-BDF2A2259515}"/>
              </a:ext>
            </a:extLst>
          </p:cNvPr>
          <p:cNvSpPr>
            <a:spLocks noGrp="1"/>
          </p:cNvSpPr>
          <p:nvPr>
            <p:ph type="subTitle" idx="1"/>
          </p:nvPr>
        </p:nvSpPr>
        <p:spPr>
          <a:xfrm>
            <a:off x="1218040" y="2146570"/>
            <a:ext cx="5118965" cy="3892280"/>
          </a:xfrm>
        </p:spPr>
        <p:txBody>
          <a:bodyPr vert="horz" lIns="91440" tIns="45720" rIns="91440" bIns="45720" rtlCol="0">
            <a:normAutofit/>
          </a:bodyPr>
          <a:lstStyle/>
          <a:p>
            <a:pPr marL="228600" algn="l">
              <a:lnSpc>
                <a:spcPct val="90000"/>
              </a:lnSpc>
            </a:pPr>
            <a:endParaRPr lang="en-US" sz="1500" i="0" dirty="0">
              <a:effectLst/>
            </a:endParaRPr>
          </a:p>
          <a:p>
            <a:pPr marL="457200" indent="-228600" algn="l">
              <a:lnSpc>
                <a:spcPct val="90000"/>
              </a:lnSpc>
              <a:buFont typeface="Arial" panose="020B0604020202020204" pitchFamily="34" charset="0"/>
              <a:buChar char="•"/>
            </a:pPr>
            <a:r>
              <a:rPr lang="en-US" sz="1500" i="0" dirty="0">
                <a:effectLst/>
              </a:rPr>
              <a:t>Decision trees can be prone to overfitting, where they memorize the training data and perform poorly on new, unseen data. To mitigate this, you can tune hyperparameters like max_depth, min_samples_split, or min_samples_leaf to control the size and complexity of the tree and improve its generalization ability.</a:t>
            </a:r>
          </a:p>
          <a:p>
            <a:pPr marL="457200" indent="-228600" algn="l">
              <a:lnSpc>
                <a:spcPct val="90000"/>
              </a:lnSpc>
              <a:buFont typeface="Arial" panose="020B0604020202020204" pitchFamily="34" charset="0"/>
              <a:buChar char="•"/>
            </a:pPr>
            <a:r>
              <a:rPr lang="en-US" sz="1500" i="0" dirty="0">
                <a:effectLst/>
              </a:rPr>
              <a:t>The DecisionTreeClassifier is a powerful and interpretable classification algorithm, making it a popular choice for various machine learning tasks. However, in more complex scenarios, ensemble methods like Random Forests or Gradient Boosting might be preferred, as they can improve performance and reduce overfitting compared to individual decision trees.</a:t>
            </a:r>
          </a:p>
          <a:p>
            <a:pPr indent="-228600" algn="l">
              <a:lnSpc>
                <a:spcPct val="90000"/>
              </a:lnSpc>
              <a:buFont typeface="Arial" panose="020B0604020202020204" pitchFamily="34" charset="0"/>
              <a:buChar char="•"/>
            </a:pPr>
            <a:endParaRPr lang="en-US" sz="1500" i="0" dirty="0"/>
          </a:p>
        </p:txBody>
      </p:sp>
      <p:pic>
        <p:nvPicPr>
          <p:cNvPr id="15" name="Picture 4" descr="Wood human figure">
            <a:extLst>
              <a:ext uri="{FF2B5EF4-FFF2-40B4-BE49-F238E27FC236}">
                <a16:creationId xmlns:a16="http://schemas.microsoft.com/office/drawing/2014/main" id="{79ACEB32-D6FF-8D90-07EA-21560E6C1664}"/>
              </a:ext>
            </a:extLst>
          </p:cNvPr>
          <p:cNvPicPr>
            <a:picLocks noChangeAspect="1"/>
          </p:cNvPicPr>
          <p:nvPr/>
        </p:nvPicPr>
        <p:blipFill rotWithShape="1">
          <a:blip r:embed="rId2"/>
          <a:srcRect l="1722" r="52294" b="-1"/>
          <a:stretch/>
        </p:blipFill>
        <p:spPr>
          <a:xfrm>
            <a:off x="7467600" y="10"/>
            <a:ext cx="4724400" cy="6857988"/>
          </a:xfrm>
          <a:prstGeom prst="rect">
            <a:avLst/>
          </a:prstGeom>
        </p:spPr>
      </p:pic>
    </p:spTree>
    <p:extLst>
      <p:ext uri="{BB962C8B-B14F-4D97-AF65-F5344CB8AC3E}">
        <p14:creationId xmlns:p14="http://schemas.microsoft.com/office/powerpoint/2010/main" val="4135814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EF53A-C80B-9AB2-BD12-D957C5044785}"/>
              </a:ext>
            </a:extLst>
          </p:cNvPr>
          <p:cNvSpPr>
            <a:spLocks noGrp="1"/>
          </p:cNvSpPr>
          <p:nvPr>
            <p:ph type="ctrTitle"/>
          </p:nvPr>
        </p:nvSpPr>
        <p:spPr>
          <a:xfrm>
            <a:off x="1371599" y="1010097"/>
            <a:ext cx="9486901" cy="1010088"/>
          </a:xfrm>
        </p:spPr>
        <p:txBody>
          <a:bodyPr vert="horz" lIns="91440" tIns="45720" rIns="91440" bIns="45720" rtlCol="0" anchor="b">
            <a:normAutofit/>
          </a:bodyPr>
          <a:lstStyle/>
          <a:p>
            <a:r>
              <a:rPr lang="en-US" sz="3200" b="1" dirty="0">
                <a:effectLst/>
              </a:rPr>
              <a:t>References</a:t>
            </a:r>
            <a:br>
              <a:rPr lang="en-US" sz="3200" dirty="0">
                <a:effectLst/>
              </a:rPr>
            </a:br>
            <a:endParaRPr lang="en-US" sz="3200" dirty="0"/>
          </a:p>
        </p:txBody>
      </p:sp>
      <p:sp>
        <p:nvSpPr>
          <p:cNvPr id="3" name="Subtitle 2">
            <a:extLst>
              <a:ext uri="{FF2B5EF4-FFF2-40B4-BE49-F238E27FC236}">
                <a16:creationId xmlns:a16="http://schemas.microsoft.com/office/drawing/2014/main" id="{D0A33DB4-3CC5-8372-87D5-79F0055BA470}"/>
              </a:ext>
            </a:extLst>
          </p:cNvPr>
          <p:cNvSpPr>
            <a:spLocks noGrp="1"/>
          </p:cNvSpPr>
          <p:nvPr>
            <p:ph type="subTitle" idx="1"/>
          </p:nvPr>
        </p:nvSpPr>
        <p:spPr>
          <a:xfrm>
            <a:off x="1371600" y="2206257"/>
            <a:ext cx="9486901" cy="3540642"/>
          </a:xfrm>
        </p:spPr>
        <p:txBody>
          <a:bodyPr vert="horz" lIns="91440" tIns="45720" rIns="91440" bIns="45720" rtlCol="0">
            <a:normAutofit/>
          </a:bodyPr>
          <a:lstStyle/>
          <a:p>
            <a:pPr marL="457200" indent="-228600" algn="l">
              <a:lnSpc>
                <a:spcPct val="90000"/>
              </a:lnSpc>
              <a:buFont typeface="Arial" panose="020B0604020202020204" pitchFamily="34" charset="0"/>
              <a:buChar char="•"/>
            </a:pPr>
            <a:r>
              <a:rPr lang="en-US" dirty="0">
                <a:effectLst/>
                <a:hlinkClick r:id="rId2"/>
              </a:rPr>
              <a:t>Public School Characteristics 2020-21 - Catalog (data.gov)</a:t>
            </a:r>
            <a:endParaRPr lang="en-US" dirty="0">
              <a:effectLst/>
            </a:endParaRPr>
          </a:p>
          <a:p>
            <a:pPr marL="457200" indent="-228600" algn="l">
              <a:lnSpc>
                <a:spcPct val="90000"/>
              </a:lnSpc>
              <a:buFont typeface="Arial" panose="020B0604020202020204" pitchFamily="34" charset="0"/>
              <a:buChar char="•"/>
            </a:pPr>
            <a:r>
              <a:rPr lang="en-US" dirty="0">
                <a:effectLst/>
                <a:hlinkClick r:id="rId3"/>
              </a:rPr>
              <a:t>Public School Characteristics 2020-21 - Original ISO-19139 metadata - Catalog</a:t>
            </a:r>
            <a:endParaRPr lang="en-US" dirty="0">
              <a:effectLst/>
            </a:endParaRPr>
          </a:p>
          <a:p>
            <a:pPr marL="457200" indent="-228600" algn="l">
              <a:lnSpc>
                <a:spcPct val="90000"/>
              </a:lnSpc>
              <a:buFont typeface="Arial" panose="020B0604020202020204" pitchFamily="34" charset="0"/>
              <a:buChar char="•"/>
            </a:pPr>
            <a:r>
              <a:rPr lang="en-US" dirty="0">
                <a:effectLst/>
                <a:hlinkClick r:id="rId4"/>
              </a:rPr>
              <a:t>Public School Characteristics 2020-21 - ArcGIS Hub Dataset - Catalog</a:t>
            </a:r>
            <a:endParaRPr lang="en-US" dirty="0">
              <a:effectLst/>
            </a:endParaRPr>
          </a:p>
          <a:p>
            <a:pPr marL="457200" indent="-228600" algn="l">
              <a:lnSpc>
                <a:spcPct val="90000"/>
              </a:lnSpc>
              <a:buFont typeface="Arial" panose="020B0604020202020204" pitchFamily="34" charset="0"/>
              <a:buChar char="•"/>
            </a:pPr>
            <a:r>
              <a:rPr lang="en-US" dirty="0">
                <a:effectLst/>
                <a:hlinkClick r:id="rId5"/>
              </a:rPr>
              <a:t>Public School Characteristics 2020-21 - ArcGIS GeoService - Catalog (data.gov)</a:t>
            </a:r>
            <a:endParaRPr lang="en-US" dirty="0">
              <a:effectLst/>
            </a:endParaRPr>
          </a:p>
          <a:p>
            <a:pPr marL="457200" indent="-228600" algn="l">
              <a:lnSpc>
                <a:spcPct val="90000"/>
              </a:lnSpc>
              <a:buFont typeface="Arial" panose="020B0604020202020204" pitchFamily="34" charset="0"/>
              <a:buChar char="•"/>
            </a:pPr>
            <a:r>
              <a:rPr lang="en-US" dirty="0">
                <a:effectLst/>
                <a:hlinkClick r:id="rId6"/>
              </a:rPr>
              <a:t>Public School Characteristics 2020-21 - Public School Documentation - Catalog (data.gov)</a:t>
            </a:r>
            <a:endParaRPr lang="en-US" dirty="0">
              <a:effectLst/>
            </a:endParaRPr>
          </a:p>
          <a:p>
            <a:pPr marL="457200" indent="-228600" algn="l">
              <a:lnSpc>
                <a:spcPct val="90000"/>
              </a:lnSpc>
              <a:buFont typeface="Arial" panose="020B0604020202020204" pitchFamily="34" charset="0"/>
              <a:buChar char="•"/>
            </a:pPr>
            <a:r>
              <a:rPr lang="en-US" dirty="0">
                <a:effectLst/>
                <a:hlinkClick r:id="rId7"/>
              </a:rPr>
              <a:t>Public School Characteristics 2020-21 - Public School District File - Catalog (data.gov)</a:t>
            </a:r>
            <a:endParaRPr lang="en-US" dirty="0">
              <a:effectLst/>
            </a:endParaRPr>
          </a:p>
          <a:p>
            <a:pPr indent="-228600" algn="l">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218565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9A629-FFDC-B909-1674-6127B4562DBC}"/>
              </a:ext>
            </a:extLst>
          </p:cNvPr>
          <p:cNvSpPr>
            <a:spLocks noGrp="1"/>
          </p:cNvSpPr>
          <p:nvPr>
            <p:ph type="ctrTitle"/>
          </p:nvPr>
        </p:nvSpPr>
        <p:spPr>
          <a:xfrm>
            <a:off x="3228975" y="1332871"/>
            <a:ext cx="3552825" cy="1265404"/>
          </a:xfrm>
        </p:spPr>
        <p:txBody>
          <a:bodyPr>
            <a:normAutofit/>
          </a:bodyPr>
          <a:lstStyle/>
          <a:p>
            <a:r>
              <a:rPr lang="en-IN" dirty="0"/>
              <a:t>PURPOSE</a:t>
            </a:r>
          </a:p>
        </p:txBody>
      </p:sp>
      <p:sp>
        <p:nvSpPr>
          <p:cNvPr id="3" name="Subtitle 2">
            <a:extLst>
              <a:ext uri="{FF2B5EF4-FFF2-40B4-BE49-F238E27FC236}">
                <a16:creationId xmlns:a16="http://schemas.microsoft.com/office/drawing/2014/main" id="{2B1E64A9-A3E5-E833-05ED-8D373C956298}"/>
              </a:ext>
            </a:extLst>
          </p:cNvPr>
          <p:cNvSpPr>
            <a:spLocks noGrp="1"/>
          </p:cNvSpPr>
          <p:nvPr>
            <p:ph type="subTitle" idx="1"/>
          </p:nvPr>
        </p:nvSpPr>
        <p:spPr>
          <a:xfrm>
            <a:off x="1762125" y="3162300"/>
            <a:ext cx="8991599" cy="2552100"/>
          </a:xfrm>
        </p:spPr>
        <p:txBody>
          <a:bodyPr>
            <a:noAutofit/>
          </a:bodyPr>
          <a:lstStyle/>
          <a:p>
            <a:pPr>
              <a:lnSpc>
                <a:spcPct val="90000"/>
              </a:lnSpc>
            </a:pPr>
            <a:r>
              <a:rPr lang="en-US" sz="1600" i="0" dirty="0">
                <a:effectLst/>
                <a:latin typeface="Times New Roman" panose="02020603050405020304" pitchFamily="18" charset="0"/>
                <a:ea typeface="Calibri" panose="020F0502020204030204" pitchFamily="34" charset="0"/>
              </a:rPr>
              <a:t>The National Center for Education Statistics (NCES) Education Demographic and Geographic Estimates (EDGE) program develops data resources and information to help data users investigate the social and spatial context of education. School point locations (latitude/longitude values) are a key component of the NCES data collection. These data are needed to address a variety of spatially-oriented tasks and research questions.</a:t>
            </a:r>
            <a:endParaRPr lang="en-US" sz="1600" i="0" dirty="0">
              <a:latin typeface="Times New Roman" panose="02020603050405020304" pitchFamily="18" charset="0"/>
              <a:ea typeface="Calibri" panose="020F0502020204030204" pitchFamily="34" charset="0"/>
            </a:endParaRPr>
          </a:p>
          <a:p>
            <a:pPr>
              <a:lnSpc>
                <a:spcPct val="90000"/>
              </a:lnSpc>
            </a:pPr>
            <a:r>
              <a:rPr lang="en-US" sz="1600" i="0" dirty="0">
                <a:effectLst/>
                <a:latin typeface="Times New Roman" panose="02020603050405020304" pitchFamily="18" charset="0"/>
                <a:ea typeface="Calibri" panose="020F0502020204030204" pitchFamily="34" charset="0"/>
              </a:rPr>
              <a:t>They provide information needed to construct NCES school-based surveys; they provide indicators needed to help determine program eligibility; and they provide the foundation for determining geographic associations with other types of entities. </a:t>
            </a:r>
            <a:endParaRPr lang="en-IN" sz="1600" i="0" dirty="0"/>
          </a:p>
        </p:txBody>
      </p:sp>
      <p:pic>
        <p:nvPicPr>
          <p:cNvPr id="7" name="Graphic 6" descr="Bullseye">
            <a:extLst>
              <a:ext uri="{FF2B5EF4-FFF2-40B4-BE49-F238E27FC236}">
                <a16:creationId xmlns:a16="http://schemas.microsoft.com/office/drawing/2014/main" id="{2A875CF5-432A-0342-523B-8156AC448B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0561" y="1143600"/>
            <a:ext cx="2223727" cy="1858477"/>
          </a:xfrm>
          <a:prstGeom prst="rect">
            <a:avLst/>
          </a:prstGeom>
        </p:spPr>
      </p:pic>
    </p:spTree>
    <p:extLst>
      <p:ext uri="{BB962C8B-B14F-4D97-AF65-F5344CB8AC3E}">
        <p14:creationId xmlns:p14="http://schemas.microsoft.com/office/powerpoint/2010/main" val="383960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3FF559-6482-47DA-9012-5849DE2A2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8EF2D-CAE1-A1D0-5ED1-45286CBBE1F2}"/>
              </a:ext>
            </a:extLst>
          </p:cNvPr>
          <p:cNvSpPr>
            <a:spLocks noGrp="1"/>
          </p:cNvSpPr>
          <p:nvPr>
            <p:ph type="ctrTitle"/>
          </p:nvPr>
        </p:nvSpPr>
        <p:spPr>
          <a:xfrm>
            <a:off x="1013411" y="685800"/>
            <a:ext cx="4135185" cy="5486400"/>
          </a:xfrm>
        </p:spPr>
        <p:txBody>
          <a:bodyPr vert="horz" lIns="91440" tIns="45720" rIns="91440" bIns="45720" rtlCol="0" anchor="ctr">
            <a:normAutofit/>
          </a:bodyPr>
          <a:lstStyle/>
          <a:p>
            <a:r>
              <a:rPr lang="en-US" sz="3200" kern="1200" cap="all" spc="300" baseline="0" dirty="0">
                <a:solidFill>
                  <a:schemeClr val="bg2"/>
                </a:solidFill>
                <a:latin typeface="+mj-lt"/>
                <a:ea typeface="+mj-ea"/>
                <a:cs typeface="+mj-cs"/>
              </a:rPr>
              <a:t>METHODOLOGY</a:t>
            </a:r>
          </a:p>
        </p:txBody>
      </p:sp>
      <p:graphicFrame>
        <p:nvGraphicFramePr>
          <p:cNvPr id="4" name="Diagram 3">
            <a:extLst>
              <a:ext uri="{FF2B5EF4-FFF2-40B4-BE49-F238E27FC236}">
                <a16:creationId xmlns:a16="http://schemas.microsoft.com/office/drawing/2014/main" id="{0AB44A5E-D550-5FE4-DB6B-2EE9AB296CC0}"/>
              </a:ext>
            </a:extLst>
          </p:cNvPr>
          <p:cNvGraphicFramePr/>
          <p:nvPr>
            <p:extLst>
              <p:ext uri="{D42A27DB-BD31-4B8C-83A1-F6EECF244321}">
                <p14:modId xmlns:p14="http://schemas.microsoft.com/office/powerpoint/2010/main" val="1125318895"/>
              </p:ext>
            </p:extLst>
          </p:nvPr>
        </p:nvGraphicFramePr>
        <p:xfrm>
          <a:off x="6781800" y="685800"/>
          <a:ext cx="47244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428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1FBDEF-9CA1-495E-A9FA-E912D5145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A9DC4-310B-B49E-66FB-B777339567D9}"/>
              </a:ext>
            </a:extLst>
          </p:cNvPr>
          <p:cNvSpPr>
            <a:spLocks noGrp="1"/>
          </p:cNvSpPr>
          <p:nvPr>
            <p:ph type="ctrTitle"/>
          </p:nvPr>
        </p:nvSpPr>
        <p:spPr>
          <a:xfrm>
            <a:off x="952500" y="1885950"/>
            <a:ext cx="3352800" cy="1931804"/>
          </a:xfrm>
        </p:spPr>
        <p:txBody>
          <a:bodyPr>
            <a:normAutofit/>
          </a:bodyPr>
          <a:lstStyle/>
          <a:p>
            <a:r>
              <a:rPr lang="en-IN" dirty="0"/>
              <a:t>A SAMPLE OF OUR DATA</a:t>
            </a:r>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B8110EE-4B87-D159-A8C8-ABD0157004A0}"/>
              </a:ext>
            </a:extLst>
          </p:cNvPr>
          <p:cNvPicPr>
            <a:picLocks noChangeAspect="1"/>
          </p:cNvPicPr>
          <p:nvPr/>
        </p:nvPicPr>
        <p:blipFill rotWithShape="1">
          <a:blip r:embed="rId2"/>
          <a:srcRect l="28593" t="27451" r="29844" b="31298"/>
          <a:stretch/>
        </p:blipFill>
        <p:spPr>
          <a:xfrm>
            <a:off x="5891212" y="1333500"/>
            <a:ext cx="5819775" cy="4191000"/>
          </a:xfrm>
          <a:prstGeom prst="rect">
            <a:avLst/>
          </a:prstGeom>
        </p:spPr>
      </p:pic>
    </p:spTree>
    <p:extLst>
      <p:ext uri="{BB962C8B-B14F-4D97-AF65-F5344CB8AC3E}">
        <p14:creationId xmlns:p14="http://schemas.microsoft.com/office/powerpoint/2010/main" val="318315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B9E65-5718-0910-44E8-C8DA5AAF70F6}"/>
              </a:ext>
            </a:extLst>
          </p:cNvPr>
          <p:cNvSpPr>
            <a:spLocks noGrp="1"/>
          </p:cNvSpPr>
          <p:nvPr>
            <p:ph type="ctrTitle"/>
          </p:nvPr>
        </p:nvSpPr>
        <p:spPr>
          <a:xfrm>
            <a:off x="319087" y="685800"/>
            <a:ext cx="4124325" cy="1055504"/>
          </a:xfrm>
        </p:spPr>
        <p:txBody>
          <a:bodyPr>
            <a:noAutofit/>
          </a:bodyPr>
          <a:lstStyle/>
          <a:p>
            <a:r>
              <a:rPr lang="en-IN" sz="3200" b="1" dirty="0">
                <a:solidFill>
                  <a:schemeClr val="bg2"/>
                </a:solidFill>
              </a:rPr>
              <a:t>DATA PREPROCESSING</a:t>
            </a:r>
          </a:p>
        </p:txBody>
      </p:sp>
      <p:sp>
        <p:nvSpPr>
          <p:cNvPr id="3" name="Subtitle 2">
            <a:extLst>
              <a:ext uri="{FF2B5EF4-FFF2-40B4-BE49-F238E27FC236}">
                <a16:creationId xmlns:a16="http://schemas.microsoft.com/office/drawing/2014/main" id="{11D4FD84-2FB1-2414-DFD0-D00C2D7062EB}"/>
              </a:ext>
            </a:extLst>
          </p:cNvPr>
          <p:cNvSpPr>
            <a:spLocks noGrp="1"/>
          </p:cNvSpPr>
          <p:nvPr>
            <p:ph type="subTitle" idx="1"/>
          </p:nvPr>
        </p:nvSpPr>
        <p:spPr>
          <a:xfrm>
            <a:off x="319087" y="2427104"/>
            <a:ext cx="3914775" cy="3276600"/>
          </a:xfrm>
        </p:spPr>
        <p:txBody>
          <a:bodyPr>
            <a:normAutofit/>
          </a:bodyPr>
          <a:lstStyle/>
          <a:p>
            <a:pPr lvl="0">
              <a:lnSpc>
                <a:spcPct val="90000"/>
              </a:lnSpc>
            </a:pPr>
            <a:r>
              <a:rPr lang="en-US" sz="2000" i="0" dirty="0">
                <a:solidFill>
                  <a:schemeClr val="bg1"/>
                </a:solidFill>
                <a:effectLst/>
                <a:latin typeface="Calibri" panose="020F0502020204030204" pitchFamily="34" charset="0"/>
                <a:ea typeface="Calibri" panose="020F0502020204030204" pitchFamily="34" charset="0"/>
                <a:cs typeface="Arial" panose="020B0604020202020204" pitchFamily="34" charset="0"/>
              </a:rPr>
              <a:t>Importing Data (Using Pandas) -</a:t>
            </a:r>
          </a:p>
          <a:p>
            <a:pPr lvl="0">
              <a:lnSpc>
                <a:spcPct val="90000"/>
              </a:lnSpc>
            </a:pPr>
            <a:r>
              <a:rPr lang="en-US" sz="2000" i="0" dirty="0">
                <a:solidFill>
                  <a:schemeClr val="bg1"/>
                </a:solidFill>
                <a:effectLst/>
                <a:latin typeface="Calibri" panose="020F0502020204030204" pitchFamily="34" charset="0"/>
                <a:ea typeface="Calibri" panose="020F0502020204030204" pitchFamily="34" charset="0"/>
                <a:cs typeface="Arial" panose="020B0604020202020204" pitchFamily="34" charset="0"/>
              </a:rPr>
              <a:t>Pandas is an open-source Python library that provides easy-to-use data structures and data analysis tools. It is widely used for data manipulation, analysis, and cleaning in the field of data science. </a:t>
            </a:r>
          </a:p>
          <a:p>
            <a:pPr lvl="0">
              <a:lnSpc>
                <a:spcPct val="90000"/>
              </a:lnSpc>
            </a:pPr>
            <a:r>
              <a:rPr lang="en-US" sz="2000" i="0" dirty="0">
                <a:solidFill>
                  <a:schemeClr val="bg1"/>
                </a:solidFill>
                <a:effectLst/>
                <a:latin typeface="Calibri" panose="020F0502020204030204" pitchFamily="34" charset="0"/>
                <a:ea typeface="Calibri" panose="020F0502020204030204" pitchFamily="34" charset="0"/>
                <a:cs typeface="Arial" panose="020B0604020202020204" pitchFamily="34" charset="0"/>
              </a:rPr>
              <a:t>Pandas allows users to work with two primary data structures: Series and </a:t>
            </a:r>
            <a:r>
              <a:rPr lang="en-US" sz="2000" i="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DataFrame</a:t>
            </a:r>
            <a:r>
              <a:rPr lang="en-US" sz="2000" i="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endParaRPr lang="en-IN" sz="2000" i="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IN" sz="2000" i="0" dirty="0">
              <a:solidFill>
                <a:schemeClr val="bg1"/>
              </a:solidFill>
            </a:endParaRPr>
          </a:p>
        </p:txBody>
      </p:sp>
      <p:pic>
        <p:nvPicPr>
          <p:cNvPr id="7" name="Graphic 6" descr="Bar chart">
            <a:extLst>
              <a:ext uri="{FF2B5EF4-FFF2-40B4-BE49-F238E27FC236}">
                <a16:creationId xmlns:a16="http://schemas.microsoft.com/office/drawing/2014/main" id="{2F35B9A9-DC7C-18CE-3404-7AEE3E40B7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5000" y="685801"/>
            <a:ext cx="5486399" cy="5486399"/>
          </a:xfrm>
          <a:prstGeom prst="rect">
            <a:avLst/>
          </a:prstGeom>
        </p:spPr>
      </p:pic>
    </p:spTree>
    <p:extLst>
      <p:ext uri="{BB962C8B-B14F-4D97-AF65-F5344CB8AC3E}">
        <p14:creationId xmlns:p14="http://schemas.microsoft.com/office/powerpoint/2010/main" val="3525082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BA31E-189E-5942-354C-BB9F1CA22296}"/>
              </a:ext>
            </a:extLst>
          </p:cNvPr>
          <p:cNvSpPr>
            <a:spLocks noGrp="1"/>
          </p:cNvSpPr>
          <p:nvPr>
            <p:ph type="ctrTitle"/>
          </p:nvPr>
        </p:nvSpPr>
        <p:spPr>
          <a:xfrm>
            <a:off x="4376737" y="685800"/>
            <a:ext cx="6829425" cy="1193489"/>
          </a:xfrm>
        </p:spPr>
        <p:txBody>
          <a:bodyPr vert="horz" lIns="91440" tIns="45720" rIns="91440" bIns="45720" rtlCol="0" anchor="b">
            <a:noAutofit/>
          </a:bodyPr>
          <a:lstStyle/>
          <a:p>
            <a:r>
              <a:rPr lang="en-US" sz="4000" b="1" kern="1200" cap="all" spc="300" baseline="0" dirty="0">
                <a:solidFill>
                  <a:schemeClr val="tx2"/>
                </a:solidFill>
                <a:latin typeface="+mj-lt"/>
                <a:ea typeface="+mj-ea"/>
                <a:cs typeface="+mj-cs"/>
              </a:rPr>
              <a:t>SERIES AND DATAFRAME</a:t>
            </a:r>
          </a:p>
        </p:txBody>
      </p:sp>
      <p:pic>
        <p:nvPicPr>
          <p:cNvPr id="15" name="Picture 4" descr="Financial graphs on a dark display">
            <a:extLst>
              <a:ext uri="{FF2B5EF4-FFF2-40B4-BE49-F238E27FC236}">
                <a16:creationId xmlns:a16="http://schemas.microsoft.com/office/drawing/2014/main" id="{62D51AE4-878C-7068-172A-3301C9BEC376}"/>
              </a:ext>
            </a:extLst>
          </p:cNvPr>
          <p:cNvPicPr>
            <a:picLocks noChangeAspect="1"/>
          </p:cNvPicPr>
          <p:nvPr/>
        </p:nvPicPr>
        <p:blipFill rotWithShape="1">
          <a:blip r:embed="rId2"/>
          <a:srcRect l="31644" r="37453"/>
          <a:stretch/>
        </p:blipFill>
        <p:spPr>
          <a:xfrm>
            <a:off x="1" y="10"/>
            <a:ext cx="3390899" cy="6857990"/>
          </a:xfrm>
          <a:prstGeom prst="rect">
            <a:avLst/>
          </a:prstGeom>
        </p:spPr>
      </p:pic>
      <p:sp>
        <p:nvSpPr>
          <p:cNvPr id="3" name="Subtitle 2">
            <a:extLst>
              <a:ext uri="{FF2B5EF4-FFF2-40B4-BE49-F238E27FC236}">
                <a16:creationId xmlns:a16="http://schemas.microsoft.com/office/drawing/2014/main" id="{00058EF0-E648-0D5C-0B4E-E8684EB4A9C2}"/>
              </a:ext>
            </a:extLst>
          </p:cNvPr>
          <p:cNvSpPr>
            <a:spLocks noGrp="1"/>
          </p:cNvSpPr>
          <p:nvPr>
            <p:ph type="subTitle" idx="1"/>
          </p:nvPr>
        </p:nvSpPr>
        <p:spPr>
          <a:xfrm>
            <a:off x="4672977" y="2135938"/>
            <a:ext cx="6247233" cy="3535585"/>
          </a:xfrm>
        </p:spPr>
        <p:txBody>
          <a:bodyPr vert="horz" lIns="91440" tIns="45720" rIns="91440" bIns="45720" rtlCol="0">
            <a:normAutofit lnSpcReduction="10000"/>
          </a:bodyPr>
          <a:lstStyle/>
          <a:p>
            <a:pPr marL="228600" indent="-228600" algn="l">
              <a:lnSpc>
                <a:spcPct val="90000"/>
              </a:lnSpc>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Series:</a:t>
            </a:r>
            <a:r>
              <a:rPr lang="en-US" sz="2000" i="0" dirty="0">
                <a:effectLst/>
                <a:latin typeface="Calibri" panose="020F0502020204030204" pitchFamily="34" charset="0"/>
                <a:ea typeface="Calibri" panose="020F0502020204030204" pitchFamily="34" charset="0"/>
                <a:cs typeface="Calibri" panose="020F0502020204030204" pitchFamily="34" charset="0"/>
              </a:rPr>
              <a:t> A one-dimensional array-like data structure that can hold various types of data (e.g., numbers, strings, dates). Each element in the Series has an associated index, which can be customized or automatically generated.</a:t>
            </a:r>
          </a:p>
          <a:p>
            <a:pPr marL="228600" indent="-228600" algn="l">
              <a:lnSpc>
                <a:spcPct val="90000"/>
              </a:lnSpc>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DataFrame:</a:t>
            </a:r>
            <a:r>
              <a:rPr lang="en-US" sz="2000" i="0" dirty="0">
                <a:effectLst/>
                <a:latin typeface="Calibri" panose="020F0502020204030204" pitchFamily="34" charset="0"/>
                <a:ea typeface="Calibri" panose="020F0502020204030204" pitchFamily="34" charset="0"/>
                <a:cs typeface="Calibri" panose="020F0502020204030204" pitchFamily="34" charset="0"/>
              </a:rPr>
              <a:t> A two-dimensional tabular data structure, like a spreadsheet or a SQL table, that consists of rows and columns. It allows users to store and manipulate data in a format that resembles a relational database table.</a:t>
            </a:r>
          </a:p>
          <a:p>
            <a:pPr marL="228600" indent="-228600" algn="l">
              <a:lnSpc>
                <a:spcPct val="90000"/>
              </a:lnSpc>
              <a:buFont typeface="Arial" panose="020B0604020202020204" pitchFamily="34" charset="0"/>
              <a:buChar char="•"/>
            </a:pPr>
            <a:r>
              <a:rPr lang="en-US" sz="2000" i="0" dirty="0">
                <a:effectLst/>
                <a:latin typeface="Calibri" panose="020F0502020204030204" pitchFamily="34" charset="0"/>
                <a:ea typeface="Calibri" panose="020F0502020204030204" pitchFamily="34" charset="0"/>
                <a:cs typeface="Calibri" panose="020F0502020204030204" pitchFamily="34" charset="0"/>
              </a:rPr>
              <a:t>However, the data set that has been used here has more than 1 million entries. To deal with such a big data Pandas is used.</a:t>
            </a:r>
          </a:p>
          <a:p>
            <a:pPr indent="-228600" algn="l">
              <a:lnSpc>
                <a:spcPct val="90000"/>
              </a:lnSpc>
              <a:buFont typeface="Arial" panose="020B0604020202020204" pitchFamily="34" charset="0"/>
              <a:buChar char="•"/>
            </a:pPr>
            <a:endParaRPr lang="en-US" sz="2000" i="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6327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2C208-C82D-0BEE-9A3E-EF58BF7D3B8D}"/>
              </a:ext>
            </a:extLst>
          </p:cNvPr>
          <p:cNvSpPr>
            <a:spLocks noGrp="1"/>
          </p:cNvSpPr>
          <p:nvPr>
            <p:ph type="ctrTitle"/>
          </p:nvPr>
        </p:nvSpPr>
        <p:spPr>
          <a:xfrm>
            <a:off x="2057400" y="1371599"/>
            <a:ext cx="8115300" cy="2339633"/>
          </a:xfrm>
        </p:spPr>
        <p:txBody>
          <a:bodyPr anchor="b">
            <a:normAutofit/>
          </a:bodyPr>
          <a:lstStyle/>
          <a:p>
            <a:r>
              <a:rPr lang="en-US" sz="4000" b="1">
                <a:effectLst/>
                <a:latin typeface="Calibri" panose="020F0502020204030204" pitchFamily="34" charset="0"/>
                <a:ea typeface="Calibri" panose="020F0502020204030204" pitchFamily="34" charset="0"/>
                <a:cs typeface="Arial" panose="020B0604020202020204" pitchFamily="34" charset="0"/>
              </a:rPr>
              <a:t>Dealing with Duplicates and Null Values</a:t>
            </a:r>
            <a:br>
              <a:rPr lang="en-IN" sz="4000" b="1">
                <a:effectLst/>
                <a:latin typeface="Calibri" panose="020F0502020204030204" pitchFamily="34" charset="0"/>
                <a:ea typeface="Calibri" panose="020F0502020204030204" pitchFamily="34" charset="0"/>
                <a:cs typeface="Arial" panose="020B0604020202020204" pitchFamily="34" charset="0"/>
              </a:rPr>
            </a:br>
            <a:endParaRPr lang="en-IN" sz="4000" b="1"/>
          </a:p>
        </p:txBody>
      </p:sp>
      <p:sp>
        <p:nvSpPr>
          <p:cNvPr id="3" name="Subtitle 2">
            <a:extLst>
              <a:ext uri="{FF2B5EF4-FFF2-40B4-BE49-F238E27FC236}">
                <a16:creationId xmlns:a16="http://schemas.microsoft.com/office/drawing/2014/main" id="{0D4468A2-3029-7BE2-C1A8-3BD369A40569}"/>
              </a:ext>
            </a:extLst>
          </p:cNvPr>
          <p:cNvSpPr>
            <a:spLocks noGrp="1"/>
          </p:cNvSpPr>
          <p:nvPr>
            <p:ph type="subTitle" idx="1"/>
          </p:nvPr>
        </p:nvSpPr>
        <p:spPr>
          <a:xfrm>
            <a:off x="2019300" y="3506226"/>
            <a:ext cx="8115300" cy="1294226"/>
          </a:xfrm>
        </p:spPr>
        <p:txBody>
          <a:bodyPr anchor="t">
            <a:normAutofit/>
          </a:bodyPr>
          <a:lstStyle/>
          <a:p>
            <a:r>
              <a:rPr lang="en-US" sz="2800" i="0">
                <a:effectLst/>
                <a:latin typeface="Calibri" panose="020F0502020204030204" pitchFamily="34" charset="0"/>
                <a:ea typeface="Calibri" panose="020F0502020204030204" pitchFamily="34" charset="0"/>
                <a:cs typeface="Arial" panose="020B0604020202020204" pitchFamily="34" charset="0"/>
              </a:rPr>
              <a:t>The dataset does not have any duplicate values. So, we move to the next step that is removing the Null values. </a:t>
            </a:r>
            <a:endParaRPr lang="en-IN" sz="2800" i="0">
              <a:effectLst/>
              <a:latin typeface="Calibri" panose="020F0502020204030204" pitchFamily="34" charset="0"/>
              <a:ea typeface="Calibri" panose="020F0502020204030204" pitchFamily="34" charset="0"/>
              <a:cs typeface="Arial" panose="020B0604020202020204" pitchFamily="34" charset="0"/>
            </a:endParaRPr>
          </a:p>
          <a:p>
            <a:endParaRPr lang="en-IN" sz="2800" i="0"/>
          </a:p>
        </p:txBody>
      </p:sp>
    </p:spTree>
    <p:extLst>
      <p:ext uri="{BB962C8B-B14F-4D97-AF65-F5344CB8AC3E}">
        <p14:creationId xmlns:p14="http://schemas.microsoft.com/office/powerpoint/2010/main" val="30414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270222-7C72-451C-B922-75C4D8487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7C96DE-CA4D-20B1-8011-CCEC87A36FDB}"/>
              </a:ext>
            </a:extLst>
          </p:cNvPr>
          <p:cNvPicPr>
            <a:picLocks noChangeAspect="1"/>
          </p:cNvPicPr>
          <p:nvPr/>
        </p:nvPicPr>
        <p:blipFill>
          <a:blip r:embed="rId2"/>
          <a:stretch>
            <a:fillRect/>
          </a:stretch>
        </p:blipFill>
        <p:spPr>
          <a:xfrm>
            <a:off x="466725" y="59438"/>
            <a:ext cx="5772149" cy="6636637"/>
          </a:xfrm>
          <a:prstGeom prst="rect">
            <a:avLst/>
          </a:prstGeom>
        </p:spPr>
      </p:pic>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685800"/>
            <a:ext cx="4724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2F8D720-76DF-A2FA-1FED-648E6645D624}"/>
              </a:ext>
            </a:extLst>
          </p:cNvPr>
          <p:cNvSpPr>
            <a:spLocks noGrp="1"/>
          </p:cNvSpPr>
          <p:nvPr>
            <p:ph type="subTitle" idx="1"/>
          </p:nvPr>
        </p:nvSpPr>
        <p:spPr>
          <a:xfrm>
            <a:off x="7381874" y="2228850"/>
            <a:ext cx="3657601" cy="3181350"/>
          </a:xfrm>
        </p:spPr>
        <p:txBody>
          <a:bodyPr>
            <a:normAutofit/>
          </a:bodyPr>
          <a:lstStyle/>
          <a:p>
            <a:pPr>
              <a:lnSpc>
                <a:spcPct val="90000"/>
              </a:lnSpc>
            </a:pPr>
            <a:r>
              <a:rPr lang="en-US" sz="20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the table it can be seen that attributes ‘</a:t>
            </a:r>
            <a:r>
              <a:rPr lang="en-IN" sz="20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LSTREET2’, ‘TOTMENROL’, ‘G13’, ‘AE’, ‘TOTFENROL’ has more than 90% of its values as 0. So, these attributes can be deleted. Moreover, given attributes ‘TOTFRL', 'FRELCH' ,'REDLCH' ,'X', 'Y', 'OBJECTID', 'NCESSCH', 'PHONE' are of no use so these are deleted as well.</a:t>
            </a:r>
          </a:p>
          <a:p>
            <a:pPr>
              <a:lnSpc>
                <a:spcPct val="90000"/>
              </a:lnSpc>
            </a:pPr>
            <a:endParaRPr lang="en-IN" sz="2000" i="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7493447"/>
      </p:ext>
    </p:extLst>
  </p:cSld>
  <p:clrMapOvr>
    <a:masterClrMapping/>
  </p:clrMapOvr>
</p:sld>
</file>

<file path=ppt/theme/theme1.xml><?xml version="1.0" encoding="utf-8"?>
<a:theme xmlns:a="http://schemas.openxmlformats.org/drawingml/2006/main" name="ClassicFrameVTI">
  <a:themeElements>
    <a:clrScheme name="AnalogousFromRegularSeed_2SEEDS">
      <a:dk1>
        <a:srgbClr val="000000"/>
      </a:dk1>
      <a:lt1>
        <a:srgbClr val="FFFFFF"/>
      </a:lt1>
      <a:dk2>
        <a:srgbClr val="242A41"/>
      </a:dk2>
      <a:lt2>
        <a:srgbClr val="E8E7E2"/>
      </a:lt2>
      <a:accent1>
        <a:srgbClr val="3B51B1"/>
      </a:accent1>
      <a:accent2>
        <a:srgbClr val="4D94C3"/>
      </a:accent2>
      <a:accent3>
        <a:srgbClr val="684DC3"/>
      </a:accent3>
      <a:accent4>
        <a:srgbClr val="B1723B"/>
      </a:accent4>
      <a:accent5>
        <a:srgbClr val="B1A445"/>
      </a:accent5>
      <a:accent6>
        <a:srgbClr val="8AAD39"/>
      </a:accent6>
      <a:hlink>
        <a:srgbClr val="968332"/>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79</TotalTime>
  <Words>1549</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Gill Sans MT</vt:lpstr>
      <vt:lpstr>Goudy Old Style</vt:lpstr>
      <vt:lpstr>Times New Roman</vt:lpstr>
      <vt:lpstr>ClassicFrameVTI</vt:lpstr>
      <vt:lpstr>CAPSTONE PROJECT - 1</vt:lpstr>
      <vt:lpstr>INTRODUCTION</vt:lpstr>
      <vt:lpstr>PURPOSE</vt:lpstr>
      <vt:lpstr>METHODOLOGY</vt:lpstr>
      <vt:lpstr>A SAMPLE OF OUR DATA</vt:lpstr>
      <vt:lpstr>DATA PREPROCESSING</vt:lpstr>
      <vt:lpstr>SERIES AND DATAFRAME</vt:lpstr>
      <vt:lpstr>Dealing with Duplicates and Null Values </vt:lpstr>
      <vt:lpstr>PowerPoint Presentation</vt:lpstr>
      <vt:lpstr>CONTD..</vt:lpstr>
      <vt:lpstr>After dealing with all these Null values if we again check for the null values again, we get: </vt:lpstr>
      <vt:lpstr>Descriptive Visualizations   The given Graph represents the number of schools present in different cities of United States. It is noticeable that in year 2020 – 2021 California has the maximum number of schools with the count of 10000. Followed by Texas with 8453 number of schools. </vt:lpstr>
      <vt:lpstr>PowerPoint Presentation</vt:lpstr>
      <vt:lpstr>Most of the schools took in person classes. There are some schools that offers Supplemental Virtual Classes. Which means the school take non virtual classes but there are some supplementary classes Which are provided virtually. The type Virtual with face-to-face options and Full Virtual schools are very low in count when compared to non virtual schools. </vt:lpstr>
      <vt:lpstr>There are almost 30,000 schools with Prekindergarten schools. </vt:lpstr>
      <vt:lpstr>PowerPoint Presentation</vt:lpstr>
      <vt:lpstr>PowerPoint Presentation</vt:lpstr>
      <vt:lpstr>2. Most of the schools are regular schools. In comparison with the regular schools, alternative education schools, Special education Schools, Careers and technical schools are low in number. </vt:lpstr>
      <vt:lpstr>Correlation  A correlation heatmap is a graphical representation used to visualize the correlation between different variables in a dataset. </vt:lpstr>
      <vt:lpstr>Data types from object to categorical</vt:lpstr>
      <vt:lpstr>Experimental Design</vt:lpstr>
      <vt:lpstr>KNeighborsClassifier </vt:lpstr>
      <vt:lpstr>DecisionTreeClassifier</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dc:title>
  <dc:creator>Paras Virdi</dc:creator>
  <cp:lastModifiedBy>Paras Virdi</cp:lastModifiedBy>
  <cp:revision>1</cp:revision>
  <dcterms:created xsi:type="dcterms:W3CDTF">2023-08-09T04:38:22Z</dcterms:created>
  <dcterms:modified xsi:type="dcterms:W3CDTF">2023-08-09T05:57:52Z</dcterms:modified>
</cp:coreProperties>
</file>