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5921"/>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29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0"/>
          <p:cNvSpPr/>
          <p:nvPr/>
        </p:nvSpPr>
        <p:spPr>
          <a:xfrm>
            <a:off x="939522" y="1785818"/>
            <a:ext cx="7264956" cy="1677829"/>
          </a:xfrm>
          <a:prstGeom prst="rect">
            <a:avLst/>
          </a:prstGeom>
          <a:noFill/>
          <a:ln/>
        </p:spPr>
        <p:txBody>
          <a:bodyPr wrap="square" lIns="0" tIns="0" rIns="0" bIns="0" rtlCol="0" anchor="t"/>
          <a:lstStyle/>
          <a:p>
            <a:pPr marL="0" indent="0">
              <a:lnSpc>
                <a:spcPts val="6600"/>
              </a:lnSpc>
              <a:buNone/>
            </a:pPr>
            <a:r>
              <a:rPr lang="en-US" sz="5250" b="1" kern="0" spc="-159" dirty="0">
                <a:solidFill>
                  <a:srgbClr val="910D0D"/>
                </a:solidFill>
                <a:latin typeface="Inter Bold" pitchFamily="34" charset="0"/>
                <a:ea typeface="Inter Bold" pitchFamily="34" charset="-122"/>
                <a:cs typeface="Inter Bold" pitchFamily="34" charset="-120"/>
              </a:rPr>
              <a:t>AI-Powered Weather Dashboard</a:t>
            </a:r>
            <a:endParaRPr lang="en-US" sz="5250" dirty="0"/>
          </a:p>
        </p:txBody>
      </p:sp>
      <p:sp>
        <p:nvSpPr>
          <p:cNvPr id="5" name="Text 1"/>
          <p:cNvSpPr/>
          <p:nvPr/>
        </p:nvSpPr>
        <p:spPr>
          <a:xfrm>
            <a:off x="939522" y="3866317"/>
            <a:ext cx="7264956" cy="2577465"/>
          </a:xfrm>
          <a:prstGeom prst="rect">
            <a:avLst/>
          </a:prstGeom>
          <a:noFill/>
          <a:ln/>
        </p:spPr>
        <p:txBody>
          <a:bodyPr wrap="square" lIns="0" tIns="0" rIns="0" bIns="0" rtlCol="0" anchor="t"/>
          <a:lstStyle/>
          <a:p>
            <a:pPr marL="0" indent="0">
              <a:lnSpc>
                <a:spcPts val="3350"/>
              </a:lnSpc>
              <a:buNone/>
            </a:pPr>
            <a:r>
              <a:rPr lang="en-US" sz="2100" kern="0" spc="-42" dirty="0">
                <a:solidFill>
                  <a:srgbClr val="272525"/>
                </a:solidFill>
                <a:latin typeface="Inter" pitchFamily="34" charset="0"/>
                <a:ea typeface="Inter" pitchFamily="34" charset="-122"/>
                <a:cs typeface="Inter" pitchFamily="34" charset="-120"/>
              </a:rPr>
              <a:t>Our AI-powered weather dashboard delivers precise, real-time weather forecasts. It provides hyperlocal predictions, detailed visualizations, and insightful future outlooks. The user-friendly interface makes accessing and interpreting this crucial weather data effortless, benefiting both daily planning and strategic decision-making.</a:t>
            </a:r>
            <a:endParaRPr lang="en-US" sz="2100" dirty="0"/>
          </a:p>
        </p:txBody>
      </p:sp>
      <p:pic>
        <p:nvPicPr>
          <p:cNvPr id="3" name="Image 1" descr="preencoded.png"/>
          <p:cNvPicPr>
            <a:picLocks noChangeAspect="1"/>
          </p:cNvPicPr>
          <p:nvPr/>
        </p:nvPicPr>
        <p:blipFill>
          <a:blip r:embed="rId4"/>
          <a:stretch>
            <a:fillRect/>
          </a:stretch>
        </p:blipFill>
        <p:spPr>
          <a:xfrm>
            <a:off x="9490276" y="1019175"/>
            <a:ext cx="4815245" cy="61911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22484" y="898088"/>
            <a:ext cx="11663124" cy="734378"/>
          </a:xfrm>
          <a:prstGeom prst="rect">
            <a:avLst/>
          </a:prstGeom>
          <a:noFill/>
          <a:ln/>
        </p:spPr>
        <p:txBody>
          <a:bodyPr wrap="none" lIns="0" tIns="0" rIns="0" bIns="0" rtlCol="0" anchor="t"/>
          <a:lstStyle/>
          <a:p>
            <a:pPr marL="0" indent="0">
              <a:lnSpc>
                <a:spcPts val="5750"/>
              </a:lnSpc>
              <a:buNone/>
            </a:pPr>
            <a:r>
              <a:rPr lang="en-US" sz="4600" b="1" kern="0" spc="-139" dirty="0">
                <a:solidFill>
                  <a:srgbClr val="000000"/>
                </a:solidFill>
                <a:latin typeface="Inter Bold" pitchFamily="34" charset="0"/>
                <a:ea typeface="Inter Bold" pitchFamily="34" charset="-122"/>
                <a:cs typeface="Inter Bold" pitchFamily="34" charset="-120"/>
              </a:rPr>
              <a:t>AI-Powered Weather Dashboard: Overview</a:t>
            </a:r>
            <a:endParaRPr lang="en-US" sz="4600" dirty="0"/>
          </a:p>
        </p:txBody>
      </p:sp>
      <p:sp>
        <p:nvSpPr>
          <p:cNvPr id="3" name="Shape 1"/>
          <p:cNvSpPr/>
          <p:nvPr/>
        </p:nvSpPr>
        <p:spPr>
          <a:xfrm>
            <a:off x="822484" y="2102406"/>
            <a:ext cx="6375321" cy="2497098"/>
          </a:xfrm>
          <a:prstGeom prst="roundRect">
            <a:avLst>
              <a:gd name="adj" fmla="val 3953"/>
            </a:avLst>
          </a:prstGeom>
          <a:solidFill>
            <a:srgbClr val="FCEC99"/>
          </a:solidFill>
          <a:ln w="7620">
            <a:solidFill>
              <a:srgbClr val="E2D27F"/>
            </a:solidFill>
            <a:prstDash val="solid"/>
          </a:ln>
        </p:spPr>
        <p:txBody>
          <a:bodyPr/>
          <a:lstStyle/>
          <a:p>
            <a:endParaRPr lang="en-US"/>
          </a:p>
        </p:txBody>
      </p:sp>
      <p:sp>
        <p:nvSpPr>
          <p:cNvPr id="4" name="Text 2"/>
          <p:cNvSpPr/>
          <p:nvPr/>
        </p:nvSpPr>
        <p:spPr>
          <a:xfrm>
            <a:off x="1065014" y="2344936"/>
            <a:ext cx="3282672" cy="367070"/>
          </a:xfrm>
          <a:prstGeom prst="rect">
            <a:avLst/>
          </a:prstGeom>
          <a:noFill/>
          <a:ln/>
        </p:spPr>
        <p:txBody>
          <a:bodyPr wrap="none" lIns="0" tIns="0" rIns="0" bIns="0" rtlCol="0" anchor="t"/>
          <a:lstStyle/>
          <a:p>
            <a:pPr marL="0" indent="0">
              <a:lnSpc>
                <a:spcPts val="2850"/>
              </a:lnSpc>
              <a:buNone/>
            </a:pPr>
            <a:r>
              <a:rPr lang="en-US" sz="2300" b="1" kern="0" spc="-69" dirty="0">
                <a:solidFill>
                  <a:srgbClr val="000000"/>
                </a:solidFill>
                <a:latin typeface="Inter Bold" pitchFamily="34" charset="0"/>
                <a:ea typeface="Inter Bold" pitchFamily="34" charset="-122"/>
                <a:cs typeface="Inter Bold" pitchFamily="34" charset="-120"/>
              </a:rPr>
              <a:t>Real-Time Weather Data</a:t>
            </a:r>
            <a:endParaRPr lang="en-US" sz="2300" dirty="0"/>
          </a:p>
        </p:txBody>
      </p:sp>
      <p:sp>
        <p:nvSpPr>
          <p:cNvPr id="5" name="Text 3"/>
          <p:cNvSpPr/>
          <p:nvPr/>
        </p:nvSpPr>
        <p:spPr>
          <a:xfrm>
            <a:off x="1065014" y="2852976"/>
            <a:ext cx="5890260" cy="1503998"/>
          </a:xfrm>
          <a:prstGeom prst="rect">
            <a:avLst/>
          </a:prstGeom>
          <a:noFill/>
          <a:ln/>
        </p:spPr>
        <p:txBody>
          <a:bodyPr wrap="square" lIns="0" tIns="0" rIns="0" bIns="0" rtlCol="0" anchor="t"/>
          <a:lstStyle/>
          <a:p>
            <a:pPr marL="0" indent="0">
              <a:lnSpc>
                <a:spcPts val="2950"/>
              </a:lnSpc>
              <a:buNone/>
            </a:pPr>
            <a:r>
              <a:rPr lang="en-US" sz="1850" kern="0" spc="-37" dirty="0">
                <a:solidFill>
                  <a:srgbClr val="000000"/>
                </a:solidFill>
                <a:latin typeface="Inter" pitchFamily="34" charset="0"/>
                <a:ea typeface="Inter" pitchFamily="34" charset="-122"/>
                <a:cs typeface="Inter" pitchFamily="34" charset="-120"/>
              </a:rPr>
              <a:t>The platform provides real-time weather data. This includes current conditions, forecasts, and historical weather records. Data is collected from a variety of sources.</a:t>
            </a:r>
            <a:endParaRPr lang="en-US" sz="1850" dirty="0"/>
          </a:p>
        </p:txBody>
      </p:sp>
      <p:sp>
        <p:nvSpPr>
          <p:cNvPr id="6" name="Shape 4"/>
          <p:cNvSpPr/>
          <p:nvPr/>
        </p:nvSpPr>
        <p:spPr>
          <a:xfrm>
            <a:off x="7432715" y="2102406"/>
            <a:ext cx="6375321" cy="2497098"/>
          </a:xfrm>
          <a:prstGeom prst="roundRect">
            <a:avLst>
              <a:gd name="adj" fmla="val 3953"/>
            </a:avLst>
          </a:prstGeom>
          <a:solidFill>
            <a:srgbClr val="FFA44F"/>
          </a:solidFill>
          <a:ln w="7620">
            <a:solidFill>
              <a:srgbClr val="E58A35"/>
            </a:solidFill>
            <a:prstDash val="solid"/>
          </a:ln>
        </p:spPr>
        <p:txBody>
          <a:bodyPr/>
          <a:lstStyle/>
          <a:p>
            <a:endParaRPr lang="en-US"/>
          </a:p>
        </p:txBody>
      </p:sp>
      <p:sp>
        <p:nvSpPr>
          <p:cNvPr id="7" name="Text 5"/>
          <p:cNvSpPr/>
          <p:nvPr/>
        </p:nvSpPr>
        <p:spPr>
          <a:xfrm>
            <a:off x="7675245" y="2344936"/>
            <a:ext cx="2937748" cy="367070"/>
          </a:xfrm>
          <a:prstGeom prst="rect">
            <a:avLst/>
          </a:prstGeom>
          <a:noFill/>
          <a:ln/>
        </p:spPr>
        <p:txBody>
          <a:bodyPr wrap="none" lIns="0" tIns="0" rIns="0" bIns="0" rtlCol="0" anchor="t"/>
          <a:lstStyle/>
          <a:p>
            <a:pPr marL="0" indent="0">
              <a:lnSpc>
                <a:spcPts val="2850"/>
              </a:lnSpc>
              <a:buNone/>
            </a:pPr>
            <a:r>
              <a:rPr lang="en-US" sz="2300" b="1" kern="0" spc="-69" dirty="0">
                <a:solidFill>
                  <a:srgbClr val="000000"/>
                </a:solidFill>
                <a:latin typeface="Inter Bold" pitchFamily="34" charset="0"/>
                <a:ea typeface="Inter Bold" pitchFamily="34" charset="-122"/>
                <a:cs typeface="Inter Bold" pitchFamily="34" charset="-120"/>
              </a:rPr>
              <a:t>Predictive Analytics</a:t>
            </a:r>
            <a:endParaRPr lang="en-US" sz="2300" dirty="0"/>
          </a:p>
        </p:txBody>
      </p:sp>
      <p:sp>
        <p:nvSpPr>
          <p:cNvPr id="8" name="Text 6"/>
          <p:cNvSpPr/>
          <p:nvPr/>
        </p:nvSpPr>
        <p:spPr>
          <a:xfrm>
            <a:off x="7675245" y="2852976"/>
            <a:ext cx="5890260" cy="1127998"/>
          </a:xfrm>
          <a:prstGeom prst="rect">
            <a:avLst/>
          </a:prstGeom>
          <a:noFill/>
          <a:ln/>
        </p:spPr>
        <p:txBody>
          <a:bodyPr wrap="square" lIns="0" tIns="0" rIns="0" bIns="0" rtlCol="0" anchor="t"/>
          <a:lstStyle/>
          <a:p>
            <a:pPr marL="0" indent="0">
              <a:lnSpc>
                <a:spcPts val="2950"/>
              </a:lnSpc>
              <a:buNone/>
            </a:pPr>
            <a:r>
              <a:rPr lang="en-US" sz="1850" kern="0" spc="-37" dirty="0">
                <a:solidFill>
                  <a:srgbClr val="000000"/>
                </a:solidFill>
                <a:latin typeface="Inter" pitchFamily="34" charset="0"/>
                <a:ea typeface="Inter" pitchFamily="34" charset="-122"/>
                <a:cs typeface="Inter" pitchFamily="34" charset="-120"/>
              </a:rPr>
              <a:t>The platform uses advanced AI algorithms to predict future weather conditions. These predictions can be used to prepare for severe weather events.</a:t>
            </a:r>
            <a:endParaRPr lang="en-US" sz="1850" dirty="0"/>
          </a:p>
        </p:txBody>
      </p:sp>
      <p:sp>
        <p:nvSpPr>
          <p:cNvPr id="9" name="Shape 7"/>
          <p:cNvSpPr/>
          <p:nvPr/>
        </p:nvSpPr>
        <p:spPr>
          <a:xfrm>
            <a:off x="822484" y="4834414"/>
            <a:ext cx="6375321" cy="2497098"/>
          </a:xfrm>
          <a:prstGeom prst="roundRect">
            <a:avLst>
              <a:gd name="adj" fmla="val 3953"/>
            </a:avLst>
          </a:prstGeom>
          <a:solidFill>
            <a:srgbClr val="AFCBF8"/>
          </a:solidFill>
          <a:ln w="7620">
            <a:solidFill>
              <a:srgbClr val="95B1DE"/>
            </a:solidFill>
            <a:prstDash val="solid"/>
          </a:ln>
        </p:spPr>
        <p:txBody>
          <a:bodyPr/>
          <a:lstStyle/>
          <a:p>
            <a:endParaRPr lang="en-US"/>
          </a:p>
        </p:txBody>
      </p:sp>
      <p:sp>
        <p:nvSpPr>
          <p:cNvPr id="10" name="Text 8"/>
          <p:cNvSpPr/>
          <p:nvPr/>
        </p:nvSpPr>
        <p:spPr>
          <a:xfrm>
            <a:off x="1065014" y="5076944"/>
            <a:ext cx="2937748" cy="367070"/>
          </a:xfrm>
          <a:prstGeom prst="rect">
            <a:avLst/>
          </a:prstGeom>
          <a:noFill/>
          <a:ln/>
        </p:spPr>
        <p:txBody>
          <a:bodyPr wrap="none" lIns="0" tIns="0" rIns="0" bIns="0" rtlCol="0" anchor="t"/>
          <a:lstStyle/>
          <a:p>
            <a:pPr marL="0" indent="0">
              <a:lnSpc>
                <a:spcPts val="2850"/>
              </a:lnSpc>
              <a:buNone/>
            </a:pPr>
            <a:r>
              <a:rPr lang="en-US" sz="2300" b="1" kern="0" spc="-69" dirty="0">
                <a:solidFill>
                  <a:srgbClr val="000000"/>
                </a:solidFill>
                <a:latin typeface="Inter Bold" pitchFamily="34" charset="0"/>
                <a:ea typeface="Inter Bold" pitchFamily="34" charset="-122"/>
                <a:cs typeface="Inter Bold" pitchFamily="34" charset="-120"/>
              </a:rPr>
              <a:t>Personalized Alerts</a:t>
            </a:r>
            <a:endParaRPr lang="en-US" sz="2300" dirty="0"/>
          </a:p>
        </p:txBody>
      </p:sp>
      <p:sp>
        <p:nvSpPr>
          <p:cNvPr id="11" name="Text 9"/>
          <p:cNvSpPr/>
          <p:nvPr/>
        </p:nvSpPr>
        <p:spPr>
          <a:xfrm>
            <a:off x="1065014" y="5584984"/>
            <a:ext cx="5890260" cy="1503998"/>
          </a:xfrm>
          <a:prstGeom prst="rect">
            <a:avLst/>
          </a:prstGeom>
          <a:noFill/>
          <a:ln/>
        </p:spPr>
        <p:txBody>
          <a:bodyPr wrap="square" lIns="0" tIns="0" rIns="0" bIns="0" rtlCol="0" anchor="t"/>
          <a:lstStyle/>
          <a:p>
            <a:pPr marL="0" indent="0">
              <a:lnSpc>
                <a:spcPts val="2950"/>
              </a:lnSpc>
              <a:buNone/>
            </a:pPr>
            <a:r>
              <a:rPr lang="en-US" sz="1850" kern="0" spc="-37" dirty="0">
                <a:solidFill>
                  <a:srgbClr val="000000"/>
                </a:solidFill>
                <a:latin typeface="Inter" pitchFamily="34" charset="0"/>
                <a:ea typeface="Inter" pitchFamily="34" charset="-122"/>
                <a:cs typeface="Inter" pitchFamily="34" charset="-120"/>
              </a:rPr>
              <a:t>The platform allows users to create custom weather alerts based on their location and preferences. This includes notifications for extreme weather events, like heavy rain, snow, or high winds.</a:t>
            </a:r>
            <a:endParaRPr lang="en-US" sz="1850" dirty="0"/>
          </a:p>
        </p:txBody>
      </p:sp>
      <p:sp>
        <p:nvSpPr>
          <p:cNvPr id="12" name="Shape 10"/>
          <p:cNvSpPr/>
          <p:nvPr/>
        </p:nvSpPr>
        <p:spPr>
          <a:xfrm>
            <a:off x="7432715" y="4834414"/>
            <a:ext cx="6375321" cy="2497098"/>
          </a:xfrm>
          <a:prstGeom prst="roundRect">
            <a:avLst>
              <a:gd name="adj" fmla="val 3953"/>
            </a:avLst>
          </a:prstGeom>
          <a:solidFill>
            <a:srgbClr val="DADBF1"/>
          </a:solidFill>
          <a:ln w="7620">
            <a:solidFill>
              <a:srgbClr val="C0C1D7"/>
            </a:solidFill>
            <a:prstDash val="solid"/>
          </a:ln>
        </p:spPr>
        <p:txBody>
          <a:bodyPr/>
          <a:lstStyle/>
          <a:p>
            <a:endParaRPr lang="en-US"/>
          </a:p>
        </p:txBody>
      </p:sp>
      <p:sp>
        <p:nvSpPr>
          <p:cNvPr id="13" name="Text 11"/>
          <p:cNvSpPr/>
          <p:nvPr/>
        </p:nvSpPr>
        <p:spPr>
          <a:xfrm>
            <a:off x="7675245" y="5076944"/>
            <a:ext cx="4019193" cy="367070"/>
          </a:xfrm>
          <a:prstGeom prst="rect">
            <a:avLst/>
          </a:prstGeom>
          <a:noFill/>
          <a:ln/>
        </p:spPr>
        <p:txBody>
          <a:bodyPr wrap="none" lIns="0" tIns="0" rIns="0" bIns="0" rtlCol="0" anchor="t"/>
          <a:lstStyle/>
          <a:p>
            <a:pPr marL="0" indent="0">
              <a:lnSpc>
                <a:spcPts val="2850"/>
              </a:lnSpc>
              <a:buNone/>
            </a:pPr>
            <a:r>
              <a:rPr lang="en-US" sz="2300" b="1" kern="0" spc="-69" dirty="0">
                <a:solidFill>
                  <a:srgbClr val="272525"/>
                </a:solidFill>
                <a:latin typeface="Inter Bold" pitchFamily="34" charset="0"/>
                <a:ea typeface="Inter Bold" pitchFamily="34" charset="-122"/>
                <a:cs typeface="Inter Bold" pitchFamily="34" charset="-120"/>
              </a:rPr>
              <a:t>Data-Driven Decision-Making</a:t>
            </a:r>
            <a:endParaRPr lang="en-US" sz="2300" dirty="0"/>
          </a:p>
        </p:txBody>
      </p:sp>
      <p:sp>
        <p:nvSpPr>
          <p:cNvPr id="14" name="Text 12"/>
          <p:cNvSpPr/>
          <p:nvPr/>
        </p:nvSpPr>
        <p:spPr>
          <a:xfrm>
            <a:off x="7675245" y="5584984"/>
            <a:ext cx="5890260" cy="1127998"/>
          </a:xfrm>
          <a:prstGeom prst="rect">
            <a:avLst/>
          </a:prstGeom>
          <a:noFill/>
          <a:ln/>
        </p:spPr>
        <p:txBody>
          <a:bodyPr wrap="square" lIns="0" tIns="0" rIns="0" bIns="0" rtlCol="0" anchor="t"/>
          <a:lstStyle/>
          <a:p>
            <a:pPr marL="0" indent="0">
              <a:lnSpc>
                <a:spcPts val="2950"/>
              </a:lnSpc>
              <a:buNone/>
            </a:pPr>
            <a:r>
              <a:rPr lang="en-US" sz="1850" kern="0" spc="-37" dirty="0">
                <a:solidFill>
                  <a:srgbClr val="272525"/>
                </a:solidFill>
                <a:latin typeface="Inter" pitchFamily="34" charset="0"/>
                <a:ea typeface="Inter" pitchFamily="34" charset="-122"/>
                <a:cs typeface="Inter" pitchFamily="34" charset="-120"/>
              </a:rPr>
              <a:t>The platform empowers users to make informed decisions based on accurate weather data and predictive analytics.</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39522" y="1008340"/>
            <a:ext cx="6711077" cy="838914"/>
          </a:xfrm>
          <a:prstGeom prst="rect">
            <a:avLst/>
          </a:prstGeom>
          <a:noFill/>
          <a:ln/>
        </p:spPr>
        <p:txBody>
          <a:bodyPr wrap="none" lIns="0" tIns="0" rIns="0" bIns="0" rtlCol="0" anchor="t"/>
          <a:lstStyle/>
          <a:p>
            <a:pPr marL="0" indent="0">
              <a:lnSpc>
                <a:spcPts val="6600"/>
              </a:lnSpc>
              <a:buNone/>
            </a:pPr>
            <a:r>
              <a:rPr lang="en-US" sz="5250" b="1" kern="0" spc="-159" dirty="0">
                <a:solidFill>
                  <a:srgbClr val="272525"/>
                </a:solidFill>
                <a:highlight>
                  <a:srgbClr val="AEE4BD"/>
                </a:highlight>
                <a:latin typeface="Inter Bold" pitchFamily="34" charset="0"/>
                <a:ea typeface="Inter Bold" pitchFamily="34" charset="-122"/>
                <a:cs typeface="Inter Bold" pitchFamily="34" charset="-120"/>
              </a:rPr>
              <a:t>Key Features</a:t>
            </a:r>
            <a:endParaRPr lang="en-US" sz="5250" dirty="0"/>
          </a:p>
        </p:txBody>
      </p:sp>
      <p:pic>
        <p:nvPicPr>
          <p:cNvPr id="3" name="Image 0" descr="preencoded.png"/>
          <p:cNvPicPr>
            <a:picLocks noChangeAspect="1"/>
          </p:cNvPicPr>
          <p:nvPr/>
        </p:nvPicPr>
        <p:blipFill>
          <a:blip r:embed="rId3"/>
          <a:stretch>
            <a:fillRect/>
          </a:stretch>
        </p:blipFill>
        <p:spPr>
          <a:xfrm>
            <a:off x="939522" y="2384108"/>
            <a:ext cx="2885837" cy="1783556"/>
          </a:xfrm>
          <a:prstGeom prst="rect">
            <a:avLst/>
          </a:prstGeom>
        </p:spPr>
      </p:pic>
      <p:sp>
        <p:nvSpPr>
          <p:cNvPr id="4" name="Text 1"/>
          <p:cNvSpPr/>
          <p:nvPr/>
        </p:nvSpPr>
        <p:spPr>
          <a:xfrm>
            <a:off x="939522" y="4503182"/>
            <a:ext cx="2885837" cy="838676"/>
          </a:xfrm>
          <a:prstGeom prst="rect">
            <a:avLst/>
          </a:prstGeom>
          <a:noFill/>
          <a:ln/>
        </p:spPr>
        <p:txBody>
          <a:bodyPr wrap="square" lIns="0" tIns="0" rIns="0" bIns="0" rtlCol="0" anchor="t"/>
          <a:lstStyle/>
          <a:p>
            <a:pPr marL="0" indent="0" algn="l">
              <a:lnSpc>
                <a:spcPts val="3300"/>
              </a:lnSpc>
              <a:buNone/>
            </a:pPr>
            <a:r>
              <a:rPr lang="en-US" sz="2600" b="1" kern="0" spc="-79" dirty="0">
                <a:solidFill>
                  <a:srgbClr val="272525"/>
                </a:solidFill>
                <a:latin typeface="Inter Bold" pitchFamily="34" charset="0"/>
                <a:ea typeface="Inter Bold" pitchFamily="34" charset="-122"/>
                <a:cs typeface="Inter Bold" pitchFamily="34" charset="-120"/>
              </a:rPr>
              <a:t>Real-time updates:</a:t>
            </a:r>
            <a:endParaRPr lang="en-US" sz="2600" dirty="0"/>
          </a:p>
        </p:txBody>
      </p:sp>
      <p:sp>
        <p:nvSpPr>
          <p:cNvPr id="5" name="Text 2"/>
          <p:cNvSpPr/>
          <p:nvPr/>
        </p:nvSpPr>
        <p:spPr>
          <a:xfrm>
            <a:off x="939522" y="5502831"/>
            <a:ext cx="2885837" cy="1288733"/>
          </a:xfrm>
          <a:prstGeom prst="rect">
            <a:avLst/>
          </a:prstGeom>
          <a:noFill/>
          <a:ln/>
        </p:spPr>
        <p:txBody>
          <a:bodyPr wrap="square" lIns="0" tIns="0" rIns="0" bIns="0" rtlCol="0" anchor="t"/>
          <a:lstStyle/>
          <a:p>
            <a:pPr marL="0" indent="0" algn="l">
              <a:lnSpc>
                <a:spcPts val="3350"/>
              </a:lnSpc>
              <a:buNone/>
            </a:pPr>
            <a:r>
              <a:rPr lang="en-US" sz="2100" kern="0" spc="-42" dirty="0">
                <a:solidFill>
                  <a:srgbClr val="272525"/>
                </a:solidFill>
                <a:latin typeface="Inter" pitchFamily="34" charset="0"/>
                <a:ea typeface="Inter" pitchFamily="34" charset="-122"/>
                <a:cs typeface="Inter" pitchFamily="34" charset="-120"/>
              </a:rPr>
              <a:t>The platform provides constantly updated weather data.</a:t>
            </a:r>
            <a:endParaRPr lang="en-US" sz="2100" dirty="0"/>
          </a:p>
        </p:txBody>
      </p:sp>
      <p:pic>
        <p:nvPicPr>
          <p:cNvPr id="6" name="Image 1" descr="preencoded.png"/>
          <p:cNvPicPr>
            <a:picLocks noChangeAspect="1"/>
          </p:cNvPicPr>
          <p:nvPr/>
        </p:nvPicPr>
        <p:blipFill>
          <a:blip r:embed="rId4"/>
          <a:stretch>
            <a:fillRect/>
          </a:stretch>
        </p:blipFill>
        <p:spPr>
          <a:xfrm>
            <a:off x="4228028" y="2384108"/>
            <a:ext cx="2885837" cy="1783556"/>
          </a:xfrm>
          <a:prstGeom prst="rect">
            <a:avLst/>
          </a:prstGeom>
        </p:spPr>
      </p:pic>
      <p:sp>
        <p:nvSpPr>
          <p:cNvPr id="7" name="Text 3"/>
          <p:cNvSpPr/>
          <p:nvPr/>
        </p:nvSpPr>
        <p:spPr>
          <a:xfrm>
            <a:off x="4228028" y="4503182"/>
            <a:ext cx="2885837" cy="838676"/>
          </a:xfrm>
          <a:prstGeom prst="rect">
            <a:avLst/>
          </a:prstGeom>
          <a:noFill/>
          <a:ln/>
        </p:spPr>
        <p:txBody>
          <a:bodyPr wrap="square" lIns="0" tIns="0" rIns="0" bIns="0" rtlCol="0" anchor="t"/>
          <a:lstStyle/>
          <a:p>
            <a:pPr marL="0" indent="0" algn="l">
              <a:lnSpc>
                <a:spcPts val="3300"/>
              </a:lnSpc>
              <a:buNone/>
            </a:pPr>
            <a:r>
              <a:rPr lang="en-US" sz="2600" b="1" kern="0" spc="-79" dirty="0">
                <a:solidFill>
                  <a:srgbClr val="272525"/>
                </a:solidFill>
                <a:latin typeface="Inter Bold" pitchFamily="34" charset="0"/>
                <a:ea typeface="Inter Bold" pitchFamily="34" charset="-122"/>
                <a:cs typeface="Inter Bold" pitchFamily="34" charset="-120"/>
              </a:rPr>
              <a:t>AI-based predictions</a:t>
            </a:r>
            <a:endParaRPr lang="en-US" sz="2600" dirty="0"/>
          </a:p>
        </p:txBody>
      </p:sp>
      <p:sp>
        <p:nvSpPr>
          <p:cNvPr id="8" name="Text 4"/>
          <p:cNvSpPr/>
          <p:nvPr/>
        </p:nvSpPr>
        <p:spPr>
          <a:xfrm>
            <a:off x="4228028" y="5502831"/>
            <a:ext cx="2885837" cy="1718310"/>
          </a:xfrm>
          <a:prstGeom prst="rect">
            <a:avLst/>
          </a:prstGeom>
          <a:noFill/>
          <a:ln/>
        </p:spPr>
        <p:txBody>
          <a:bodyPr wrap="square" lIns="0" tIns="0" rIns="0" bIns="0" rtlCol="0" anchor="t"/>
          <a:lstStyle/>
          <a:p>
            <a:pPr marL="0" indent="0" algn="l">
              <a:lnSpc>
                <a:spcPts val="3350"/>
              </a:lnSpc>
              <a:buNone/>
            </a:pPr>
            <a:r>
              <a:rPr lang="en-US" sz="2100" kern="0" spc="-42" dirty="0">
                <a:solidFill>
                  <a:srgbClr val="272525"/>
                </a:solidFill>
                <a:latin typeface="Inter" pitchFamily="34" charset="0"/>
                <a:ea typeface="Inter" pitchFamily="34" charset="-122"/>
                <a:cs typeface="Inter" pitchFamily="34" charset="-120"/>
              </a:rPr>
              <a:t>Advanced algorithms generate accurate forecasts for future weather conditions.</a:t>
            </a:r>
            <a:endParaRPr lang="en-US" sz="2100" dirty="0"/>
          </a:p>
        </p:txBody>
      </p:sp>
      <p:pic>
        <p:nvPicPr>
          <p:cNvPr id="9" name="Image 2" descr="preencoded.png"/>
          <p:cNvPicPr>
            <a:picLocks noChangeAspect="1"/>
          </p:cNvPicPr>
          <p:nvPr/>
        </p:nvPicPr>
        <p:blipFill>
          <a:blip r:embed="rId5"/>
          <a:stretch>
            <a:fillRect/>
          </a:stretch>
        </p:blipFill>
        <p:spPr>
          <a:xfrm>
            <a:off x="7516535" y="2384108"/>
            <a:ext cx="2885837" cy="1783556"/>
          </a:xfrm>
          <a:prstGeom prst="rect">
            <a:avLst/>
          </a:prstGeom>
        </p:spPr>
      </p:pic>
      <p:sp>
        <p:nvSpPr>
          <p:cNvPr id="10" name="Text 5"/>
          <p:cNvSpPr/>
          <p:nvPr/>
        </p:nvSpPr>
        <p:spPr>
          <a:xfrm>
            <a:off x="7516535" y="4503182"/>
            <a:ext cx="2885837" cy="838676"/>
          </a:xfrm>
          <a:prstGeom prst="rect">
            <a:avLst/>
          </a:prstGeom>
          <a:noFill/>
          <a:ln/>
        </p:spPr>
        <p:txBody>
          <a:bodyPr wrap="square" lIns="0" tIns="0" rIns="0" bIns="0" rtlCol="0" anchor="t"/>
          <a:lstStyle/>
          <a:p>
            <a:pPr marL="0" indent="0" algn="l">
              <a:lnSpc>
                <a:spcPts val="3300"/>
              </a:lnSpc>
              <a:buNone/>
            </a:pPr>
            <a:r>
              <a:rPr lang="en-US" sz="2600" b="1" kern="0" spc="-79" dirty="0">
                <a:solidFill>
                  <a:srgbClr val="272525"/>
                </a:solidFill>
                <a:latin typeface="Inter Bold" pitchFamily="34" charset="0"/>
                <a:ea typeface="Inter Bold" pitchFamily="34" charset="-122"/>
                <a:cs typeface="Inter Bold" pitchFamily="34" charset="-120"/>
              </a:rPr>
              <a:t>Interactive visualizations</a:t>
            </a:r>
            <a:endParaRPr lang="en-US" sz="2600" dirty="0"/>
          </a:p>
        </p:txBody>
      </p:sp>
      <p:sp>
        <p:nvSpPr>
          <p:cNvPr id="11" name="Text 6"/>
          <p:cNvSpPr/>
          <p:nvPr/>
        </p:nvSpPr>
        <p:spPr>
          <a:xfrm>
            <a:off x="7516535" y="5502831"/>
            <a:ext cx="2885837" cy="1718310"/>
          </a:xfrm>
          <a:prstGeom prst="rect">
            <a:avLst/>
          </a:prstGeom>
          <a:noFill/>
          <a:ln/>
        </p:spPr>
        <p:txBody>
          <a:bodyPr wrap="square" lIns="0" tIns="0" rIns="0" bIns="0" rtlCol="0" anchor="t"/>
          <a:lstStyle/>
          <a:p>
            <a:pPr marL="0" indent="0" algn="l">
              <a:lnSpc>
                <a:spcPts val="3350"/>
              </a:lnSpc>
              <a:buNone/>
            </a:pPr>
            <a:r>
              <a:rPr lang="en-US" sz="2100" kern="0" spc="-42" dirty="0">
                <a:solidFill>
                  <a:srgbClr val="272525"/>
                </a:solidFill>
                <a:latin typeface="Inter" pitchFamily="34" charset="0"/>
                <a:ea typeface="Inter" pitchFamily="34" charset="-122"/>
                <a:cs typeface="Inter" pitchFamily="34" charset="-120"/>
              </a:rPr>
              <a:t>Users can explore weather data through maps, charts, and other interactive elements.</a:t>
            </a:r>
            <a:endParaRPr lang="en-US" sz="2100" dirty="0"/>
          </a:p>
        </p:txBody>
      </p:sp>
      <p:pic>
        <p:nvPicPr>
          <p:cNvPr id="12" name="Image 3" descr="preencoded.png"/>
          <p:cNvPicPr>
            <a:picLocks noChangeAspect="1"/>
          </p:cNvPicPr>
          <p:nvPr/>
        </p:nvPicPr>
        <p:blipFill>
          <a:blip r:embed="rId6"/>
          <a:stretch>
            <a:fillRect/>
          </a:stretch>
        </p:blipFill>
        <p:spPr>
          <a:xfrm>
            <a:off x="10805041" y="2384108"/>
            <a:ext cx="2885837" cy="1783556"/>
          </a:xfrm>
          <a:prstGeom prst="rect">
            <a:avLst/>
          </a:prstGeom>
        </p:spPr>
      </p:pic>
      <p:sp>
        <p:nvSpPr>
          <p:cNvPr id="13" name="Text 7"/>
          <p:cNvSpPr/>
          <p:nvPr/>
        </p:nvSpPr>
        <p:spPr>
          <a:xfrm>
            <a:off x="10805041" y="4503182"/>
            <a:ext cx="2885837" cy="419338"/>
          </a:xfrm>
          <a:prstGeom prst="rect">
            <a:avLst/>
          </a:prstGeom>
          <a:noFill/>
          <a:ln/>
        </p:spPr>
        <p:txBody>
          <a:bodyPr wrap="none" lIns="0" tIns="0" rIns="0" bIns="0" rtlCol="0" anchor="t"/>
          <a:lstStyle/>
          <a:p>
            <a:pPr marL="0" indent="0" algn="l">
              <a:lnSpc>
                <a:spcPts val="3300"/>
              </a:lnSpc>
              <a:buNone/>
            </a:pPr>
            <a:r>
              <a:rPr lang="en-US" sz="2600" b="1" kern="0" spc="-79" dirty="0">
                <a:solidFill>
                  <a:srgbClr val="272525"/>
                </a:solidFill>
                <a:latin typeface="Inter Bold" pitchFamily="34" charset="0"/>
                <a:ea typeface="Inter Bold" pitchFamily="34" charset="-122"/>
                <a:cs typeface="Inter Bold" pitchFamily="34" charset="-120"/>
              </a:rPr>
              <a:t>Custom alerts</a:t>
            </a:r>
            <a:endParaRPr lang="en-US" sz="2600" dirty="0"/>
          </a:p>
        </p:txBody>
      </p:sp>
      <p:sp>
        <p:nvSpPr>
          <p:cNvPr id="14" name="Text 8"/>
          <p:cNvSpPr/>
          <p:nvPr/>
        </p:nvSpPr>
        <p:spPr>
          <a:xfrm>
            <a:off x="10805041" y="5083493"/>
            <a:ext cx="2885837" cy="1718310"/>
          </a:xfrm>
          <a:prstGeom prst="rect">
            <a:avLst/>
          </a:prstGeom>
          <a:noFill/>
          <a:ln/>
        </p:spPr>
        <p:txBody>
          <a:bodyPr wrap="square" lIns="0" tIns="0" rIns="0" bIns="0" rtlCol="0" anchor="t"/>
          <a:lstStyle/>
          <a:p>
            <a:pPr marL="0" indent="0" algn="l">
              <a:lnSpc>
                <a:spcPts val="3350"/>
              </a:lnSpc>
              <a:buNone/>
            </a:pPr>
            <a:r>
              <a:rPr lang="en-US" sz="2100" kern="0" spc="-42" dirty="0">
                <a:solidFill>
                  <a:srgbClr val="272525"/>
                </a:solidFill>
                <a:latin typeface="Inter" pitchFamily="34" charset="0"/>
                <a:ea typeface="Inter" pitchFamily="34" charset="-122"/>
                <a:cs typeface="Inter" pitchFamily="34" charset="-120"/>
              </a:rPr>
              <a:t>Users can set alerts for specific weather events, like heavy rain or snow.</a:t>
            </a:r>
            <a:endParaRPr lang="en-US"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44379" y="584835"/>
            <a:ext cx="5682139" cy="664607"/>
          </a:xfrm>
          <a:prstGeom prst="rect">
            <a:avLst/>
          </a:prstGeom>
          <a:noFill/>
          <a:ln/>
        </p:spPr>
        <p:txBody>
          <a:bodyPr wrap="none" lIns="0" tIns="0" rIns="0" bIns="0" rtlCol="0" anchor="t"/>
          <a:lstStyle/>
          <a:p>
            <a:pPr marL="0" indent="0">
              <a:lnSpc>
                <a:spcPts val="5200"/>
              </a:lnSpc>
              <a:buNone/>
            </a:pPr>
            <a:r>
              <a:rPr lang="en-US" sz="4150" b="1" kern="0" spc="-126" dirty="0">
                <a:solidFill>
                  <a:srgbClr val="272525"/>
                </a:solidFill>
                <a:highlight>
                  <a:srgbClr val="FCEC99"/>
                </a:highlight>
                <a:latin typeface="Inter Bold" pitchFamily="34" charset="0"/>
                <a:ea typeface="Inter Bold" pitchFamily="34" charset="-122"/>
                <a:cs typeface="Inter Bold" pitchFamily="34" charset="-120"/>
              </a:rPr>
              <a:t>Benefits &amp; Applications</a:t>
            </a:r>
            <a:endParaRPr lang="en-US" sz="4150" dirty="0"/>
          </a:p>
        </p:txBody>
      </p:sp>
      <p:pic>
        <p:nvPicPr>
          <p:cNvPr id="3" name="Image 0" descr="preencoded.png"/>
          <p:cNvPicPr>
            <a:picLocks noChangeAspect="1"/>
          </p:cNvPicPr>
          <p:nvPr/>
        </p:nvPicPr>
        <p:blipFill>
          <a:blip r:embed="rId3"/>
          <a:stretch>
            <a:fillRect/>
          </a:stretch>
        </p:blipFill>
        <p:spPr>
          <a:xfrm>
            <a:off x="744379" y="1674852"/>
            <a:ext cx="6411278" cy="3962400"/>
          </a:xfrm>
          <a:prstGeom prst="rect">
            <a:avLst/>
          </a:prstGeom>
        </p:spPr>
      </p:pic>
      <p:sp>
        <p:nvSpPr>
          <p:cNvPr id="4" name="Text 1"/>
          <p:cNvSpPr/>
          <p:nvPr/>
        </p:nvSpPr>
        <p:spPr>
          <a:xfrm>
            <a:off x="744379" y="5903119"/>
            <a:ext cx="2658785" cy="332303"/>
          </a:xfrm>
          <a:prstGeom prst="rect">
            <a:avLst/>
          </a:prstGeom>
          <a:noFill/>
          <a:ln/>
        </p:spPr>
        <p:txBody>
          <a:bodyPr wrap="none" lIns="0" tIns="0" rIns="0" bIns="0" rtlCol="0" anchor="t"/>
          <a:lstStyle/>
          <a:p>
            <a:pPr marL="0" indent="0" algn="l">
              <a:lnSpc>
                <a:spcPts val="2600"/>
              </a:lnSpc>
              <a:buNone/>
            </a:pPr>
            <a:r>
              <a:rPr lang="en-US" sz="2050" b="1" kern="0" spc="-63" dirty="0">
                <a:solidFill>
                  <a:srgbClr val="272525"/>
                </a:solidFill>
                <a:latin typeface="Inter Bold" pitchFamily="34" charset="0"/>
                <a:ea typeface="Inter Bold" pitchFamily="34" charset="-122"/>
                <a:cs typeface="Inter Bold" pitchFamily="34" charset="-120"/>
              </a:rPr>
              <a:t>Enhanced Accuracy</a:t>
            </a:r>
            <a:endParaRPr lang="en-US" sz="2050" dirty="0"/>
          </a:p>
        </p:txBody>
      </p:sp>
      <p:sp>
        <p:nvSpPr>
          <p:cNvPr id="5" name="Text 2"/>
          <p:cNvSpPr/>
          <p:nvPr/>
        </p:nvSpPr>
        <p:spPr>
          <a:xfrm>
            <a:off x="744379" y="6362938"/>
            <a:ext cx="6411278" cy="1361599"/>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Inter" pitchFamily="34" charset="0"/>
                <a:ea typeface="Inter" pitchFamily="34" charset="-122"/>
                <a:cs typeface="Inter" pitchFamily="34" charset="-120"/>
              </a:rPr>
              <a:t>AI-powered weather forecasting offers significantly more precise and reliable predictions than traditional methods, utilizing extensive datasets from diverse sources for improved forecast accuracy.</a:t>
            </a:r>
            <a:endParaRPr lang="en-US" sz="1650" dirty="0"/>
          </a:p>
        </p:txBody>
      </p:sp>
      <p:pic>
        <p:nvPicPr>
          <p:cNvPr id="6" name="Image 1" descr="preencoded.png"/>
          <p:cNvPicPr>
            <a:picLocks noChangeAspect="1"/>
          </p:cNvPicPr>
          <p:nvPr/>
        </p:nvPicPr>
        <p:blipFill>
          <a:blip r:embed="rId4"/>
          <a:stretch>
            <a:fillRect/>
          </a:stretch>
        </p:blipFill>
        <p:spPr>
          <a:xfrm>
            <a:off x="7474625" y="1674852"/>
            <a:ext cx="6411397" cy="3962519"/>
          </a:xfrm>
          <a:prstGeom prst="rect">
            <a:avLst/>
          </a:prstGeom>
        </p:spPr>
      </p:pic>
      <p:sp>
        <p:nvSpPr>
          <p:cNvPr id="7" name="Text 3"/>
          <p:cNvSpPr/>
          <p:nvPr/>
        </p:nvSpPr>
        <p:spPr>
          <a:xfrm>
            <a:off x="7474625" y="5903238"/>
            <a:ext cx="4725591" cy="332303"/>
          </a:xfrm>
          <a:prstGeom prst="rect">
            <a:avLst/>
          </a:prstGeom>
          <a:noFill/>
          <a:ln/>
        </p:spPr>
        <p:txBody>
          <a:bodyPr wrap="none" lIns="0" tIns="0" rIns="0" bIns="0" rtlCol="0" anchor="t"/>
          <a:lstStyle/>
          <a:p>
            <a:pPr marL="0" indent="0" algn="l">
              <a:lnSpc>
                <a:spcPts val="2600"/>
              </a:lnSpc>
              <a:buNone/>
            </a:pPr>
            <a:r>
              <a:rPr lang="en-US" sz="2050" b="1" kern="0" spc="-63" dirty="0">
                <a:solidFill>
                  <a:srgbClr val="272525"/>
                </a:solidFill>
                <a:latin typeface="Inter Bold" pitchFamily="34" charset="0"/>
                <a:ea typeface="Inter Bold" pitchFamily="34" charset="-122"/>
                <a:cs typeface="Inter Bold" pitchFamily="34" charset="-120"/>
              </a:rPr>
              <a:t>Better Safety &amp; Resource Management</a:t>
            </a:r>
            <a:endParaRPr lang="en-US" sz="2050" dirty="0"/>
          </a:p>
        </p:txBody>
      </p:sp>
      <p:sp>
        <p:nvSpPr>
          <p:cNvPr id="8" name="Text 4"/>
          <p:cNvSpPr/>
          <p:nvPr/>
        </p:nvSpPr>
        <p:spPr>
          <a:xfrm>
            <a:off x="7474625" y="6363057"/>
            <a:ext cx="6411397" cy="1361599"/>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Inter" pitchFamily="34" charset="0"/>
                <a:ea typeface="Inter" pitchFamily="34" charset="-122"/>
                <a:cs typeface="Inter" pitchFamily="34" charset="-120"/>
              </a:rPr>
              <a:t>Accurate weather predictions are crucial for enhanced safety, enabling proactive planning and preparation for various weather events. Industries like agriculture and transportation benefit from better resource management due to precise forecasting.</a:t>
            </a:r>
            <a:endParaRPr lang="en-US" sz="16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97969" y="904756"/>
            <a:ext cx="6414135" cy="801648"/>
          </a:xfrm>
          <a:prstGeom prst="rect">
            <a:avLst/>
          </a:prstGeom>
          <a:noFill/>
          <a:ln/>
        </p:spPr>
        <p:txBody>
          <a:bodyPr wrap="none" lIns="0" tIns="0" rIns="0" bIns="0" rtlCol="0" anchor="t"/>
          <a:lstStyle/>
          <a:p>
            <a:pPr marL="0" indent="0">
              <a:lnSpc>
                <a:spcPts val="6300"/>
              </a:lnSpc>
              <a:buNone/>
            </a:pPr>
            <a:r>
              <a:rPr lang="en-US" sz="5050" b="1" kern="0" spc="-152" dirty="0">
                <a:solidFill>
                  <a:srgbClr val="272525"/>
                </a:solidFill>
                <a:highlight>
                  <a:srgbClr val="FFD1A7"/>
                </a:highlight>
                <a:latin typeface="Inter Bold" pitchFamily="34" charset="0"/>
                <a:ea typeface="Inter Bold" pitchFamily="34" charset="-122"/>
                <a:cs typeface="Inter Bold" pitchFamily="34" charset="-120"/>
              </a:rPr>
              <a:t>Future Vision</a:t>
            </a:r>
            <a:endParaRPr lang="en-US" sz="5050" dirty="0"/>
          </a:p>
        </p:txBody>
      </p:sp>
      <p:sp>
        <p:nvSpPr>
          <p:cNvPr id="3" name="Shape 1"/>
          <p:cNvSpPr/>
          <p:nvPr/>
        </p:nvSpPr>
        <p:spPr>
          <a:xfrm>
            <a:off x="897969" y="2508052"/>
            <a:ext cx="577215" cy="577215"/>
          </a:xfrm>
          <a:prstGeom prst="roundRect">
            <a:avLst>
              <a:gd name="adj" fmla="val 18669"/>
            </a:avLst>
          </a:prstGeom>
          <a:solidFill>
            <a:srgbClr val="F44444"/>
          </a:solidFill>
          <a:ln w="15240">
            <a:solidFill>
              <a:srgbClr val="FF5D5D"/>
            </a:solidFill>
            <a:prstDash val="solid"/>
          </a:ln>
        </p:spPr>
        <p:txBody>
          <a:bodyPr/>
          <a:lstStyle/>
          <a:p>
            <a:endParaRPr lang="en-US"/>
          </a:p>
        </p:txBody>
      </p:sp>
      <p:sp>
        <p:nvSpPr>
          <p:cNvPr id="4" name="Text 2"/>
          <p:cNvSpPr/>
          <p:nvPr/>
        </p:nvSpPr>
        <p:spPr>
          <a:xfrm>
            <a:off x="1109305" y="2604254"/>
            <a:ext cx="154424" cy="384810"/>
          </a:xfrm>
          <a:prstGeom prst="rect">
            <a:avLst/>
          </a:prstGeom>
          <a:noFill/>
          <a:ln/>
        </p:spPr>
        <p:txBody>
          <a:bodyPr wrap="none" lIns="0" tIns="0" rIns="0" bIns="0" rtlCol="0" anchor="t"/>
          <a:lstStyle/>
          <a:p>
            <a:pPr marL="0" indent="0" algn="ctr">
              <a:lnSpc>
                <a:spcPts val="3000"/>
              </a:lnSpc>
              <a:buNone/>
            </a:pPr>
            <a:r>
              <a:rPr lang="en-US" sz="3000" b="1" kern="0" spc="-91" dirty="0">
                <a:solidFill>
                  <a:srgbClr val="FFFFFF"/>
                </a:solidFill>
                <a:latin typeface="Inter Bold" pitchFamily="34" charset="0"/>
                <a:ea typeface="Inter Bold" pitchFamily="34" charset="-122"/>
                <a:cs typeface="Inter Bold" pitchFamily="34" charset="-120"/>
              </a:rPr>
              <a:t>1</a:t>
            </a:r>
            <a:endParaRPr lang="en-US" sz="3000" dirty="0"/>
          </a:p>
        </p:txBody>
      </p:sp>
      <p:sp>
        <p:nvSpPr>
          <p:cNvPr id="5" name="Text 3"/>
          <p:cNvSpPr/>
          <p:nvPr/>
        </p:nvSpPr>
        <p:spPr>
          <a:xfrm>
            <a:off x="1731645" y="2508052"/>
            <a:ext cx="4780717" cy="400883"/>
          </a:xfrm>
          <a:prstGeom prst="rect">
            <a:avLst/>
          </a:prstGeom>
          <a:noFill/>
          <a:ln/>
        </p:spPr>
        <p:txBody>
          <a:bodyPr wrap="none" lIns="0" tIns="0" rIns="0" bIns="0" rtlCol="0" anchor="t"/>
          <a:lstStyle/>
          <a:p>
            <a:pPr marL="0" indent="0">
              <a:lnSpc>
                <a:spcPts val="3150"/>
              </a:lnSpc>
              <a:buNone/>
            </a:pPr>
            <a:r>
              <a:rPr lang="en-US" sz="2500" b="1" kern="0" spc="-76" dirty="0">
                <a:solidFill>
                  <a:srgbClr val="272525"/>
                </a:solidFill>
                <a:latin typeface="Inter Bold" pitchFamily="34" charset="0"/>
                <a:ea typeface="Inter Bold" pitchFamily="34" charset="-122"/>
                <a:cs typeface="Inter Bold" pitchFamily="34" charset="-120"/>
              </a:rPr>
              <a:t>Hyper-localized Data Integration</a:t>
            </a:r>
            <a:endParaRPr lang="en-US" sz="2500" dirty="0"/>
          </a:p>
        </p:txBody>
      </p:sp>
      <p:sp>
        <p:nvSpPr>
          <p:cNvPr id="6" name="Text 4"/>
          <p:cNvSpPr/>
          <p:nvPr/>
        </p:nvSpPr>
        <p:spPr>
          <a:xfrm>
            <a:off x="1731645" y="3062764"/>
            <a:ext cx="5455325" cy="1231583"/>
          </a:xfrm>
          <a:prstGeom prst="rect">
            <a:avLst/>
          </a:prstGeom>
          <a:noFill/>
          <a:ln/>
        </p:spPr>
        <p:txBody>
          <a:bodyPr wrap="square" lIns="0" tIns="0" rIns="0" bIns="0" rtlCol="0" anchor="t"/>
          <a:lstStyle/>
          <a:p>
            <a:pPr marL="0" indent="0">
              <a:lnSpc>
                <a:spcPts val="3200"/>
              </a:lnSpc>
              <a:buNone/>
            </a:pPr>
            <a:r>
              <a:rPr lang="en-US" sz="2000" kern="0" spc="-40" dirty="0">
                <a:solidFill>
                  <a:srgbClr val="272525"/>
                </a:solidFill>
                <a:latin typeface="Inter" pitchFamily="34" charset="0"/>
                <a:ea typeface="Inter" pitchFamily="34" charset="-122"/>
                <a:cs typeface="Inter" pitchFamily="34" charset="-120"/>
              </a:rPr>
              <a:t>This will provide more precise weather insights, down to a specific neighborhood or street level.</a:t>
            </a:r>
            <a:endParaRPr lang="en-US" sz="2000" dirty="0"/>
          </a:p>
        </p:txBody>
      </p:sp>
      <p:sp>
        <p:nvSpPr>
          <p:cNvPr id="7" name="Shape 5"/>
          <p:cNvSpPr/>
          <p:nvPr/>
        </p:nvSpPr>
        <p:spPr>
          <a:xfrm>
            <a:off x="7443430" y="2508052"/>
            <a:ext cx="577215" cy="577215"/>
          </a:xfrm>
          <a:prstGeom prst="roundRect">
            <a:avLst>
              <a:gd name="adj" fmla="val 18669"/>
            </a:avLst>
          </a:prstGeom>
          <a:solidFill>
            <a:srgbClr val="5CC97B"/>
          </a:solidFill>
          <a:ln w="15240">
            <a:solidFill>
              <a:srgbClr val="42AF61"/>
            </a:solidFill>
            <a:prstDash val="solid"/>
          </a:ln>
        </p:spPr>
        <p:txBody>
          <a:bodyPr/>
          <a:lstStyle/>
          <a:p>
            <a:endParaRPr lang="en-US"/>
          </a:p>
        </p:txBody>
      </p:sp>
      <p:sp>
        <p:nvSpPr>
          <p:cNvPr id="8" name="Text 6"/>
          <p:cNvSpPr/>
          <p:nvPr/>
        </p:nvSpPr>
        <p:spPr>
          <a:xfrm>
            <a:off x="7616547" y="2604254"/>
            <a:ext cx="230862" cy="384810"/>
          </a:xfrm>
          <a:prstGeom prst="rect">
            <a:avLst/>
          </a:prstGeom>
          <a:noFill/>
          <a:ln/>
        </p:spPr>
        <p:txBody>
          <a:bodyPr wrap="none" lIns="0" tIns="0" rIns="0" bIns="0" rtlCol="0" anchor="t"/>
          <a:lstStyle/>
          <a:p>
            <a:pPr marL="0" indent="0" algn="ctr">
              <a:lnSpc>
                <a:spcPts val="3000"/>
              </a:lnSpc>
              <a:buNone/>
            </a:pPr>
            <a:r>
              <a:rPr lang="en-US" sz="3000" b="1" kern="0" spc="-91" dirty="0">
                <a:solidFill>
                  <a:srgbClr val="000000"/>
                </a:solidFill>
                <a:latin typeface="Inter Bold" pitchFamily="34" charset="0"/>
                <a:ea typeface="Inter Bold" pitchFamily="34" charset="-122"/>
                <a:cs typeface="Inter Bold" pitchFamily="34" charset="-120"/>
              </a:rPr>
              <a:t>2</a:t>
            </a:r>
            <a:endParaRPr lang="en-US" sz="3000" dirty="0"/>
          </a:p>
        </p:txBody>
      </p:sp>
      <p:sp>
        <p:nvSpPr>
          <p:cNvPr id="9" name="Text 7"/>
          <p:cNvSpPr/>
          <p:nvPr/>
        </p:nvSpPr>
        <p:spPr>
          <a:xfrm>
            <a:off x="8277106" y="2508052"/>
            <a:ext cx="5220891" cy="400883"/>
          </a:xfrm>
          <a:prstGeom prst="rect">
            <a:avLst/>
          </a:prstGeom>
          <a:noFill/>
          <a:ln/>
        </p:spPr>
        <p:txBody>
          <a:bodyPr wrap="none" lIns="0" tIns="0" rIns="0" bIns="0" rtlCol="0" anchor="t"/>
          <a:lstStyle/>
          <a:p>
            <a:pPr marL="0" indent="0">
              <a:lnSpc>
                <a:spcPts val="3150"/>
              </a:lnSpc>
              <a:buNone/>
            </a:pPr>
            <a:r>
              <a:rPr lang="en-US" sz="2500" b="1" kern="0" spc="-76" dirty="0">
                <a:solidFill>
                  <a:srgbClr val="272525"/>
                </a:solidFill>
                <a:latin typeface="Inter Bold" pitchFamily="34" charset="0"/>
                <a:ea typeface="Inter Bold" pitchFamily="34" charset="-122"/>
                <a:cs typeface="Inter Bold" pitchFamily="34" charset="-120"/>
              </a:rPr>
              <a:t>AI-powered Climate Impact Studies</a:t>
            </a:r>
            <a:endParaRPr lang="en-US" sz="2500" dirty="0"/>
          </a:p>
        </p:txBody>
      </p:sp>
      <p:sp>
        <p:nvSpPr>
          <p:cNvPr id="10" name="Text 8"/>
          <p:cNvSpPr/>
          <p:nvPr/>
        </p:nvSpPr>
        <p:spPr>
          <a:xfrm>
            <a:off x="8277106" y="3062764"/>
            <a:ext cx="5455325" cy="1231583"/>
          </a:xfrm>
          <a:prstGeom prst="rect">
            <a:avLst/>
          </a:prstGeom>
          <a:noFill/>
          <a:ln/>
        </p:spPr>
        <p:txBody>
          <a:bodyPr wrap="square" lIns="0" tIns="0" rIns="0" bIns="0" rtlCol="0" anchor="t"/>
          <a:lstStyle/>
          <a:p>
            <a:pPr marL="0" indent="0">
              <a:lnSpc>
                <a:spcPts val="3200"/>
              </a:lnSpc>
              <a:buNone/>
            </a:pPr>
            <a:r>
              <a:rPr lang="en-US" sz="2000" kern="0" spc="-40" dirty="0">
                <a:solidFill>
                  <a:srgbClr val="272525"/>
                </a:solidFill>
                <a:latin typeface="Inter" pitchFamily="34" charset="0"/>
                <a:ea typeface="Inter" pitchFamily="34" charset="-122"/>
                <a:cs typeface="Inter" pitchFamily="34" charset="-120"/>
              </a:rPr>
              <a:t>This will help understand and predict the long-term effects of climate change on weather patterns.</a:t>
            </a:r>
            <a:endParaRPr lang="en-US" sz="2000" dirty="0"/>
          </a:p>
        </p:txBody>
      </p:sp>
      <p:sp>
        <p:nvSpPr>
          <p:cNvPr id="11" name="Shape 9"/>
          <p:cNvSpPr/>
          <p:nvPr/>
        </p:nvSpPr>
        <p:spPr>
          <a:xfrm>
            <a:off x="897969" y="4839414"/>
            <a:ext cx="577215" cy="577215"/>
          </a:xfrm>
          <a:prstGeom prst="roundRect">
            <a:avLst>
              <a:gd name="adj" fmla="val 18669"/>
            </a:avLst>
          </a:prstGeom>
          <a:solidFill>
            <a:srgbClr val="F9D933"/>
          </a:solidFill>
          <a:ln w="15240">
            <a:solidFill>
              <a:srgbClr val="DFBF19"/>
            </a:solidFill>
            <a:prstDash val="solid"/>
          </a:ln>
        </p:spPr>
        <p:txBody>
          <a:bodyPr/>
          <a:lstStyle/>
          <a:p>
            <a:endParaRPr lang="en-US"/>
          </a:p>
        </p:txBody>
      </p:sp>
      <p:sp>
        <p:nvSpPr>
          <p:cNvPr id="12" name="Text 10"/>
          <p:cNvSpPr/>
          <p:nvPr/>
        </p:nvSpPr>
        <p:spPr>
          <a:xfrm>
            <a:off x="1068110" y="4935617"/>
            <a:ext cx="236934" cy="384810"/>
          </a:xfrm>
          <a:prstGeom prst="rect">
            <a:avLst/>
          </a:prstGeom>
          <a:noFill/>
          <a:ln/>
        </p:spPr>
        <p:txBody>
          <a:bodyPr wrap="none" lIns="0" tIns="0" rIns="0" bIns="0" rtlCol="0" anchor="t"/>
          <a:lstStyle/>
          <a:p>
            <a:pPr marL="0" indent="0" algn="ctr">
              <a:lnSpc>
                <a:spcPts val="3000"/>
              </a:lnSpc>
              <a:buNone/>
            </a:pPr>
            <a:r>
              <a:rPr lang="en-US" sz="3000" b="1" kern="0" spc="-91" dirty="0">
                <a:solidFill>
                  <a:srgbClr val="000000"/>
                </a:solidFill>
                <a:latin typeface="Inter Bold" pitchFamily="34" charset="0"/>
                <a:ea typeface="Inter Bold" pitchFamily="34" charset="-122"/>
                <a:cs typeface="Inter Bold" pitchFamily="34" charset="-120"/>
              </a:rPr>
              <a:t>3</a:t>
            </a:r>
            <a:endParaRPr lang="en-US" sz="3000" dirty="0"/>
          </a:p>
        </p:txBody>
      </p:sp>
      <p:sp>
        <p:nvSpPr>
          <p:cNvPr id="13" name="Text 11"/>
          <p:cNvSpPr/>
          <p:nvPr/>
        </p:nvSpPr>
        <p:spPr>
          <a:xfrm>
            <a:off x="1731645" y="4839414"/>
            <a:ext cx="3550325" cy="400883"/>
          </a:xfrm>
          <a:prstGeom prst="rect">
            <a:avLst/>
          </a:prstGeom>
          <a:noFill/>
          <a:ln/>
        </p:spPr>
        <p:txBody>
          <a:bodyPr wrap="none" lIns="0" tIns="0" rIns="0" bIns="0" rtlCol="0" anchor="t"/>
          <a:lstStyle/>
          <a:p>
            <a:pPr marL="0" indent="0">
              <a:lnSpc>
                <a:spcPts val="3150"/>
              </a:lnSpc>
              <a:buNone/>
            </a:pPr>
            <a:r>
              <a:rPr lang="en-US" sz="2500" b="1" kern="0" spc="-76" dirty="0">
                <a:solidFill>
                  <a:srgbClr val="272525"/>
                </a:solidFill>
                <a:latin typeface="Inter Bold" pitchFamily="34" charset="0"/>
                <a:ea typeface="Inter Bold" pitchFamily="34" charset="-122"/>
                <a:cs typeface="Inter Bold" pitchFamily="34" charset="-120"/>
              </a:rPr>
              <a:t>Enhanced Data Security</a:t>
            </a:r>
            <a:endParaRPr lang="en-US" sz="2500" dirty="0"/>
          </a:p>
        </p:txBody>
      </p:sp>
      <p:sp>
        <p:nvSpPr>
          <p:cNvPr id="14" name="Text 12"/>
          <p:cNvSpPr/>
          <p:nvPr/>
        </p:nvSpPr>
        <p:spPr>
          <a:xfrm>
            <a:off x="1731645" y="5394127"/>
            <a:ext cx="5455325" cy="1231583"/>
          </a:xfrm>
          <a:prstGeom prst="rect">
            <a:avLst/>
          </a:prstGeom>
          <a:noFill/>
          <a:ln/>
        </p:spPr>
        <p:txBody>
          <a:bodyPr wrap="square" lIns="0" tIns="0" rIns="0" bIns="0" rtlCol="0" anchor="t"/>
          <a:lstStyle/>
          <a:p>
            <a:pPr marL="0" indent="0">
              <a:lnSpc>
                <a:spcPts val="3200"/>
              </a:lnSpc>
              <a:buNone/>
            </a:pPr>
            <a:r>
              <a:rPr lang="en-US" sz="2000" kern="0" spc="-40" dirty="0">
                <a:solidFill>
                  <a:srgbClr val="272525"/>
                </a:solidFill>
                <a:latin typeface="Inter" pitchFamily="34" charset="0"/>
                <a:ea typeface="Inter" pitchFamily="34" charset="-122"/>
                <a:cs typeface="Inter" pitchFamily="34" charset="-120"/>
              </a:rPr>
              <a:t>The platform will prioritize user privacy and data security through advanced encryption and access controls.</a:t>
            </a:r>
            <a:endParaRPr lang="en-US" sz="2000" dirty="0"/>
          </a:p>
        </p:txBody>
      </p:sp>
      <p:sp>
        <p:nvSpPr>
          <p:cNvPr id="15" name="Shape 13"/>
          <p:cNvSpPr/>
          <p:nvPr/>
        </p:nvSpPr>
        <p:spPr>
          <a:xfrm>
            <a:off x="7443430" y="4839414"/>
            <a:ext cx="577215" cy="577215"/>
          </a:xfrm>
          <a:prstGeom prst="roundRect">
            <a:avLst>
              <a:gd name="adj" fmla="val 18669"/>
            </a:avLst>
          </a:prstGeom>
          <a:solidFill>
            <a:srgbClr val="4D4D4D"/>
          </a:solidFill>
          <a:ln w="15240">
            <a:solidFill>
              <a:srgbClr val="666666"/>
            </a:solidFill>
            <a:prstDash val="solid"/>
          </a:ln>
        </p:spPr>
        <p:txBody>
          <a:bodyPr/>
          <a:lstStyle/>
          <a:p>
            <a:endParaRPr lang="en-US"/>
          </a:p>
        </p:txBody>
      </p:sp>
      <p:sp>
        <p:nvSpPr>
          <p:cNvPr id="16" name="Text 14"/>
          <p:cNvSpPr/>
          <p:nvPr/>
        </p:nvSpPr>
        <p:spPr>
          <a:xfrm>
            <a:off x="7607618" y="4935617"/>
            <a:ext cx="248722" cy="384810"/>
          </a:xfrm>
          <a:prstGeom prst="rect">
            <a:avLst/>
          </a:prstGeom>
          <a:noFill/>
          <a:ln/>
        </p:spPr>
        <p:txBody>
          <a:bodyPr wrap="none" lIns="0" tIns="0" rIns="0" bIns="0" rtlCol="0" anchor="t"/>
          <a:lstStyle/>
          <a:p>
            <a:pPr marL="0" indent="0" algn="ctr">
              <a:lnSpc>
                <a:spcPts val="3000"/>
              </a:lnSpc>
              <a:buNone/>
            </a:pPr>
            <a:r>
              <a:rPr lang="en-US" sz="3000" b="1" kern="0" spc="-91" dirty="0">
                <a:solidFill>
                  <a:srgbClr val="FFFFFF"/>
                </a:solidFill>
                <a:latin typeface="Inter Bold" pitchFamily="34" charset="0"/>
                <a:ea typeface="Inter Bold" pitchFamily="34" charset="-122"/>
                <a:cs typeface="Inter Bold" pitchFamily="34" charset="-120"/>
              </a:rPr>
              <a:t>4</a:t>
            </a:r>
            <a:endParaRPr lang="en-US" sz="3000" dirty="0"/>
          </a:p>
        </p:txBody>
      </p:sp>
      <p:sp>
        <p:nvSpPr>
          <p:cNvPr id="17" name="Text 15"/>
          <p:cNvSpPr/>
          <p:nvPr/>
        </p:nvSpPr>
        <p:spPr>
          <a:xfrm>
            <a:off x="8277106" y="4839414"/>
            <a:ext cx="3563303" cy="400883"/>
          </a:xfrm>
          <a:prstGeom prst="rect">
            <a:avLst/>
          </a:prstGeom>
          <a:noFill/>
          <a:ln/>
        </p:spPr>
        <p:txBody>
          <a:bodyPr wrap="none" lIns="0" tIns="0" rIns="0" bIns="0" rtlCol="0" anchor="t"/>
          <a:lstStyle/>
          <a:p>
            <a:pPr marL="0" indent="0">
              <a:lnSpc>
                <a:spcPts val="3150"/>
              </a:lnSpc>
              <a:buNone/>
            </a:pPr>
            <a:r>
              <a:rPr lang="en-US" sz="2500" b="1" kern="0" spc="-76" dirty="0">
                <a:solidFill>
                  <a:srgbClr val="272525"/>
                </a:solidFill>
                <a:latin typeface="Inter Bold" pitchFamily="34" charset="0"/>
                <a:ea typeface="Inter Bold" pitchFamily="34" charset="-122"/>
                <a:cs typeface="Inter Bold" pitchFamily="34" charset="-120"/>
              </a:rPr>
              <a:t>Improved User Interface</a:t>
            </a:r>
            <a:endParaRPr lang="en-US" sz="2500" dirty="0"/>
          </a:p>
        </p:txBody>
      </p:sp>
      <p:sp>
        <p:nvSpPr>
          <p:cNvPr id="18" name="Text 16"/>
          <p:cNvSpPr/>
          <p:nvPr/>
        </p:nvSpPr>
        <p:spPr>
          <a:xfrm>
            <a:off x="8277106" y="5394127"/>
            <a:ext cx="5455325" cy="1231583"/>
          </a:xfrm>
          <a:prstGeom prst="rect">
            <a:avLst/>
          </a:prstGeom>
          <a:noFill/>
          <a:ln/>
        </p:spPr>
        <p:txBody>
          <a:bodyPr wrap="square" lIns="0" tIns="0" rIns="0" bIns="0" rtlCol="0" anchor="t"/>
          <a:lstStyle/>
          <a:p>
            <a:pPr marL="0" indent="0">
              <a:lnSpc>
                <a:spcPts val="3200"/>
              </a:lnSpc>
              <a:buNone/>
            </a:pPr>
            <a:r>
              <a:rPr lang="en-US" sz="2000" kern="0" spc="-40" dirty="0">
                <a:solidFill>
                  <a:srgbClr val="272525"/>
                </a:solidFill>
                <a:latin typeface="Inter" pitchFamily="34" charset="0"/>
                <a:ea typeface="Inter" pitchFamily="34" charset="-122"/>
                <a:cs typeface="Inter" pitchFamily="34" charset="-120"/>
              </a:rPr>
              <a:t>We are constantly working to enhance the user experience through intuitive design and user-friendly features.</a:t>
            </a:r>
            <a:endParaRPr lang="en-US" sz="2000" dirty="0"/>
          </a:p>
        </p:txBody>
      </p:sp>
      <p:sp>
        <p:nvSpPr>
          <p:cNvPr id="19" name="Text 17"/>
          <p:cNvSpPr/>
          <p:nvPr/>
        </p:nvSpPr>
        <p:spPr>
          <a:xfrm>
            <a:off x="897969" y="6914317"/>
            <a:ext cx="12834461" cy="410527"/>
          </a:xfrm>
          <a:prstGeom prst="rect">
            <a:avLst/>
          </a:prstGeom>
          <a:noFill/>
          <a:ln/>
        </p:spPr>
        <p:txBody>
          <a:bodyPr wrap="none" lIns="0" tIns="0" rIns="0" bIns="0" rtlCol="0" anchor="t"/>
          <a:lstStyle/>
          <a:p>
            <a:pPr marL="0" indent="0">
              <a:lnSpc>
                <a:spcPts val="3200"/>
              </a:lnSpc>
              <a:buNone/>
            </a:pPr>
            <a:r>
              <a:rPr lang="en-US" sz="2000" kern="0" spc="-40" dirty="0">
                <a:solidFill>
                  <a:srgbClr val="272525"/>
                </a:solidFill>
                <a:latin typeface="Inter" pitchFamily="34" charset="0"/>
                <a:ea typeface="Inter" pitchFamily="34" charset="-122"/>
                <a:cs typeface="Inter" pitchFamily="34" charset="-120"/>
              </a:rPr>
              <a:t>"Transforming weather insights with AI for a safer, smarter future."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674</TotalTime>
  <Words>395</Words>
  <Application>Microsoft Office PowerPoint</Application>
  <PresentationFormat>Custom</PresentationFormat>
  <Paragraphs>44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SAHIL SINGH</cp:lastModifiedBy>
  <cp:revision>2</cp:revision>
  <dcterms:created xsi:type="dcterms:W3CDTF">2024-12-06T06:55:56Z</dcterms:created>
  <dcterms:modified xsi:type="dcterms:W3CDTF">2024-12-06T18:16:24Z</dcterms:modified>
</cp:coreProperties>
</file>