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9" r:id="rId5"/>
    <p:sldId id="260" r:id="rId6"/>
    <p:sldId id="261" r:id="rId7"/>
    <p:sldId id="266" r:id="rId8"/>
    <p:sldId id="267" r:id="rId9"/>
    <p:sldId id="268" r:id="rId10"/>
    <p:sldId id="270" r:id="rId11"/>
    <p:sldId id="276" r:id="rId12"/>
    <p:sldId id="277" r:id="rId13"/>
    <p:sldId id="272" r:id="rId14"/>
    <p:sldId id="273" r:id="rId15"/>
    <p:sldId id="274" r:id="rId16"/>
    <p:sldId id="275" r:id="rId17"/>
    <p:sldId id="278" r:id="rId18"/>
    <p:sldId id="27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EB55B-CF09-475C-8C4F-28D0D3085194}" type="datetimeFigureOut">
              <a:rPr lang="en-US" smtClean="0"/>
              <a:t>4/29/2023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C5642-FF90-4144-A35A-F074AC76FEBF}" type="slidenum">
              <a:rPr lang="en-US" smtClean="0"/>
              <a:t>‹#›</a:t>
            </a:fld>
            <a:endParaRPr lang="en-US"/>
          </a:p>
        </p:txBody>
      </p:sp>
    </p:spTree>
    <p:extLst>
      <p:ext uri="{BB962C8B-B14F-4D97-AF65-F5344CB8AC3E}">
        <p14:creationId xmlns:p14="http://schemas.microsoft.com/office/powerpoint/2010/main" val="277890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88148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98713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73191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3BEE42-38CB-4ACB-988A-DC9B4E30031E}"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79853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BEE42-38CB-4ACB-988A-DC9B4E30031E}"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42402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3BEE42-38CB-4ACB-988A-DC9B4E30031E}"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133672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3BEE42-38CB-4ACB-988A-DC9B4E30031E}"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290896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3BEE42-38CB-4ACB-988A-DC9B4E30031E}"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318583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BEE42-38CB-4ACB-988A-DC9B4E30031E}"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99260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BEE42-38CB-4ACB-988A-DC9B4E30031E}"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378890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BEE42-38CB-4ACB-988A-DC9B4E30031E}"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C92513-C975-4D97-BD00-EDE0F24EB7A2}" type="slidenum">
              <a:rPr lang="en-IN" smtClean="0"/>
              <a:t>‹#›</a:t>
            </a:fld>
            <a:endParaRPr lang="en-IN"/>
          </a:p>
        </p:txBody>
      </p:sp>
    </p:spTree>
    <p:extLst>
      <p:ext uri="{BB962C8B-B14F-4D97-AF65-F5344CB8AC3E}">
        <p14:creationId xmlns:p14="http://schemas.microsoft.com/office/powerpoint/2010/main" val="3044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BEE42-38CB-4ACB-988A-DC9B4E30031E}" type="datetimeFigureOut">
              <a:rPr lang="en-IN" smtClean="0"/>
              <a:t>29-04-2023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92513-C975-4D97-BD00-EDE0F24EB7A2}" type="slidenum">
              <a:rPr lang="en-IN" smtClean="0"/>
              <a:t>‹#›</a:t>
            </a:fld>
            <a:endParaRPr lang="en-IN"/>
          </a:p>
        </p:txBody>
      </p:sp>
    </p:spTree>
    <p:extLst>
      <p:ext uri="{BB962C8B-B14F-4D97-AF65-F5344CB8AC3E}">
        <p14:creationId xmlns:p14="http://schemas.microsoft.com/office/powerpoint/2010/main" val="1513610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600" dirty="0"/>
              <a:t>Department of Information Technology </a:t>
            </a:r>
            <a:br>
              <a:rPr lang="en-IN" sz="3600" dirty="0"/>
            </a:br>
            <a:r>
              <a:rPr lang="en-IN" sz="3600" dirty="0"/>
              <a:t>Major Project Final</a:t>
            </a:r>
            <a:br>
              <a:rPr lang="en-IN" sz="3600" dirty="0"/>
            </a:br>
            <a:r>
              <a:rPr lang="en-IN" sz="3200" dirty="0"/>
              <a:t>Air Pollution Measurement &amp; Analysis</a:t>
            </a:r>
            <a:br>
              <a:rPr lang="en-IN" sz="3200" dirty="0"/>
            </a:br>
            <a:endParaRPr lang="en-IN" sz="3600" dirty="0"/>
          </a:p>
        </p:txBody>
      </p:sp>
      <p:sp>
        <p:nvSpPr>
          <p:cNvPr id="3" name="Subtitle 2"/>
          <p:cNvSpPr>
            <a:spLocks noGrp="1"/>
          </p:cNvSpPr>
          <p:nvPr>
            <p:ph type="subTitle" idx="1"/>
          </p:nvPr>
        </p:nvSpPr>
        <p:spPr>
          <a:xfrm>
            <a:off x="107504" y="4089315"/>
            <a:ext cx="8928992" cy="2664296"/>
          </a:xfrm>
        </p:spPr>
        <p:txBody>
          <a:bodyPr>
            <a:normAutofit fontScale="85000" lnSpcReduction="10000"/>
          </a:bodyPr>
          <a:lstStyle/>
          <a:p>
            <a:pPr algn="just"/>
            <a:r>
              <a:rPr lang="en-IN" b="1" dirty="0">
                <a:solidFill>
                  <a:schemeClr val="tx1"/>
                </a:solidFill>
              </a:rPr>
              <a:t>Guided by:-                                            Presented by:- </a:t>
            </a:r>
          </a:p>
          <a:p>
            <a:pPr algn="just"/>
            <a:r>
              <a:rPr lang="en-US" dirty="0">
                <a:solidFill>
                  <a:schemeClr val="tx1"/>
                </a:solidFill>
              </a:rPr>
              <a:t>Dr. K. JAYANTHI,</a:t>
            </a:r>
            <a:r>
              <a:rPr lang="en-US" dirty="0"/>
              <a:t>                              </a:t>
            </a:r>
            <a:r>
              <a:rPr lang="en-IN" dirty="0">
                <a:solidFill>
                  <a:schemeClr val="tx1"/>
                </a:solidFill>
              </a:rPr>
              <a:t>SUMANT KUMAR(16155)</a:t>
            </a:r>
          </a:p>
          <a:p>
            <a:pPr algn="just"/>
            <a:r>
              <a:rPr lang="en-US" dirty="0" err="1">
                <a:solidFill>
                  <a:schemeClr val="tx1"/>
                </a:solidFill>
              </a:rPr>
              <a:t>M.Tech</a:t>
            </a:r>
            <a:r>
              <a:rPr lang="en-US" dirty="0">
                <a:solidFill>
                  <a:schemeClr val="tx1"/>
                </a:solidFill>
              </a:rPr>
              <a:t>., Ph.D.,</a:t>
            </a:r>
            <a:r>
              <a:rPr lang="en-IN" dirty="0">
                <a:solidFill>
                  <a:schemeClr val="tx1"/>
                </a:solidFill>
              </a:rPr>
              <a:t>                                SAHIL SINHA(15261)</a:t>
            </a:r>
          </a:p>
          <a:p>
            <a:pPr algn="just"/>
            <a:r>
              <a:rPr lang="en-IN" dirty="0">
                <a:solidFill>
                  <a:schemeClr val="tx1"/>
                </a:solidFill>
              </a:rPr>
              <a:t>Assistant Professor                         T.VEDANSHU RAJ(16151)</a:t>
            </a:r>
          </a:p>
          <a:p>
            <a:pPr algn="l"/>
            <a:r>
              <a:rPr lang="en-US" u="sng" dirty="0">
                <a:solidFill>
                  <a:schemeClr val="accent1">
                    <a:lumMod val="75000"/>
                  </a:schemeClr>
                </a:solidFill>
              </a:rPr>
              <a:t>https://www.veltech.edu.in</a:t>
            </a:r>
          </a:p>
        </p:txBody>
      </p:sp>
      <p:pic>
        <p:nvPicPr>
          <p:cNvPr id="1026" name="Picture 2" descr="D:\21-22  IT\Project\rwamp_logo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99655"/>
            <a:ext cx="4248472" cy="193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7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605C-D57C-4A17-B6AB-AB2AABFB3304}"/>
              </a:ext>
            </a:extLst>
          </p:cNvPr>
          <p:cNvSpPr>
            <a:spLocks noGrp="1"/>
          </p:cNvSpPr>
          <p:nvPr>
            <p:ph type="title"/>
          </p:nvPr>
        </p:nvSpPr>
        <p:spPr>
          <a:xfrm>
            <a:off x="452209" y="0"/>
            <a:ext cx="8229600" cy="1143000"/>
          </a:xfrm>
        </p:spPr>
        <p:txBody>
          <a:bodyPr/>
          <a:lstStyle/>
          <a:p>
            <a:r>
              <a:rPr lang="en-US" dirty="0"/>
              <a:t>Algorithm</a:t>
            </a:r>
          </a:p>
        </p:txBody>
      </p:sp>
      <p:sp>
        <p:nvSpPr>
          <p:cNvPr id="3" name="Content Placeholder 2">
            <a:extLst>
              <a:ext uri="{FF2B5EF4-FFF2-40B4-BE49-F238E27FC236}">
                <a16:creationId xmlns:a16="http://schemas.microsoft.com/office/drawing/2014/main" id="{DAC0ACA5-0EAC-48B2-BD3D-4C2314DBB42F}"/>
              </a:ext>
            </a:extLst>
          </p:cNvPr>
          <p:cNvSpPr>
            <a:spLocks noGrp="1"/>
          </p:cNvSpPr>
          <p:nvPr>
            <p:ph idx="1"/>
          </p:nvPr>
        </p:nvSpPr>
        <p:spPr>
          <a:xfrm>
            <a:off x="462428" y="1520788"/>
            <a:ext cx="8229600" cy="3816424"/>
          </a:xfrm>
        </p:spPr>
        <p:txBody>
          <a:bodyPr>
            <a:normAutofit/>
          </a:bodyPr>
          <a:lstStyle/>
          <a:p>
            <a:pPr algn="just"/>
            <a:r>
              <a:rPr lang="en-US" sz="2200" dirty="0"/>
              <a:t>In this proposed system we will use machine learning algorithm and Regression Models to predict the air quality.</a:t>
            </a:r>
          </a:p>
          <a:p>
            <a:pPr algn="just"/>
            <a:r>
              <a:rPr lang="en-US" sz="2200" dirty="0"/>
              <a:t>To analyze we will use Linear Regression, Logistic Regression, Lasso Regression, Ridge Regression, Decision Tree Regression, Random Forest Regression.</a:t>
            </a:r>
          </a:p>
          <a:p>
            <a:pPr algn="just"/>
            <a:r>
              <a:rPr lang="en-US" sz="2200" dirty="0"/>
              <a:t>Calculate the mean squared error (MSE) or root mean squared error (RMSE) to measure the accuracy of the model.</a:t>
            </a:r>
          </a:p>
          <a:p>
            <a:pPr algn="just"/>
            <a:r>
              <a:rPr lang="en-US" sz="2200" dirty="0"/>
              <a:t>PowerBi is used for creating interactive visualization, reports and dashboards.</a:t>
            </a:r>
          </a:p>
        </p:txBody>
      </p:sp>
      <p:pic>
        <p:nvPicPr>
          <p:cNvPr id="4" name="Picture 2" descr="D:\21-22  IT\Project\220px-Veltech_Rangarajan_Dr._Sagunthala_R&amp;D_Institute_of_Science_and_Technology_logo.png">
            <a:extLst>
              <a:ext uri="{FF2B5EF4-FFF2-40B4-BE49-F238E27FC236}">
                <a16:creationId xmlns:a16="http://schemas.microsoft.com/office/drawing/2014/main" id="{161E90A3-4773-4252-A6EA-651D0C9AE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876" y="12751"/>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31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A769-82E4-46B2-B3EB-3D461B92E233}"/>
              </a:ext>
            </a:extLst>
          </p:cNvPr>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id="{F0007922-0494-4090-A6D0-F28723DB0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124745"/>
            <a:ext cx="5400600" cy="5616624"/>
          </a:xfrm>
        </p:spPr>
      </p:pic>
    </p:spTree>
    <p:extLst>
      <p:ext uri="{BB962C8B-B14F-4D97-AF65-F5344CB8AC3E}">
        <p14:creationId xmlns:p14="http://schemas.microsoft.com/office/powerpoint/2010/main" val="363643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8BC7-FBC5-497F-8F10-1CB3DC487ADB}"/>
              </a:ext>
            </a:extLst>
          </p:cNvPr>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9713AD44-18E8-4104-ACA5-98F595AA0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863" y="1196752"/>
            <a:ext cx="6506274" cy="5066834"/>
          </a:xfrm>
        </p:spPr>
      </p:pic>
    </p:spTree>
    <p:extLst>
      <p:ext uri="{BB962C8B-B14F-4D97-AF65-F5344CB8AC3E}">
        <p14:creationId xmlns:p14="http://schemas.microsoft.com/office/powerpoint/2010/main" val="155825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342019F-1C22-4399-9E89-CF333A3B6744}"/>
              </a:ext>
            </a:extLst>
          </p:cNvPr>
          <p:cNvSpPr txBox="1">
            <a:spLocks/>
          </p:cNvSpPr>
          <p:nvPr/>
        </p:nvSpPr>
        <p:spPr>
          <a:xfrm>
            <a:off x="457200" y="-942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Power-Bi Dashboard</a:t>
            </a:r>
          </a:p>
        </p:txBody>
      </p:sp>
      <p:pic>
        <p:nvPicPr>
          <p:cNvPr id="8" name="Picture 7">
            <a:extLst>
              <a:ext uri="{FF2B5EF4-FFF2-40B4-BE49-F238E27FC236}">
                <a16:creationId xmlns:a16="http://schemas.microsoft.com/office/drawing/2014/main" id="{897899EF-0DB1-455A-AE59-1F256E099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775" y="1268760"/>
            <a:ext cx="5064489" cy="2796645"/>
          </a:xfrm>
          <a:prstGeom prst="rect">
            <a:avLst/>
          </a:prstGeom>
        </p:spPr>
      </p:pic>
      <p:pic>
        <p:nvPicPr>
          <p:cNvPr id="9" name="Picture 2" descr="D:\21-22  IT\Project\220px-Veltech_Rangarajan_Dr._Sagunthala_R&amp;D_Institute_of_Science_and_Technology_logo.png">
            <a:extLst>
              <a:ext uri="{FF2B5EF4-FFF2-40B4-BE49-F238E27FC236}">
                <a16:creationId xmlns:a16="http://schemas.microsoft.com/office/drawing/2014/main" id="{03C042C3-A0A5-4461-966C-4BDCD64D4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876" y="12751"/>
            <a:ext cx="1479798" cy="14797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2D4BBCB-8D03-4EF7-99D2-310FEA77D9F8}"/>
              </a:ext>
            </a:extLst>
          </p:cNvPr>
          <p:cNvSpPr txBox="1"/>
          <p:nvPr/>
        </p:nvSpPr>
        <p:spPr>
          <a:xfrm>
            <a:off x="438819" y="4158079"/>
            <a:ext cx="8229600" cy="2554545"/>
          </a:xfrm>
          <a:prstGeom prst="rect">
            <a:avLst/>
          </a:prstGeom>
          <a:noFill/>
        </p:spPr>
        <p:txBody>
          <a:bodyPr wrap="square" rtlCol="0">
            <a:spAutoFit/>
          </a:bodyPr>
          <a:lstStyle/>
          <a:p>
            <a:pPr algn="just"/>
            <a:r>
              <a:rPr lang="en-US" sz="2000" dirty="0"/>
              <a:t>Power BI dashboard analyzes air high-quality records in India. the overall o3 values in the towns are determined to be 25.51K. The dashboard consists of a slicer that lists numerous essential cities in India. Upon studying the xylene levels, Patna is observed to have the very best peak while Mumbai has a decrease stage. A pie chart indicates that the mild air great class is the very best, making up 28.95 of the total, even as the coolest air first-class category best makes up 1.74. additionally, the records suggests that out of 123.55k, there are 61.77k CO gauges, and out of 50.69k, there are 25.35k NOx gauges. </a:t>
            </a:r>
          </a:p>
        </p:txBody>
      </p:sp>
    </p:spTree>
    <p:extLst>
      <p:ext uri="{BB962C8B-B14F-4D97-AF65-F5344CB8AC3E}">
        <p14:creationId xmlns:p14="http://schemas.microsoft.com/office/powerpoint/2010/main" val="150540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93F8-0662-41E1-AF88-E628C30EE226}"/>
              </a:ext>
            </a:extLst>
          </p:cNvPr>
          <p:cNvSpPr>
            <a:spLocks noGrp="1"/>
          </p:cNvSpPr>
          <p:nvPr>
            <p:ph type="title"/>
          </p:nvPr>
        </p:nvSpPr>
        <p:spPr>
          <a:xfrm>
            <a:off x="457200" y="0"/>
            <a:ext cx="8229600" cy="1143000"/>
          </a:xfrm>
        </p:spPr>
        <p:txBody>
          <a:bodyPr/>
          <a:lstStyle/>
          <a:p>
            <a:r>
              <a:rPr lang="en-US" dirty="0"/>
              <a:t>Scatter Chart</a:t>
            </a:r>
          </a:p>
        </p:txBody>
      </p:sp>
      <p:pic>
        <p:nvPicPr>
          <p:cNvPr id="5" name="Picture 4">
            <a:extLst>
              <a:ext uri="{FF2B5EF4-FFF2-40B4-BE49-F238E27FC236}">
                <a16:creationId xmlns:a16="http://schemas.microsoft.com/office/drawing/2014/main" id="{DA0666E7-C874-4E7F-8CF1-EBA32699C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282" y="1131555"/>
            <a:ext cx="5336755" cy="2968570"/>
          </a:xfrm>
          <a:prstGeom prst="rect">
            <a:avLst/>
          </a:prstGeom>
        </p:spPr>
      </p:pic>
      <p:pic>
        <p:nvPicPr>
          <p:cNvPr id="6" name="Picture 2" descr="D:\21-22  IT\Project\220px-Veltech_Rangarajan_Dr._Sagunthala_R&amp;D_Institute_of_Science_and_Technology_logo.png">
            <a:extLst>
              <a:ext uri="{FF2B5EF4-FFF2-40B4-BE49-F238E27FC236}">
                <a16:creationId xmlns:a16="http://schemas.microsoft.com/office/drawing/2014/main" id="{4B1B2B02-F388-477E-B319-7842BB985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876" y="12751"/>
            <a:ext cx="1479798" cy="14797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D03634-E364-485B-9D6B-14CCE776EFD1}"/>
              </a:ext>
            </a:extLst>
          </p:cNvPr>
          <p:cNvSpPr txBox="1"/>
          <p:nvPr/>
        </p:nvSpPr>
        <p:spPr>
          <a:xfrm>
            <a:off x="323528" y="4109253"/>
            <a:ext cx="8640960" cy="2800767"/>
          </a:xfrm>
          <a:prstGeom prst="rect">
            <a:avLst/>
          </a:prstGeom>
          <a:noFill/>
        </p:spPr>
        <p:txBody>
          <a:bodyPr wrap="square" rtlCol="0">
            <a:spAutoFit/>
          </a:bodyPr>
          <a:lstStyle/>
          <a:p>
            <a:pPr algn="just"/>
            <a:r>
              <a:rPr lang="en-US" sz="2200" dirty="0"/>
              <a:t>This proposed method plots the Air best Index (AQI) versus degrees of various pollution. Contaminants taken into consideration here are PM 2.5, PM 10, NO2, CO, SO2, and O3. The statistics are first split into two arrays x and y1-y6. x carries the AQI values and y1-y6 incorporates the contaminant values. Then use the ’plt.scatter()’ function from the matplotlib library to create a scatterplot with the AQI values (x) on the x-axis and the contaminant values (y1-y6) on the y-axis. every contaminant is represented through a distinct colouration with a corresponding label. </a:t>
            </a:r>
          </a:p>
        </p:txBody>
      </p:sp>
    </p:spTree>
    <p:extLst>
      <p:ext uri="{BB962C8B-B14F-4D97-AF65-F5344CB8AC3E}">
        <p14:creationId xmlns:p14="http://schemas.microsoft.com/office/powerpoint/2010/main" val="78136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A06-125C-4D6B-8816-59DFF66628C7}"/>
              </a:ext>
            </a:extLst>
          </p:cNvPr>
          <p:cNvSpPr>
            <a:spLocks noGrp="1"/>
          </p:cNvSpPr>
          <p:nvPr>
            <p:ph type="title"/>
          </p:nvPr>
        </p:nvSpPr>
        <p:spPr>
          <a:xfrm>
            <a:off x="457200" y="0"/>
            <a:ext cx="8229600" cy="1143000"/>
          </a:xfrm>
        </p:spPr>
        <p:txBody>
          <a:bodyPr/>
          <a:lstStyle/>
          <a:p>
            <a:r>
              <a:rPr lang="en-US" dirty="0"/>
              <a:t>Column </a:t>
            </a:r>
            <a:r>
              <a:rPr lang="en-US" dirty="0" err="1"/>
              <a:t>Coorelation</a:t>
            </a:r>
            <a:endParaRPr lang="en-US" dirty="0"/>
          </a:p>
        </p:txBody>
      </p:sp>
      <p:pic>
        <p:nvPicPr>
          <p:cNvPr id="5" name="Picture 4">
            <a:extLst>
              <a:ext uri="{FF2B5EF4-FFF2-40B4-BE49-F238E27FC236}">
                <a16:creationId xmlns:a16="http://schemas.microsoft.com/office/drawing/2014/main" id="{5CDFF891-D494-4050-80D1-BE799B62F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164968"/>
            <a:ext cx="3835214" cy="3106572"/>
          </a:xfrm>
          <a:prstGeom prst="rect">
            <a:avLst/>
          </a:prstGeom>
        </p:spPr>
      </p:pic>
      <p:pic>
        <p:nvPicPr>
          <p:cNvPr id="6" name="Picture 2" descr="D:\21-22  IT\Project\220px-Veltech_Rangarajan_Dr._Sagunthala_R&amp;D_Institute_of_Science_and_Technology_logo.png">
            <a:extLst>
              <a:ext uri="{FF2B5EF4-FFF2-40B4-BE49-F238E27FC236}">
                <a16:creationId xmlns:a16="http://schemas.microsoft.com/office/drawing/2014/main" id="{6FE3EB82-61B7-458F-83C9-8F8A2CDA5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876" y="12751"/>
            <a:ext cx="1479798" cy="14797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7C2C75-0A8C-47CF-AA0A-D7B14D0E6CBB}"/>
              </a:ext>
            </a:extLst>
          </p:cNvPr>
          <p:cNvSpPr txBox="1"/>
          <p:nvPr/>
        </p:nvSpPr>
        <p:spPr>
          <a:xfrm>
            <a:off x="457200" y="4383036"/>
            <a:ext cx="8229600" cy="2462213"/>
          </a:xfrm>
          <a:prstGeom prst="rect">
            <a:avLst/>
          </a:prstGeom>
          <a:noFill/>
        </p:spPr>
        <p:txBody>
          <a:bodyPr wrap="square" rtlCol="0">
            <a:spAutoFit/>
          </a:bodyPr>
          <a:lstStyle/>
          <a:p>
            <a:pPr algn="just"/>
            <a:r>
              <a:rPr lang="en-US" sz="2200" dirty="0"/>
              <a:t>This method uses the Pandas and Seaborn libraries to compute correlations among one-of-a-kind columns of a dataset. The ’new-</a:t>
            </a:r>
            <a:r>
              <a:rPr lang="en-US" sz="2200" dirty="0" err="1"/>
              <a:t>data.corr</a:t>
            </a:r>
            <a:r>
              <a:rPr lang="en-US" sz="2200" dirty="0"/>
              <a:t>()’ function computes the correlation between all columns of the facts set ’new-data’. this may come up with a correlation matrix displaying the correlation coefficients among every pair of columns. Then use the Seaborn library to create a heatmap of the correlation matrix with the use of the </a:t>
            </a:r>
            <a:r>
              <a:rPr lang="en-US" sz="2200" dirty="0" err="1"/>
              <a:t>sns.heatmap</a:t>
            </a:r>
            <a:r>
              <a:rPr lang="en-US" sz="2200" dirty="0"/>
              <a:t>() characteristic.</a:t>
            </a:r>
          </a:p>
        </p:txBody>
      </p:sp>
    </p:spTree>
    <p:extLst>
      <p:ext uri="{BB962C8B-B14F-4D97-AF65-F5344CB8AC3E}">
        <p14:creationId xmlns:p14="http://schemas.microsoft.com/office/powerpoint/2010/main" val="1194814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00BD-765C-4AA3-9EBB-21CDB66342BD}"/>
              </a:ext>
            </a:extLst>
          </p:cNvPr>
          <p:cNvSpPr>
            <a:spLocks noGrp="1"/>
          </p:cNvSpPr>
          <p:nvPr>
            <p:ph type="title"/>
          </p:nvPr>
        </p:nvSpPr>
        <p:spPr>
          <a:xfrm>
            <a:off x="457200" y="0"/>
            <a:ext cx="8229600" cy="1143000"/>
          </a:xfrm>
        </p:spPr>
        <p:txBody>
          <a:bodyPr/>
          <a:lstStyle/>
          <a:p>
            <a:r>
              <a:rPr lang="en-US" dirty="0"/>
              <a:t>Future Prediction</a:t>
            </a:r>
          </a:p>
        </p:txBody>
      </p:sp>
      <p:pic>
        <p:nvPicPr>
          <p:cNvPr id="5" name="Picture 4">
            <a:extLst>
              <a:ext uri="{FF2B5EF4-FFF2-40B4-BE49-F238E27FC236}">
                <a16:creationId xmlns:a16="http://schemas.microsoft.com/office/drawing/2014/main" id="{C89BEA71-8EC6-46AB-9373-5363E64009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340768"/>
            <a:ext cx="5036949" cy="2321719"/>
          </a:xfrm>
          <a:prstGeom prst="rect">
            <a:avLst/>
          </a:prstGeom>
        </p:spPr>
      </p:pic>
      <p:pic>
        <p:nvPicPr>
          <p:cNvPr id="6" name="Picture 2" descr="D:\21-22  IT\Project\220px-Veltech_Rangarajan_Dr._Sagunthala_R&amp;D_Institute_of_Science_and_Technology_logo.png">
            <a:extLst>
              <a:ext uri="{FF2B5EF4-FFF2-40B4-BE49-F238E27FC236}">
                <a16:creationId xmlns:a16="http://schemas.microsoft.com/office/drawing/2014/main" id="{A25E5334-1A3C-4EB8-BDD0-E5B23FB4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876" y="12751"/>
            <a:ext cx="1479798" cy="14797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C5AEC1-E5BD-453C-BE89-7262A4A9B57B}"/>
              </a:ext>
            </a:extLst>
          </p:cNvPr>
          <p:cNvSpPr txBox="1"/>
          <p:nvPr/>
        </p:nvSpPr>
        <p:spPr>
          <a:xfrm>
            <a:off x="539552" y="3729392"/>
            <a:ext cx="8147248" cy="3139321"/>
          </a:xfrm>
          <a:prstGeom prst="rect">
            <a:avLst/>
          </a:prstGeom>
          <a:noFill/>
        </p:spPr>
        <p:txBody>
          <a:bodyPr wrap="square" rtlCol="0">
            <a:spAutoFit/>
          </a:bodyPr>
          <a:lstStyle/>
          <a:p>
            <a:pPr algn="just"/>
            <a:r>
              <a:rPr lang="en-US" sz="2200" dirty="0"/>
              <a:t>Forecasting the satisfaction of air includes user statistics and systems to gain knowledge of techniques to are expecting destiny air pleasant based on historical records. The aim is to provide correct and well-timed information to assist policymakers, stakeholders, and the public make knowledgeable selections about coping with air pollution and defensive public health. Several factors have an impact on air fine, along with climate situations, geographical vicinity, population density, and human sports which include transportation and business manufacturing.</a:t>
            </a:r>
          </a:p>
        </p:txBody>
      </p:sp>
    </p:spTree>
    <p:extLst>
      <p:ext uri="{BB962C8B-B14F-4D97-AF65-F5344CB8AC3E}">
        <p14:creationId xmlns:p14="http://schemas.microsoft.com/office/powerpoint/2010/main" val="38413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9D3E-85BE-4CC1-A744-6B214A0E734A}"/>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9070A256-8A1B-4193-821A-57A0C7D88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000" y="1628800"/>
            <a:ext cx="7965999" cy="2803450"/>
          </a:xfrm>
        </p:spPr>
      </p:pic>
    </p:spTree>
    <p:extLst>
      <p:ext uri="{BB962C8B-B14F-4D97-AF65-F5344CB8AC3E}">
        <p14:creationId xmlns:p14="http://schemas.microsoft.com/office/powerpoint/2010/main" val="1685456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995A-815E-4150-AC9D-D146B24A37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4CBE7E-93E8-4B8E-A19E-1FDC59A015EB}"/>
              </a:ext>
            </a:extLst>
          </p:cNvPr>
          <p:cNvSpPr>
            <a:spLocks noGrp="1"/>
          </p:cNvSpPr>
          <p:nvPr>
            <p:ph idx="1"/>
          </p:nvPr>
        </p:nvSpPr>
        <p:spPr>
          <a:xfrm>
            <a:off x="457200" y="1470371"/>
            <a:ext cx="8229600" cy="4525963"/>
          </a:xfrm>
        </p:spPr>
        <p:txBody>
          <a:bodyPr>
            <a:noAutofit/>
          </a:bodyPr>
          <a:lstStyle/>
          <a:p>
            <a:pPr algn="just"/>
            <a:r>
              <a:rPr lang="en-US" sz="2200" dirty="0"/>
              <a:t>In conclusion, we implemented six specific regression fashions to expect AQI values based on contaminant tiers, namely Linear Regression, Logistic Regression, Lasso Regression, Ridge Regression, Decision Tree Regression, and Random Forest Regression. </a:t>
            </a:r>
          </a:p>
          <a:p>
            <a:pPr algn="just"/>
            <a:r>
              <a:rPr lang="en-US" sz="2200" dirty="0"/>
              <a:t>The Random Forest Regression version carried out the best performance, with the lowest MAE and RMSE values and an Accuracy score of 0.980.</a:t>
            </a:r>
          </a:p>
          <a:p>
            <a:pPr algn="just"/>
            <a:r>
              <a:rPr lang="en-US" sz="2200" dirty="0"/>
              <a:t>This indicates that the Random Forest Regression model is the most correct and reliable technique for predicting AQI values based on contaminant ranges.</a:t>
            </a:r>
          </a:p>
          <a:p>
            <a:pPr algn="just"/>
            <a:r>
              <a:rPr lang="en-US" sz="2200" dirty="0"/>
              <a:t>Further assessment and trying out on unseen statistics may be essential to verify the generalizability and robustness of the model. general, the take look highlights the significance of the use of regression fashions for predicting AQI values, which can aid in managing and mitigating air pollution and its health results.</a:t>
            </a:r>
          </a:p>
        </p:txBody>
      </p:sp>
      <p:pic>
        <p:nvPicPr>
          <p:cNvPr id="4" name="Picture 2" descr="D:\21-22  IT\Project\220px-Veltech_Rangarajan_Dr._Sagunthala_R&amp;D_Institute_of_Science_and_Technology_logo.png">
            <a:extLst>
              <a:ext uri="{FF2B5EF4-FFF2-40B4-BE49-F238E27FC236}">
                <a16:creationId xmlns:a16="http://schemas.microsoft.com/office/drawing/2014/main" id="{CE68A56B-EEF3-46F7-A08A-0FE854029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9427"/>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11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492896"/>
            <a:ext cx="8229600" cy="1756792"/>
          </a:xfrm>
        </p:spPr>
        <p:txBody>
          <a:bodyPr>
            <a:normAutofit/>
          </a:bodyPr>
          <a:lstStyle/>
          <a:p>
            <a:pPr marL="0" indent="0" algn="ctr">
              <a:buNone/>
            </a:pPr>
            <a:r>
              <a:rPr lang="en-IN" sz="8000" dirty="0"/>
              <a:t>THANK YOU</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9427"/>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6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Meeting with Guide summary</a:t>
            </a:r>
            <a:r>
              <a:rPr lang="en-IN"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158593"/>
              </p:ext>
            </p:extLst>
          </p:nvPr>
        </p:nvGraphicFramePr>
        <p:xfrm>
          <a:off x="457200" y="1600200"/>
          <a:ext cx="8229600" cy="4480560"/>
        </p:xfrm>
        <a:graphic>
          <a:graphicData uri="http://schemas.openxmlformats.org/drawingml/2006/table">
            <a:tbl>
              <a:tblPr firstRow="1" bandRow="1">
                <a:tableStyleId>{5C22544A-7EE6-4342-B048-85BDC9FD1C3A}</a:tableStyleId>
              </a:tblPr>
              <a:tblGrid>
                <a:gridCol w="586408">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745366">
                  <a:extLst>
                    <a:ext uri="{9D8B030D-6E8A-4147-A177-3AD203B41FA5}">
                      <a16:colId xmlns:a16="http://schemas.microsoft.com/office/drawing/2014/main" val="20002"/>
                    </a:ext>
                  </a:extLst>
                </a:gridCol>
                <a:gridCol w="3016865">
                  <a:extLst>
                    <a:ext uri="{9D8B030D-6E8A-4147-A177-3AD203B41FA5}">
                      <a16:colId xmlns:a16="http://schemas.microsoft.com/office/drawing/2014/main" val="20003"/>
                    </a:ext>
                  </a:extLst>
                </a:gridCol>
                <a:gridCol w="3016865">
                  <a:extLst>
                    <a:ext uri="{9D8B030D-6E8A-4147-A177-3AD203B41FA5}">
                      <a16:colId xmlns:a16="http://schemas.microsoft.com/office/drawing/2014/main" val="20004"/>
                    </a:ext>
                  </a:extLst>
                </a:gridCol>
              </a:tblGrid>
              <a:tr h="370840">
                <a:tc>
                  <a:txBody>
                    <a:bodyPr/>
                    <a:lstStyle/>
                    <a:p>
                      <a:r>
                        <a:rPr lang="en-IN" dirty="0" err="1"/>
                        <a:t>S.No</a:t>
                      </a:r>
                      <a:endParaRPr lang="en-IN" dirty="0"/>
                    </a:p>
                  </a:txBody>
                  <a:tcPr/>
                </a:tc>
                <a:tc>
                  <a:txBody>
                    <a:bodyPr/>
                    <a:lstStyle/>
                    <a:p>
                      <a:r>
                        <a:rPr lang="en-IN" dirty="0"/>
                        <a:t>Date </a:t>
                      </a:r>
                    </a:p>
                  </a:txBody>
                  <a:tcPr/>
                </a:tc>
                <a:tc>
                  <a:txBody>
                    <a:bodyPr/>
                    <a:lstStyle/>
                    <a:p>
                      <a:r>
                        <a:rPr lang="en-IN" dirty="0"/>
                        <a:t>Time </a:t>
                      </a:r>
                    </a:p>
                  </a:txBody>
                  <a:tcPr/>
                </a:tc>
                <a:tc>
                  <a:txBody>
                    <a:bodyPr/>
                    <a:lstStyle/>
                    <a:p>
                      <a:r>
                        <a:rPr lang="en-IN" dirty="0"/>
                        <a:t>Discussion </a:t>
                      </a:r>
                    </a:p>
                  </a:txBody>
                  <a:tcPr/>
                </a:tc>
                <a:tc>
                  <a:txBody>
                    <a:bodyPr/>
                    <a:lstStyle/>
                    <a:p>
                      <a:r>
                        <a:rPr lang="en-IN" dirty="0"/>
                        <a:t>Remarks </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20/01/23</a:t>
                      </a:r>
                    </a:p>
                  </a:txBody>
                  <a:tcPr/>
                </a:tc>
                <a:tc>
                  <a:txBody>
                    <a:bodyPr/>
                    <a:lstStyle/>
                    <a:p>
                      <a:r>
                        <a:rPr lang="en-IN" dirty="0"/>
                        <a:t>7:00 pm</a:t>
                      </a:r>
                    </a:p>
                  </a:txBody>
                  <a:tcPr/>
                </a:tc>
                <a:tc>
                  <a:txBody>
                    <a:bodyPr/>
                    <a:lstStyle/>
                    <a:p>
                      <a:r>
                        <a:rPr lang="en-IN" dirty="0"/>
                        <a:t>Regarding Project</a:t>
                      </a:r>
                    </a:p>
                  </a:txBody>
                  <a:tcPr/>
                </a:tc>
                <a:tc>
                  <a:txBody>
                    <a:bodyPr/>
                    <a:lstStyle/>
                    <a:p>
                      <a:r>
                        <a:rPr lang="en-IN"/>
                        <a:t>Proceed </a:t>
                      </a:r>
                      <a:endParaRPr lang="en-IN" dirty="0"/>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a:t>21/01/23</a:t>
                      </a:r>
                    </a:p>
                  </a:txBody>
                  <a:tcPr/>
                </a:tc>
                <a:tc>
                  <a:txBody>
                    <a:bodyPr/>
                    <a:lstStyle/>
                    <a:p>
                      <a:r>
                        <a:rPr lang="en-IN" dirty="0"/>
                        <a:t>8:00</a:t>
                      </a:r>
                    </a:p>
                    <a:p>
                      <a:r>
                        <a:rPr lang="en-IN" dirty="0"/>
                        <a:t>pm</a:t>
                      </a:r>
                    </a:p>
                  </a:txBody>
                  <a:tcPr/>
                </a:tc>
                <a:tc>
                  <a:txBody>
                    <a:bodyPr/>
                    <a:lstStyle/>
                    <a:p>
                      <a:r>
                        <a:rPr lang="en-IN" dirty="0" err="1"/>
                        <a:t>Dicussion</a:t>
                      </a:r>
                      <a:r>
                        <a:rPr lang="en-IN" dirty="0"/>
                        <a:t> about ppt</a:t>
                      </a:r>
                    </a:p>
                  </a:txBody>
                  <a:tcPr/>
                </a:tc>
                <a:tc>
                  <a:txBody>
                    <a:bodyPr/>
                    <a:lstStyle/>
                    <a:p>
                      <a:r>
                        <a:rPr lang="en-IN" dirty="0"/>
                        <a:t>Proceed</a:t>
                      </a:r>
                    </a:p>
                  </a:txBody>
                  <a:tcPr/>
                </a:tc>
                <a:extLst>
                  <a:ext uri="{0D108BD9-81ED-4DB2-BD59-A6C34878D82A}">
                    <a16:rowId xmlns:a16="http://schemas.microsoft.com/office/drawing/2014/main" val="10002"/>
                  </a:ext>
                </a:extLst>
              </a:tr>
              <a:tr h="370840">
                <a:tc>
                  <a:txBody>
                    <a:bodyPr/>
                    <a:lstStyle/>
                    <a:p>
                      <a:r>
                        <a:rPr lang="en-IN" dirty="0"/>
                        <a:t>3.</a:t>
                      </a:r>
                    </a:p>
                  </a:txBody>
                  <a:tcPr/>
                </a:tc>
                <a:tc>
                  <a:txBody>
                    <a:bodyPr/>
                    <a:lstStyle/>
                    <a:p>
                      <a:r>
                        <a:rPr lang="en-IN" dirty="0"/>
                        <a:t>15/02/23</a:t>
                      </a:r>
                    </a:p>
                  </a:txBody>
                  <a:tcPr/>
                </a:tc>
                <a:tc>
                  <a:txBody>
                    <a:bodyPr/>
                    <a:lstStyle/>
                    <a:p>
                      <a:r>
                        <a:rPr lang="en-IN" dirty="0"/>
                        <a:t>7:00</a:t>
                      </a:r>
                    </a:p>
                    <a:p>
                      <a:r>
                        <a:rPr lang="en-IN" dirty="0"/>
                        <a:t>pm</a:t>
                      </a:r>
                    </a:p>
                  </a:txBody>
                  <a:tcPr/>
                </a:tc>
                <a:tc>
                  <a:txBody>
                    <a:bodyPr/>
                    <a:lstStyle/>
                    <a:p>
                      <a:r>
                        <a:rPr lang="en-IN" dirty="0"/>
                        <a:t>About ppt for review-1</a:t>
                      </a:r>
                    </a:p>
                  </a:txBody>
                  <a:tcPr/>
                </a:tc>
                <a:tc>
                  <a:txBody>
                    <a:bodyPr/>
                    <a:lstStyle/>
                    <a:p>
                      <a:r>
                        <a:rPr lang="en-IN" dirty="0"/>
                        <a:t>Procced </a:t>
                      </a:r>
                    </a:p>
                  </a:txBody>
                  <a:tcPr/>
                </a:tc>
                <a:extLst>
                  <a:ext uri="{0D108BD9-81ED-4DB2-BD59-A6C34878D82A}">
                    <a16:rowId xmlns:a16="http://schemas.microsoft.com/office/drawing/2014/main" val="10003"/>
                  </a:ext>
                </a:extLst>
              </a:tr>
              <a:tr h="370840">
                <a:tc>
                  <a:txBody>
                    <a:bodyPr/>
                    <a:lstStyle/>
                    <a:p>
                      <a:r>
                        <a:rPr lang="en-IN" dirty="0"/>
                        <a:t>4.</a:t>
                      </a:r>
                    </a:p>
                  </a:txBody>
                  <a:tcPr/>
                </a:tc>
                <a:tc>
                  <a:txBody>
                    <a:bodyPr/>
                    <a:lstStyle/>
                    <a:p>
                      <a:r>
                        <a:rPr lang="en-IN" dirty="0"/>
                        <a:t>04/03/23</a:t>
                      </a:r>
                    </a:p>
                  </a:txBody>
                  <a:tcPr/>
                </a:tc>
                <a:tc>
                  <a:txBody>
                    <a:bodyPr/>
                    <a:lstStyle/>
                    <a:p>
                      <a:r>
                        <a:rPr lang="en-IN" dirty="0"/>
                        <a:t>6:30 pm</a:t>
                      </a:r>
                    </a:p>
                  </a:txBody>
                  <a:tcPr/>
                </a:tc>
                <a:tc>
                  <a:txBody>
                    <a:bodyPr/>
                    <a:lstStyle/>
                    <a:p>
                      <a:r>
                        <a:rPr lang="en-IN" dirty="0"/>
                        <a:t>About paper presentation</a:t>
                      </a:r>
                    </a:p>
                  </a:txBody>
                  <a:tcPr/>
                </a:tc>
                <a:tc>
                  <a:txBody>
                    <a:bodyPr/>
                    <a:lstStyle/>
                    <a:p>
                      <a:r>
                        <a:rPr lang="en-IN" dirty="0"/>
                        <a:t>Proceed</a:t>
                      </a:r>
                    </a:p>
                  </a:txBody>
                  <a:tcPr/>
                </a:tc>
                <a:extLst>
                  <a:ext uri="{0D108BD9-81ED-4DB2-BD59-A6C34878D82A}">
                    <a16:rowId xmlns:a16="http://schemas.microsoft.com/office/drawing/2014/main" val="10004"/>
                  </a:ext>
                </a:extLst>
              </a:tr>
              <a:tr h="370840">
                <a:tc>
                  <a:txBody>
                    <a:bodyPr/>
                    <a:lstStyle/>
                    <a:p>
                      <a:r>
                        <a:rPr lang="en-IN" dirty="0"/>
                        <a:t>5.</a:t>
                      </a:r>
                    </a:p>
                  </a:txBody>
                  <a:tcPr/>
                </a:tc>
                <a:tc>
                  <a:txBody>
                    <a:bodyPr/>
                    <a:lstStyle/>
                    <a:p>
                      <a:r>
                        <a:rPr lang="en-IN" dirty="0"/>
                        <a:t>14/03/23</a:t>
                      </a:r>
                    </a:p>
                  </a:txBody>
                  <a:tcPr/>
                </a:tc>
                <a:tc>
                  <a:txBody>
                    <a:bodyPr/>
                    <a:lstStyle/>
                    <a:p>
                      <a:r>
                        <a:rPr lang="en-IN" dirty="0"/>
                        <a:t>7:00</a:t>
                      </a:r>
                    </a:p>
                    <a:p>
                      <a:r>
                        <a:rPr lang="en-IN" dirty="0"/>
                        <a:t>pm</a:t>
                      </a:r>
                    </a:p>
                  </a:txBody>
                  <a:tcPr/>
                </a:tc>
                <a:tc>
                  <a:txBody>
                    <a:bodyPr/>
                    <a:lstStyle/>
                    <a:p>
                      <a:r>
                        <a:rPr lang="en-IN" dirty="0"/>
                        <a:t>About project implementation</a:t>
                      </a:r>
                    </a:p>
                  </a:txBody>
                  <a:tcPr/>
                </a:tc>
                <a:tc>
                  <a:txBody>
                    <a:bodyPr/>
                    <a:lstStyle/>
                    <a:p>
                      <a:r>
                        <a:rPr lang="en-IN" dirty="0"/>
                        <a:t>Proceed </a:t>
                      </a:r>
                    </a:p>
                  </a:txBody>
                  <a:tcPr/>
                </a:tc>
                <a:extLst>
                  <a:ext uri="{0D108BD9-81ED-4DB2-BD59-A6C34878D82A}">
                    <a16:rowId xmlns:a16="http://schemas.microsoft.com/office/drawing/2014/main" val="10005"/>
                  </a:ext>
                </a:extLst>
              </a:tr>
              <a:tr h="370840">
                <a:tc>
                  <a:txBody>
                    <a:bodyPr/>
                    <a:lstStyle/>
                    <a:p>
                      <a:r>
                        <a:rPr lang="en-IN" dirty="0"/>
                        <a:t>6.</a:t>
                      </a:r>
                    </a:p>
                  </a:txBody>
                  <a:tcPr/>
                </a:tc>
                <a:tc>
                  <a:txBody>
                    <a:bodyPr/>
                    <a:lstStyle/>
                    <a:p>
                      <a:r>
                        <a:rPr lang="en-IN" dirty="0"/>
                        <a:t>20/03/23</a:t>
                      </a:r>
                    </a:p>
                  </a:txBody>
                  <a:tcPr/>
                </a:tc>
                <a:tc>
                  <a:txBody>
                    <a:bodyPr/>
                    <a:lstStyle/>
                    <a:p>
                      <a:r>
                        <a:rPr lang="en-IN" dirty="0"/>
                        <a:t>6:35</a:t>
                      </a:r>
                    </a:p>
                    <a:p>
                      <a:r>
                        <a:rPr lang="en-IN" dirty="0"/>
                        <a:t>pm</a:t>
                      </a:r>
                    </a:p>
                  </a:txBody>
                  <a:tcPr/>
                </a:tc>
                <a:tc>
                  <a:txBody>
                    <a:bodyPr/>
                    <a:lstStyle/>
                    <a:p>
                      <a:r>
                        <a:rPr lang="en-IN" dirty="0"/>
                        <a:t>About power-bi dashboard</a:t>
                      </a:r>
                    </a:p>
                  </a:txBody>
                  <a:tcPr/>
                </a:tc>
                <a:tc>
                  <a:txBody>
                    <a:bodyPr/>
                    <a:lstStyle/>
                    <a:p>
                      <a:r>
                        <a:rPr lang="en-IN"/>
                        <a:t>Proceed </a:t>
                      </a:r>
                      <a:endParaRPr lang="en-IN" dirty="0"/>
                    </a:p>
                  </a:txBody>
                  <a:tcPr/>
                </a:tc>
                <a:extLst>
                  <a:ext uri="{0D108BD9-81ED-4DB2-BD59-A6C34878D82A}">
                    <a16:rowId xmlns:a16="http://schemas.microsoft.com/office/drawing/2014/main" val="10006"/>
                  </a:ext>
                </a:extLst>
              </a:tr>
            </a:tbl>
          </a:graphicData>
        </a:graphic>
      </p:graphicFrame>
      <p:pic>
        <p:nvPicPr>
          <p:cNvPr id="5"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30591"/>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6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a:xfrm>
            <a:off x="457200" y="1916832"/>
            <a:ext cx="8229600" cy="4824536"/>
          </a:xfrm>
        </p:spPr>
        <p:txBody>
          <a:bodyPr>
            <a:normAutofit fontScale="92500" lnSpcReduction="20000"/>
          </a:bodyPr>
          <a:lstStyle/>
          <a:p>
            <a:pPr marL="0" indent="0" algn="just">
              <a:buNone/>
            </a:pPr>
            <a:r>
              <a:rPr lang="en-IN" sz="2400" b="1" dirty="0">
                <a:cs typeface="Times New Roman" pitchFamily="18" charset="0"/>
              </a:rPr>
              <a:t>Aim of the Project:</a:t>
            </a:r>
          </a:p>
          <a:p>
            <a:pPr algn="just"/>
            <a:r>
              <a:rPr lang="en-US" sz="2400" dirty="0">
                <a:cs typeface="Times New Roman" panose="02020603050405020304" pitchFamily="18" charset="0"/>
              </a:rPr>
              <a:t>To analyze and measure the quality of the air as well as components present in the top most cities of India. </a:t>
            </a:r>
          </a:p>
          <a:p>
            <a:pPr algn="just"/>
            <a:r>
              <a:rPr lang="en-US" sz="2400" dirty="0">
                <a:cs typeface="Times New Roman" panose="02020603050405020304" pitchFamily="18" charset="0"/>
              </a:rPr>
              <a:t>Machine learning algorithm are used such as regression models.</a:t>
            </a:r>
          </a:p>
          <a:p>
            <a:pPr marL="0" indent="0" algn="just">
              <a:buNone/>
            </a:pPr>
            <a:r>
              <a:rPr lang="en-US" sz="2400" b="1" dirty="0">
                <a:cs typeface="Times New Roman" panose="02020603050405020304" pitchFamily="18" charset="0"/>
              </a:rPr>
              <a:t>Scope of the Project:</a:t>
            </a:r>
          </a:p>
          <a:p>
            <a:pPr marL="0" indent="0" algn="just">
              <a:buNone/>
            </a:pPr>
            <a:r>
              <a:rPr lang="en-US" sz="2400" dirty="0"/>
              <a:t>• Air quality monitoring instruments can be used to analyze and find out harmful air indexes present in the environment. </a:t>
            </a:r>
          </a:p>
          <a:p>
            <a:pPr marL="0" indent="0" algn="just">
              <a:buNone/>
            </a:pPr>
            <a:r>
              <a:rPr lang="en-US" sz="2400" dirty="0"/>
              <a:t>• Parameters like carbon monoxide (CO), sulfur dioxide (SO2), nitrogen oxides (NOx), particulate matter (PM2.5), and other harmful gases are measured by these devices. </a:t>
            </a:r>
          </a:p>
          <a:p>
            <a:pPr marL="0" indent="0" algn="just">
              <a:buNone/>
            </a:pPr>
            <a:r>
              <a:rPr lang="en-US" sz="2400" dirty="0"/>
              <a:t>• CO is produced by incomplete combustion of fossil fuels and can cause headaches, dizziness, and even death in high concentrations. </a:t>
            </a:r>
          </a:p>
          <a:p>
            <a:pPr marL="0" indent="0" algn="just">
              <a:buNone/>
            </a:pPr>
            <a:r>
              <a:rPr lang="en-US" sz="2400" dirty="0"/>
              <a:t>• SO2 is released by the burning of coal and oil and can cause respiratory problems, particularly in people with asthma or other lung conditions. </a:t>
            </a:r>
          </a:p>
          <a:p>
            <a:pPr algn="just"/>
            <a:endParaRPr lang="en-IN" sz="2400" dirty="0"/>
          </a:p>
        </p:txBody>
      </p:sp>
      <p:pic>
        <p:nvPicPr>
          <p:cNvPr id="5"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6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457200" y="1733143"/>
            <a:ext cx="8229600" cy="4525963"/>
          </a:xfrm>
        </p:spPr>
        <p:txBody>
          <a:bodyPr>
            <a:noAutofit/>
          </a:bodyPr>
          <a:lstStyle/>
          <a:p>
            <a:pPr algn="just"/>
            <a:r>
              <a:rPr lang="en-US" sz="2200" dirty="0">
                <a:cs typeface="Times New Roman" panose="02020603050405020304" pitchFamily="18" charset="0"/>
              </a:rPr>
              <a:t>India is producing record amount of pollutants specially CO2, CO, SO2, pm2.5 etc. </a:t>
            </a:r>
          </a:p>
          <a:p>
            <a:pPr algn="just"/>
            <a:r>
              <a:rPr lang="en-US" sz="2200" dirty="0">
                <a:cs typeface="Times New Roman" panose="02020603050405020304" pitchFamily="18" charset="0"/>
              </a:rPr>
              <a:t>Air quality of a particular state or a country is a measure on the basis of effects of various pollutant gases of the particular region.</a:t>
            </a:r>
          </a:p>
          <a:p>
            <a:pPr algn="just"/>
            <a:r>
              <a:rPr lang="en-US" sz="2200" dirty="0">
                <a:cs typeface="Times New Roman" panose="02020603050405020304" pitchFamily="18" charset="0"/>
              </a:rPr>
              <a:t>Pollutants are indexed in term of their scale, these air quality indexes indicates the level of major pollutants in the atmosphere.</a:t>
            </a:r>
          </a:p>
          <a:p>
            <a:pPr algn="just"/>
            <a:r>
              <a:rPr lang="en-US" sz="2200" dirty="0">
                <a:cs typeface="Times New Roman" panose="02020603050405020304" pitchFamily="18" charset="0"/>
              </a:rPr>
              <a:t>For implementation of this proposed system we will use machine learning algorithm and some regression models to analyze and predict the air index of some major cities of India.</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5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 </a:t>
            </a:r>
          </a:p>
        </p:txBody>
      </p:sp>
      <p:sp>
        <p:nvSpPr>
          <p:cNvPr id="3" name="Content Placeholder 2"/>
          <p:cNvSpPr>
            <a:spLocks noGrp="1"/>
          </p:cNvSpPr>
          <p:nvPr>
            <p:ph idx="1"/>
          </p:nvPr>
        </p:nvSpPr>
        <p:spPr>
          <a:xfrm>
            <a:off x="457200" y="1788521"/>
            <a:ext cx="8229600" cy="4525963"/>
          </a:xfrm>
        </p:spPr>
        <p:txBody>
          <a:bodyPr>
            <a:normAutofit fontScale="92500"/>
          </a:bodyPr>
          <a:lstStyle/>
          <a:p>
            <a:pPr marL="0" indent="0" algn="just">
              <a:buNone/>
            </a:pPr>
            <a:r>
              <a:rPr lang="en-US" sz="2400" dirty="0"/>
              <a:t>• To reduce air-polluting gases like SO2, CO, NO2, etc. and mitigate their harmful effects on human health, it is essential to monitor the air quality index (AQI) of different cities and take appropriate measures to reduce the levels of these harmful gases. The AQI is a measure of how polluted the air is, and it is calculated based on the concentrations of different pollutants in the air. </a:t>
            </a:r>
          </a:p>
          <a:p>
            <a:pPr marL="0" indent="0" algn="just">
              <a:buNone/>
            </a:pPr>
            <a:r>
              <a:rPr lang="en-US" sz="2400" dirty="0"/>
              <a:t>• To analyze the AQI of different cities, we can identify areas with high levels of pollution and take steps to reduce them. For example, we can reduce the emissions from factories and power plants by implementing stricter emission standards, using cleaner fuels, and investing in renewable energy sources. We can also reduce emissions from vehicles by promoting public transportation, encouraging the use of electric vehicles, and promoting carpooling. </a:t>
            </a:r>
            <a:endParaRPr lang="en-IN" sz="2400" dirty="0"/>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9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0802370"/>
              </p:ext>
            </p:extLst>
          </p:nvPr>
        </p:nvGraphicFramePr>
        <p:xfrm>
          <a:off x="598549" y="2132856"/>
          <a:ext cx="7946902" cy="4275851"/>
        </p:xfrm>
        <a:graphic>
          <a:graphicData uri="http://schemas.openxmlformats.org/drawingml/2006/table">
            <a:tbl>
              <a:tblPr firstRow="1" bandRow="1">
                <a:tableStyleId>{5C22544A-7EE6-4342-B048-85BDC9FD1C3A}</a:tableStyleId>
              </a:tblPr>
              <a:tblGrid>
                <a:gridCol w="881666">
                  <a:extLst>
                    <a:ext uri="{9D8B030D-6E8A-4147-A177-3AD203B41FA5}">
                      <a16:colId xmlns:a16="http://schemas.microsoft.com/office/drawing/2014/main" val="20000"/>
                    </a:ext>
                  </a:extLst>
                </a:gridCol>
                <a:gridCol w="1912197">
                  <a:extLst>
                    <a:ext uri="{9D8B030D-6E8A-4147-A177-3AD203B41FA5}">
                      <a16:colId xmlns:a16="http://schemas.microsoft.com/office/drawing/2014/main" val="20001"/>
                    </a:ext>
                  </a:extLst>
                </a:gridCol>
                <a:gridCol w="1912197">
                  <a:extLst>
                    <a:ext uri="{9D8B030D-6E8A-4147-A177-3AD203B41FA5}">
                      <a16:colId xmlns:a16="http://schemas.microsoft.com/office/drawing/2014/main" val="20002"/>
                    </a:ext>
                  </a:extLst>
                </a:gridCol>
                <a:gridCol w="3240842">
                  <a:extLst>
                    <a:ext uri="{9D8B030D-6E8A-4147-A177-3AD203B41FA5}">
                      <a16:colId xmlns:a16="http://schemas.microsoft.com/office/drawing/2014/main" val="20003"/>
                    </a:ext>
                  </a:extLst>
                </a:gridCol>
              </a:tblGrid>
              <a:tr h="314583">
                <a:tc>
                  <a:txBody>
                    <a:bodyPr/>
                    <a:lstStyle/>
                    <a:p>
                      <a:r>
                        <a:rPr lang="en-IN" dirty="0" err="1"/>
                        <a:t>S.No</a:t>
                      </a:r>
                      <a:endParaRPr lang="en-IN" dirty="0"/>
                    </a:p>
                  </a:txBody>
                  <a:tcPr/>
                </a:tc>
                <a:tc>
                  <a:txBody>
                    <a:bodyPr/>
                    <a:lstStyle/>
                    <a:p>
                      <a:r>
                        <a:rPr lang="en-IN" dirty="0" err="1"/>
                        <a:t>Authour</a:t>
                      </a:r>
                      <a:r>
                        <a:rPr lang="en-IN" dirty="0"/>
                        <a:t> </a:t>
                      </a:r>
                    </a:p>
                  </a:txBody>
                  <a:tcPr/>
                </a:tc>
                <a:tc>
                  <a:txBody>
                    <a:bodyPr/>
                    <a:lstStyle/>
                    <a:p>
                      <a:r>
                        <a:rPr lang="en-IN" dirty="0"/>
                        <a:t>year</a:t>
                      </a:r>
                    </a:p>
                  </a:txBody>
                  <a:tcPr/>
                </a:tc>
                <a:tc>
                  <a:txBody>
                    <a:bodyPr/>
                    <a:lstStyle/>
                    <a:p>
                      <a:r>
                        <a:rPr lang="en-IN" dirty="0"/>
                        <a:t>Proposed technique </a:t>
                      </a:r>
                    </a:p>
                  </a:txBody>
                  <a:tcPr/>
                </a:tc>
                <a:extLst>
                  <a:ext uri="{0D108BD9-81ED-4DB2-BD59-A6C34878D82A}">
                    <a16:rowId xmlns:a16="http://schemas.microsoft.com/office/drawing/2014/main" val="10000"/>
                  </a:ext>
                </a:extLst>
              </a:tr>
              <a:tr h="1215849">
                <a:tc>
                  <a:txBody>
                    <a:bodyPr/>
                    <a:lstStyle/>
                    <a:p>
                      <a:r>
                        <a:rPr lang="en-IN" dirty="0"/>
                        <a:t>1</a:t>
                      </a:r>
                    </a:p>
                  </a:txBody>
                  <a:tcPr/>
                </a:tc>
                <a:tc>
                  <a:txBody>
                    <a:bodyPr/>
                    <a:lstStyle/>
                    <a:p>
                      <a:r>
                        <a:rPr lang="en-IN" dirty="0" err="1"/>
                        <a:t>Jingyang</a:t>
                      </a:r>
                      <a:r>
                        <a:rPr lang="en-IN" dirty="0"/>
                        <a:t> Wang, </a:t>
                      </a:r>
                      <a:r>
                        <a:rPr lang="en-IN" dirty="0" err="1"/>
                        <a:t>Xiaolei</a:t>
                      </a:r>
                      <a:r>
                        <a:rPr lang="en-IN" dirty="0"/>
                        <a:t> Li, </a:t>
                      </a:r>
                      <a:r>
                        <a:rPr lang="en-IN" dirty="0" err="1"/>
                        <a:t>Lukai</a:t>
                      </a:r>
                      <a:r>
                        <a:rPr lang="en-IN" dirty="0"/>
                        <a:t> </a:t>
                      </a:r>
                      <a:r>
                        <a:rPr lang="en-IN" dirty="0" err="1"/>
                        <a:t>Jin</a:t>
                      </a:r>
                      <a:r>
                        <a:rPr lang="en-IN" dirty="0"/>
                        <a:t>, </a:t>
                      </a:r>
                      <a:r>
                        <a:rPr lang="en-IN" dirty="0" err="1"/>
                        <a:t>Jiazheng</a:t>
                      </a:r>
                      <a:r>
                        <a:rPr lang="en-IN" dirty="0"/>
                        <a:t> Li, </a:t>
                      </a:r>
                      <a:r>
                        <a:rPr lang="en-IN" dirty="0" err="1"/>
                        <a:t>Qiuhong</a:t>
                      </a:r>
                      <a:r>
                        <a:rPr lang="en-IN" dirty="0"/>
                        <a:t> Sun &amp; </a:t>
                      </a:r>
                      <a:r>
                        <a:rPr lang="en-IN" dirty="0" err="1"/>
                        <a:t>Haiyao</a:t>
                      </a:r>
                      <a:r>
                        <a:rPr lang="en-IN" dirty="0"/>
                        <a:t> Wang</a:t>
                      </a:r>
                    </a:p>
                  </a:txBody>
                  <a:tcPr/>
                </a:tc>
                <a:tc>
                  <a:txBody>
                    <a:bodyPr/>
                    <a:lstStyle/>
                    <a:p>
                      <a:r>
                        <a:rPr lang="en-US" dirty="0">
                          <a:latin typeface="Times New Roman" panose="02020603050405020304" pitchFamily="18" charset="0"/>
                          <a:cs typeface="Times New Roman" panose="02020603050405020304" pitchFamily="18" charset="0"/>
                        </a:rPr>
                        <a:t>2022 </a:t>
                      </a:r>
                      <a:endParaRPr lang="en-IN" dirty="0"/>
                    </a:p>
                  </a:txBody>
                  <a:tcPr/>
                </a:tc>
                <a:tc>
                  <a:txBody>
                    <a:bodyPr/>
                    <a:lstStyle/>
                    <a:p>
                      <a:r>
                        <a:rPr lang="en-US" dirty="0">
                          <a:latin typeface="Times New Roman" panose="02020603050405020304" pitchFamily="18" charset="0"/>
                          <a:cs typeface="Times New Roman" panose="02020603050405020304" pitchFamily="18" charset="0"/>
                        </a:rPr>
                        <a:t>CNN-ILSTM Methods</a:t>
                      </a:r>
                    </a:p>
                  </a:txBody>
                  <a:tcPr/>
                </a:tc>
                <a:extLst>
                  <a:ext uri="{0D108BD9-81ED-4DB2-BD59-A6C34878D82A}">
                    <a16:rowId xmlns:a16="http://schemas.microsoft.com/office/drawing/2014/main" val="10001"/>
                  </a:ext>
                </a:extLst>
              </a:tr>
              <a:tr h="1032647">
                <a:tc>
                  <a:txBody>
                    <a:bodyPr/>
                    <a:lstStyle/>
                    <a:p>
                      <a:r>
                        <a:rPr lang="en-IN" dirty="0"/>
                        <a:t>2</a:t>
                      </a:r>
                    </a:p>
                  </a:txBody>
                  <a:tcPr/>
                </a:tc>
                <a:tc>
                  <a:txBody>
                    <a:bodyPr/>
                    <a:lstStyle/>
                    <a:p>
                      <a:r>
                        <a:rPr lang="sv-SE" dirty="0"/>
                        <a:t>Abdellatif Bekkar, Badr Hssina, Samira Douzi &amp; Khadija Douzi</a:t>
                      </a:r>
                      <a:endParaRPr lang="en-IN" dirty="0"/>
                    </a:p>
                  </a:txBody>
                  <a:tcPr/>
                </a:tc>
                <a:tc>
                  <a:txBody>
                    <a:bodyPr/>
                    <a:lstStyle/>
                    <a:p>
                      <a:r>
                        <a:rPr lang="en-US" dirty="0">
                          <a:latin typeface="Times New Roman" panose="02020603050405020304" pitchFamily="18" charset="0"/>
                          <a:cs typeface="Times New Roman" panose="02020603050405020304" pitchFamily="18" charset="0"/>
                        </a:rPr>
                        <a:t>Dec,2021</a:t>
                      </a:r>
                      <a:endParaRPr lang="en-IN" dirty="0"/>
                    </a:p>
                  </a:txBody>
                  <a:tcPr/>
                </a:tc>
                <a:tc>
                  <a:txBody>
                    <a:bodyPr/>
                    <a:lstStyle/>
                    <a:p>
                      <a:r>
                        <a:rPr lang="en-IN" dirty="0"/>
                        <a:t>Deep Learning Approach to find particulate matter with a diameter of less than 2.5um(2.5PM)</a:t>
                      </a:r>
                    </a:p>
                  </a:txBody>
                  <a:tcPr/>
                </a:tc>
                <a:extLst>
                  <a:ext uri="{0D108BD9-81ED-4DB2-BD59-A6C34878D82A}">
                    <a16:rowId xmlns:a16="http://schemas.microsoft.com/office/drawing/2014/main" val="10002"/>
                  </a:ext>
                </a:extLst>
              </a:tr>
              <a:tr h="1258331">
                <a:tc>
                  <a:txBody>
                    <a:bodyPr/>
                    <a:lstStyle/>
                    <a:p>
                      <a:r>
                        <a:rPr lang="en-IN" dirty="0"/>
                        <a:t>3</a:t>
                      </a:r>
                    </a:p>
                  </a:txBody>
                  <a:tcPr/>
                </a:tc>
                <a:tc>
                  <a:txBody>
                    <a:bodyPr/>
                    <a:lstStyle/>
                    <a:p>
                      <a:r>
                        <a:rPr lang="en-US" dirty="0"/>
                        <a:t>Chuanqi, X. et al.</a:t>
                      </a:r>
                    </a:p>
                  </a:txBody>
                  <a:tcPr/>
                </a:tc>
                <a:tc>
                  <a:txBody>
                    <a:bodyPr/>
                    <a:lstStyle/>
                    <a:p>
                      <a:r>
                        <a:rPr lang="en-US" dirty="0">
                          <a:latin typeface="Times New Roman" panose="02020603050405020304" pitchFamily="18" charset="0"/>
                          <a:cs typeface="Times New Roman" panose="02020603050405020304" pitchFamily="18" charset="0"/>
                        </a:rPr>
                        <a:t>2022</a:t>
                      </a:r>
                      <a:endParaRPr lang="en-IN" dirty="0"/>
                    </a:p>
                  </a:txBody>
                  <a:tcPr/>
                </a:tc>
                <a:tc>
                  <a:txBody>
                    <a:bodyPr/>
                    <a:lstStyle/>
                    <a:p>
                      <a:r>
                        <a:rPr lang="en-US" dirty="0"/>
                        <a:t>An Article on Air pollutant  evolution and  effects on human health in North China. </a:t>
                      </a:r>
                      <a:endParaRPr lang="en-IN" dirty="0"/>
                    </a:p>
                  </a:txBody>
                  <a:tcPr/>
                </a:tc>
                <a:extLst>
                  <a:ext uri="{0D108BD9-81ED-4DB2-BD59-A6C34878D82A}">
                    <a16:rowId xmlns:a16="http://schemas.microsoft.com/office/drawing/2014/main" val="10003"/>
                  </a:ext>
                </a:extLst>
              </a:tr>
            </a:tbl>
          </a:graphicData>
        </a:graphic>
      </p:graphicFrame>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0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Title explanation </a:t>
            </a:r>
          </a:p>
        </p:txBody>
      </p:sp>
      <p:pic>
        <p:nvPicPr>
          <p:cNvPr id="2050"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155430311"/>
              </p:ext>
            </p:extLst>
          </p:nvPr>
        </p:nvGraphicFramePr>
        <p:xfrm>
          <a:off x="570384" y="1988841"/>
          <a:ext cx="8003232" cy="3960438"/>
        </p:xfrm>
        <a:graphic>
          <a:graphicData uri="http://schemas.openxmlformats.org/drawingml/2006/table">
            <a:tbl>
              <a:tblPr firstRow="1" bandRow="1">
                <a:tableStyleId>{5C22544A-7EE6-4342-B048-85BDC9FD1C3A}</a:tableStyleId>
              </a:tblPr>
              <a:tblGrid>
                <a:gridCol w="787363">
                  <a:extLst>
                    <a:ext uri="{9D8B030D-6E8A-4147-A177-3AD203B41FA5}">
                      <a16:colId xmlns:a16="http://schemas.microsoft.com/office/drawing/2014/main" val="20000"/>
                    </a:ext>
                  </a:extLst>
                </a:gridCol>
                <a:gridCol w="3561333">
                  <a:extLst>
                    <a:ext uri="{9D8B030D-6E8A-4147-A177-3AD203B41FA5}">
                      <a16:colId xmlns:a16="http://schemas.microsoft.com/office/drawing/2014/main" val="20001"/>
                    </a:ext>
                  </a:extLst>
                </a:gridCol>
                <a:gridCol w="3654536">
                  <a:extLst>
                    <a:ext uri="{9D8B030D-6E8A-4147-A177-3AD203B41FA5}">
                      <a16:colId xmlns:a16="http://schemas.microsoft.com/office/drawing/2014/main" val="20002"/>
                    </a:ext>
                  </a:extLst>
                </a:gridCol>
              </a:tblGrid>
              <a:tr h="572498">
                <a:tc>
                  <a:txBody>
                    <a:bodyPr/>
                    <a:lstStyle/>
                    <a:p>
                      <a:r>
                        <a:rPr lang="en-IN" dirty="0"/>
                        <a:t>S.no</a:t>
                      </a:r>
                    </a:p>
                  </a:txBody>
                  <a:tcPr/>
                </a:tc>
                <a:tc>
                  <a:txBody>
                    <a:bodyPr/>
                    <a:lstStyle/>
                    <a:p>
                      <a:r>
                        <a:rPr lang="en-IN" dirty="0"/>
                        <a:t>Item</a:t>
                      </a:r>
                    </a:p>
                  </a:txBody>
                  <a:tcPr/>
                </a:tc>
                <a:tc>
                  <a:txBody>
                    <a:bodyPr/>
                    <a:lstStyle/>
                    <a:p>
                      <a:r>
                        <a:rPr lang="en-IN" dirty="0"/>
                        <a:t>Description </a:t>
                      </a:r>
                    </a:p>
                  </a:txBody>
                  <a:tcPr/>
                </a:tc>
                <a:extLst>
                  <a:ext uri="{0D108BD9-81ED-4DB2-BD59-A6C34878D82A}">
                    <a16:rowId xmlns:a16="http://schemas.microsoft.com/office/drawing/2014/main" val="10000"/>
                  </a:ext>
                </a:extLst>
              </a:tr>
              <a:tr h="988149">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Base paper title </a:t>
                      </a:r>
                    </a:p>
                    <a:p>
                      <a:endParaRPr lang="en-IN" dirty="0"/>
                    </a:p>
                  </a:txBody>
                  <a:tcPr/>
                </a:tc>
                <a:tc>
                  <a:txBody>
                    <a:bodyPr/>
                    <a:lstStyle/>
                    <a:p>
                      <a:r>
                        <a:rPr lang="en-IN" dirty="0"/>
                        <a:t>Air Pollution Prediction using deep learning</a:t>
                      </a:r>
                    </a:p>
                  </a:txBody>
                  <a:tcPr/>
                </a:tc>
                <a:extLst>
                  <a:ext uri="{0D108BD9-81ED-4DB2-BD59-A6C34878D82A}">
                    <a16:rowId xmlns:a16="http://schemas.microsoft.com/office/drawing/2014/main" val="10001"/>
                  </a:ext>
                </a:extLst>
              </a:tr>
              <a:tr h="988149">
                <a:tc>
                  <a:txBody>
                    <a:bodyPr/>
                    <a:lstStyle/>
                    <a:p>
                      <a:r>
                        <a:rPr lang="en-IN"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Proposed  project title</a:t>
                      </a:r>
                    </a:p>
                    <a:p>
                      <a:endParaRPr lang="en-IN" dirty="0"/>
                    </a:p>
                  </a:txBody>
                  <a:tcPr/>
                </a:tc>
                <a:tc>
                  <a:txBody>
                    <a:bodyPr/>
                    <a:lstStyle/>
                    <a:p>
                      <a:r>
                        <a:rPr lang="en-IN" sz="1800" dirty="0"/>
                        <a:t>Air Pollution Measurement &amp; Analysis</a:t>
                      </a:r>
                      <a:endParaRPr lang="en-IN" dirty="0"/>
                    </a:p>
                  </a:txBody>
                  <a:tcPr/>
                </a:tc>
                <a:extLst>
                  <a:ext uri="{0D108BD9-81ED-4DB2-BD59-A6C34878D82A}">
                    <a16:rowId xmlns:a16="http://schemas.microsoft.com/office/drawing/2014/main" val="10002"/>
                  </a:ext>
                </a:extLst>
              </a:tr>
              <a:tr h="1411642">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Improvement from existing method  </a:t>
                      </a:r>
                    </a:p>
                    <a:p>
                      <a:endParaRPr lang="en-IN" dirty="0"/>
                    </a:p>
                  </a:txBody>
                  <a:tcPr/>
                </a:tc>
                <a:tc>
                  <a:txBody>
                    <a:bodyPr/>
                    <a:lstStyle/>
                    <a:p>
                      <a:r>
                        <a:rPr lang="en-IN" baseline="0" dirty="0"/>
                        <a:t>Visualization, Analysis of all the harmful gases components as well as Pm(Particle Matter Size) using machine learning algorithm.</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056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 </a:t>
            </a:r>
          </a:p>
        </p:txBody>
      </p:sp>
      <p:sp>
        <p:nvSpPr>
          <p:cNvPr id="3" name="Content Placeholder 2"/>
          <p:cNvSpPr>
            <a:spLocks noGrp="1"/>
          </p:cNvSpPr>
          <p:nvPr>
            <p:ph idx="1"/>
          </p:nvPr>
        </p:nvSpPr>
        <p:spPr>
          <a:xfrm>
            <a:off x="457200" y="1754436"/>
            <a:ext cx="8455968" cy="4914924"/>
          </a:xfrm>
        </p:spPr>
        <p:txBody>
          <a:bodyPr>
            <a:noAutofit/>
          </a:bodyPr>
          <a:lstStyle/>
          <a:p>
            <a:pPr marL="0" indent="0" algn="just">
              <a:buNone/>
            </a:pPr>
            <a:r>
              <a:rPr lang="en-IN" sz="2800" b="1" dirty="0"/>
              <a:t>Air Pollution Prediction using deep learning approach</a:t>
            </a:r>
          </a:p>
          <a:p>
            <a:pPr marL="0" indent="0" algn="just">
              <a:buNone/>
            </a:pPr>
            <a:endParaRPr lang="en-IN" sz="1050" b="1" dirty="0"/>
          </a:p>
          <a:p>
            <a:pPr marL="0" indent="0" algn="just">
              <a:buNone/>
            </a:pPr>
            <a:r>
              <a:rPr lang="en-US" sz="2200" dirty="0"/>
              <a:t>The existing methodology for predicting air pollution levels using deep learning approaches and the proposed system for analyzing and measuring air quality index using machine learning algorithms both aim to address the issue of air pollution and protect public health. However, there are some key differences between the two approaches. The proposed system involves collecting data on various air pollutants, including carbon monoxide, sulfur dioxide, nitrogen dioxide, and particulate matter, from air quality monitoring stations and developing predictive models using regression models.</a:t>
            </a:r>
            <a:endParaRPr lang="en-IN" sz="2200" b="1" dirty="0"/>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8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1455"/>
            <a:ext cx="8229600" cy="1143000"/>
          </a:xfrm>
        </p:spPr>
        <p:txBody>
          <a:bodyPr/>
          <a:lstStyle/>
          <a:p>
            <a:r>
              <a:rPr lang="en-IN" dirty="0"/>
              <a:t>Proposed system </a:t>
            </a:r>
          </a:p>
        </p:txBody>
      </p:sp>
      <p:sp>
        <p:nvSpPr>
          <p:cNvPr id="3" name="Content Placeholder 2"/>
          <p:cNvSpPr>
            <a:spLocks noGrp="1"/>
          </p:cNvSpPr>
          <p:nvPr>
            <p:ph idx="1"/>
          </p:nvPr>
        </p:nvSpPr>
        <p:spPr>
          <a:xfrm>
            <a:off x="457200" y="1926259"/>
            <a:ext cx="8507288" cy="4277072"/>
          </a:xfrm>
        </p:spPr>
        <p:txBody>
          <a:bodyPr>
            <a:normAutofit/>
          </a:bodyPr>
          <a:lstStyle/>
          <a:p>
            <a:pPr algn="just"/>
            <a:r>
              <a:rPr lang="en-IN" sz="2200" dirty="0"/>
              <a:t>Using Machine learning algorithm we will analyse and measure the air quality index.</a:t>
            </a:r>
          </a:p>
          <a:p>
            <a:pPr algn="just"/>
            <a:r>
              <a:rPr lang="en-IN" sz="2200" dirty="0"/>
              <a:t>Instead of pm(particle matter) size we will find out components of harmful gases in particular region.</a:t>
            </a:r>
          </a:p>
          <a:p>
            <a:pPr algn="just"/>
            <a:r>
              <a:rPr lang="en-IN" sz="2200" dirty="0"/>
              <a:t>To find out the amount of harmful gases present in our environment and visualize it on </a:t>
            </a:r>
            <a:r>
              <a:rPr lang="en-IN" sz="2200" dirty="0" err="1"/>
              <a:t>powerbi</a:t>
            </a:r>
            <a:r>
              <a:rPr lang="en-IN" sz="2200" dirty="0"/>
              <a:t>.</a:t>
            </a:r>
          </a:p>
          <a:p>
            <a:pPr marL="0" indent="0" algn="just">
              <a:buNone/>
            </a:pPr>
            <a:r>
              <a:rPr lang="en-IN" sz="2200" dirty="0"/>
              <a:t>Pros:-</a:t>
            </a:r>
          </a:p>
          <a:p>
            <a:pPr algn="just"/>
            <a:r>
              <a:rPr lang="en-IN" sz="2200" dirty="0"/>
              <a:t>It helps in tackling with pollution and preventing the life of human being from various diseases.</a:t>
            </a:r>
          </a:p>
        </p:txBody>
      </p:sp>
      <p:pic>
        <p:nvPicPr>
          <p:cNvPr id="4" name="Picture 2" descr="D:\21-22  IT\Project\220px-Veltech_Rangarajan_Dr._Sagunthala_R&amp;D_Institute_of_Science_and_Technolog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202" y="0"/>
            <a:ext cx="1479798" cy="147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057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1482</Words>
  <Application>Microsoft Office PowerPoint</Application>
  <PresentationFormat>On-screen Show (4:3)</PresentationFormat>
  <Paragraphs>125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Department of Information Technology  Major Project Final Air Pollution Measurement &amp; Analysis </vt:lpstr>
      <vt:lpstr>Meeting with Guide summary </vt:lpstr>
      <vt:lpstr>Objective</vt:lpstr>
      <vt:lpstr>Introduction</vt:lpstr>
      <vt:lpstr>Problem Statement </vt:lpstr>
      <vt:lpstr>Literature review</vt:lpstr>
      <vt:lpstr>Title explanation </vt:lpstr>
      <vt:lpstr>Existing system </vt:lpstr>
      <vt:lpstr>Proposed system </vt:lpstr>
      <vt:lpstr>Algorithm</vt:lpstr>
      <vt:lpstr>Use Case Diagram</vt:lpstr>
      <vt:lpstr>Class Diagram</vt:lpstr>
      <vt:lpstr>PowerPoint Presentation</vt:lpstr>
      <vt:lpstr>Scatter Chart</vt:lpstr>
      <vt:lpstr>Column Coorelation</vt:lpstr>
      <vt:lpstr>Future Prediction</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Minor Project review 1 Title of the project</dc:title>
  <dc:creator>ELCOT</dc:creator>
  <cp:lastModifiedBy>hp</cp:lastModifiedBy>
  <cp:revision>55</cp:revision>
  <dcterms:created xsi:type="dcterms:W3CDTF">2021-09-27T04:34:33Z</dcterms:created>
  <dcterms:modified xsi:type="dcterms:W3CDTF">2023-04-29T06:23:45Z</dcterms:modified>
</cp:coreProperties>
</file>