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6" r:id="rId3"/>
    <p:sldId id="259" r:id="rId4"/>
    <p:sldId id="269" r:id="rId5"/>
    <p:sldId id="260" r:id="rId6"/>
    <p:sldId id="261" r:id="rId7"/>
    <p:sldId id="262" r:id="rId8"/>
    <p:sldId id="266" r:id="rId9"/>
    <p:sldId id="271" r:id="rId10"/>
    <p:sldId id="272" r:id="rId11"/>
    <p:sldId id="267" r:id="rId12"/>
    <p:sldId id="273" r:id="rId13"/>
    <p:sldId id="268" r:id="rId14"/>
    <p:sldId id="274" r:id="rId15"/>
    <p:sldId id="275" r:id="rId16"/>
    <p:sldId id="263" r:id="rId17"/>
    <p:sldId id="270" r:id="rId18"/>
    <p:sldId id="264"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EB55B-CF09-475C-8C4F-28D0D3085194}" type="datetimeFigureOut">
              <a:rPr lang="en-US" smtClean="0"/>
              <a:t>11/1/2022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C5642-FF90-4144-A35A-F074AC76FEBF}" type="slidenum">
              <a:rPr lang="en-US" smtClean="0"/>
              <a:t>‹#›</a:t>
            </a:fld>
            <a:endParaRPr lang="en-US"/>
          </a:p>
        </p:txBody>
      </p:sp>
    </p:spTree>
    <p:extLst>
      <p:ext uri="{BB962C8B-B14F-4D97-AF65-F5344CB8AC3E}">
        <p14:creationId xmlns:p14="http://schemas.microsoft.com/office/powerpoint/2010/main" val="2778904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C5642-FF90-4144-A35A-F074AC76FEBF}" type="slidenum">
              <a:rPr lang="en-US" smtClean="0"/>
              <a:t>18</a:t>
            </a:fld>
            <a:endParaRPr lang="en-US"/>
          </a:p>
        </p:txBody>
      </p:sp>
    </p:spTree>
    <p:extLst>
      <p:ext uri="{BB962C8B-B14F-4D97-AF65-F5344CB8AC3E}">
        <p14:creationId xmlns:p14="http://schemas.microsoft.com/office/powerpoint/2010/main" val="968853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D3BEE42-38CB-4ACB-988A-DC9B4E30031E}"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881482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3BEE42-38CB-4ACB-988A-DC9B4E30031E}"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1987137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3BEE42-38CB-4ACB-988A-DC9B4E30031E}"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173191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3BEE42-38CB-4ACB-988A-DC9B4E30031E}"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1798535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BEE42-38CB-4ACB-988A-DC9B4E30031E}"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42402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D3BEE42-38CB-4ACB-988A-DC9B4E30031E}" type="datetimeFigureOut">
              <a:rPr lang="en-IN" smtClean="0"/>
              <a:t>01-11-2022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133672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D3BEE42-38CB-4ACB-988A-DC9B4E30031E}" type="datetimeFigureOut">
              <a:rPr lang="en-IN" smtClean="0"/>
              <a:t>01-11-2022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2908965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D3BEE42-38CB-4ACB-988A-DC9B4E30031E}" type="datetimeFigureOut">
              <a:rPr lang="en-IN" smtClean="0"/>
              <a:t>01-11-2022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3185830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BEE42-38CB-4ACB-988A-DC9B4E30031E}" type="datetimeFigureOut">
              <a:rPr lang="en-IN" smtClean="0"/>
              <a:t>01-11-2022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99260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3BEE42-38CB-4ACB-988A-DC9B4E30031E}" type="datetimeFigureOut">
              <a:rPr lang="en-IN" smtClean="0"/>
              <a:t>01-11-2022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3788900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3BEE42-38CB-4ACB-988A-DC9B4E30031E}" type="datetimeFigureOut">
              <a:rPr lang="en-IN" smtClean="0"/>
              <a:t>01-11-2022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304477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BEE42-38CB-4ACB-988A-DC9B4E30031E}" type="datetimeFigureOut">
              <a:rPr lang="en-IN" smtClean="0"/>
              <a:t>01-11-2022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C92513-C975-4D97-BD00-EDE0F24EB7A2}" type="slidenum">
              <a:rPr lang="en-IN" smtClean="0"/>
              <a:t>‹#›</a:t>
            </a:fld>
            <a:endParaRPr lang="en-IN"/>
          </a:p>
        </p:txBody>
      </p:sp>
    </p:spTree>
    <p:extLst>
      <p:ext uri="{BB962C8B-B14F-4D97-AF65-F5344CB8AC3E}">
        <p14:creationId xmlns:p14="http://schemas.microsoft.com/office/powerpoint/2010/main" val="1513610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3600" dirty="0"/>
              <a:t>Department of Information Technology </a:t>
            </a:r>
            <a:br>
              <a:rPr lang="en-IN" sz="3600" dirty="0"/>
            </a:br>
            <a:r>
              <a:rPr lang="en-IN" sz="3600" dirty="0"/>
              <a:t>Minor Project review 2</a:t>
            </a:r>
            <a:br>
              <a:rPr lang="en-IN" sz="3600" dirty="0"/>
            </a:br>
            <a:r>
              <a:rPr lang="en-IN" sz="3200" dirty="0"/>
              <a:t>SMART HOME USING IOT IN CLOUD COMPUTING</a:t>
            </a:r>
            <a:br>
              <a:rPr lang="en-IN" sz="3200" dirty="0"/>
            </a:br>
            <a:endParaRPr lang="en-IN" sz="3600" dirty="0"/>
          </a:p>
        </p:txBody>
      </p:sp>
      <p:sp>
        <p:nvSpPr>
          <p:cNvPr id="3" name="Subtitle 2"/>
          <p:cNvSpPr>
            <a:spLocks noGrp="1"/>
          </p:cNvSpPr>
          <p:nvPr>
            <p:ph type="subTitle" idx="1"/>
          </p:nvPr>
        </p:nvSpPr>
        <p:spPr>
          <a:xfrm>
            <a:off x="107504" y="4077072"/>
            <a:ext cx="8928992" cy="2664296"/>
          </a:xfrm>
        </p:spPr>
        <p:txBody>
          <a:bodyPr>
            <a:normAutofit lnSpcReduction="10000"/>
          </a:bodyPr>
          <a:lstStyle/>
          <a:p>
            <a:pPr algn="just"/>
            <a:r>
              <a:rPr lang="en-IN" b="1" dirty="0">
                <a:solidFill>
                  <a:schemeClr val="tx1"/>
                </a:solidFill>
              </a:rPr>
              <a:t>Guided by:-                                     Presented by:- </a:t>
            </a:r>
          </a:p>
          <a:p>
            <a:pPr algn="just"/>
            <a:r>
              <a:rPr lang="en-IN" sz="2800" dirty="0" err="1">
                <a:solidFill>
                  <a:schemeClr val="tx1"/>
                </a:solidFill>
              </a:rPr>
              <a:t>Dr.</a:t>
            </a:r>
            <a:r>
              <a:rPr lang="en-IN" sz="2800" dirty="0">
                <a:solidFill>
                  <a:schemeClr val="tx1"/>
                </a:solidFill>
              </a:rPr>
              <a:t> C MAHESH                                 SUMANT KUMAR(16155)</a:t>
            </a:r>
          </a:p>
          <a:p>
            <a:pPr algn="just"/>
            <a:r>
              <a:rPr lang="en-US" sz="2800" dirty="0">
                <a:solidFill>
                  <a:schemeClr val="tx1"/>
                </a:solidFill>
              </a:rPr>
              <a:t>M.E.,</a:t>
            </a:r>
            <a:r>
              <a:rPr lang="en-US" sz="2800" dirty="0" err="1">
                <a:solidFill>
                  <a:schemeClr val="tx1"/>
                </a:solidFill>
              </a:rPr>
              <a:t>Ph.D</a:t>
            </a:r>
            <a:r>
              <a:rPr lang="en-US" sz="2800" dirty="0">
                <a:solidFill>
                  <a:schemeClr val="tx1"/>
                </a:solidFill>
              </a:rPr>
              <a:t>.</a:t>
            </a:r>
            <a:r>
              <a:rPr lang="en-IN" sz="2800" dirty="0">
                <a:solidFill>
                  <a:schemeClr val="tx1"/>
                </a:solidFill>
              </a:rPr>
              <a:t>                                        SAHIL SINHA(15261)</a:t>
            </a:r>
          </a:p>
          <a:p>
            <a:pPr algn="just"/>
            <a:r>
              <a:rPr lang="en-IN" sz="2800" dirty="0">
                <a:solidFill>
                  <a:schemeClr val="tx1"/>
                </a:solidFill>
              </a:rPr>
              <a:t>HOD IT                                              T.VEDANSHU RAJ(16151)</a:t>
            </a:r>
          </a:p>
          <a:p>
            <a:pPr algn="l"/>
            <a:r>
              <a:rPr lang="en-US" u="sng" dirty="0">
                <a:solidFill>
                  <a:schemeClr val="accent1">
                    <a:lumMod val="75000"/>
                  </a:schemeClr>
                </a:solidFill>
              </a:rPr>
              <a:t>https://www.veltech.edu.in</a:t>
            </a:r>
          </a:p>
        </p:txBody>
      </p:sp>
      <p:pic>
        <p:nvPicPr>
          <p:cNvPr id="1026" name="Picture 2" descr="D:\21-22  IT\Project\rwamp_logo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99655"/>
            <a:ext cx="4248472" cy="193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27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BEE89-4673-C478-093B-C431FDC6EEBB}"/>
              </a:ext>
            </a:extLst>
          </p:cNvPr>
          <p:cNvSpPr>
            <a:spLocks noGrp="1"/>
          </p:cNvSpPr>
          <p:nvPr>
            <p:ph type="title"/>
          </p:nvPr>
        </p:nvSpPr>
        <p:spPr>
          <a:xfrm>
            <a:off x="0" y="116632"/>
            <a:ext cx="8229600" cy="1143000"/>
          </a:xfrm>
        </p:spPr>
        <p:txBody>
          <a:bodyPr/>
          <a:lstStyle/>
          <a:p>
            <a:r>
              <a:rPr lang="en-IN" dirty="0"/>
              <a:t>Data Flow Diagram</a:t>
            </a:r>
          </a:p>
        </p:txBody>
      </p:sp>
      <p:pic>
        <p:nvPicPr>
          <p:cNvPr id="6" name="Content Placeholder 5">
            <a:extLst>
              <a:ext uri="{FF2B5EF4-FFF2-40B4-BE49-F238E27FC236}">
                <a16:creationId xmlns:a16="http://schemas.microsoft.com/office/drawing/2014/main" id="{33D015BE-3B2D-8BBF-1574-1D48A04ACA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988840"/>
            <a:ext cx="8229600" cy="3680460"/>
          </a:xfrm>
        </p:spPr>
      </p:pic>
      <p:pic>
        <p:nvPicPr>
          <p:cNvPr id="4" name="Picture 2" descr="D:\21-22  IT\Project\220px-Veltech_Rangarajan_Dr._Sagunthala_R&amp;D_Institute_of_Science_and_Technology_logo.png">
            <a:extLst>
              <a:ext uri="{FF2B5EF4-FFF2-40B4-BE49-F238E27FC236}">
                <a16:creationId xmlns:a16="http://schemas.microsoft.com/office/drawing/2014/main" id="{D9C8492D-96AC-87E3-62D3-9C6863E563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631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system </a:t>
            </a:r>
          </a:p>
        </p:txBody>
      </p:sp>
      <p:sp>
        <p:nvSpPr>
          <p:cNvPr id="3" name="Content Placeholder 2"/>
          <p:cNvSpPr>
            <a:spLocks noGrp="1"/>
          </p:cNvSpPr>
          <p:nvPr>
            <p:ph idx="1"/>
          </p:nvPr>
        </p:nvSpPr>
        <p:spPr/>
        <p:txBody>
          <a:bodyPr/>
          <a:lstStyle/>
          <a:p>
            <a:r>
              <a:rPr lang="en-IN" b="1" dirty="0"/>
              <a:t>Lightning control system </a:t>
            </a:r>
            <a:r>
              <a:rPr lang="en-IN" dirty="0"/>
              <a:t>that is use to control the light of the home with the help of light intensity meter known as light meter.</a:t>
            </a:r>
          </a:p>
          <a:p>
            <a:r>
              <a:rPr lang="en-IN" b="1" dirty="0"/>
              <a:t>Amazon Echo(4</a:t>
            </a:r>
            <a:r>
              <a:rPr lang="en-IN" b="1" baseline="30000" dirty="0"/>
              <a:t>th</a:t>
            </a:r>
            <a:r>
              <a:rPr lang="en-IN" b="1" dirty="0"/>
              <a:t> Gen) </a:t>
            </a:r>
            <a:r>
              <a:rPr lang="en-IN" dirty="0"/>
              <a:t>perform specific task when it is being instructed by the user.</a:t>
            </a:r>
          </a:p>
        </p:txBody>
      </p:sp>
      <p:pic>
        <p:nvPicPr>
          <p:cNvPr id="4" name="Picture 2" descr="D:\21-22  IT\Project\220px-Veltech_Rangarajan_Dr._Sagunthala_R&amp;D_Institute_of_Science_and_Technolog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486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A871E-C18C-9EB8-41FE-D48CFA93C72C}"/>
              </a:ext>
            </a:extLst>
          </p:cNvPr>
          <p:cNvSpPr>
            <a:spLocks noGrp="1"/>
          </p:cNvSpPr>
          <p:nvPr>
            <p:ph type="title"/>
          </p:nvPr>
        </p:nvSpPr>
        <p:spPr>
          <a:xfrm>
            <a:off x="-17160" y="32016"/>
            <a:ext cx="8229600" cy="1143000"/>
          </a:xfrm>
        </p:spPr>
        <p:txBody>
          <a:bodyPr/>
          <a:lstStyle/>
          <a:p>
            <a:r>
              <a:rPr lang="en-IN" dirty="0"/>
              <a:t>ER Diagram</a:t>
            </a:r>
          </a:p>
        </p:txBody>
      </p:sp>
      <p:pic>
        <p:nvPicPr>
          <p:cNvPr id="6" name="Content Placeholder 5">
            <a:extLst>
              <a:ext uri="{FF2B5EF4-FFF2-40B4-BE49-F238E27FC236}">
                <a16:creationId xmlns:a16="http://schemas.microsoft.com/office/drawing/2014/main" id="{74D11BDF-A24C-B1A3-4BE7-2DEAB5C14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28800"/>
            <a:ext cx="9036496" cy="5040560"/>
          </a:xfrm>
        </p:spPr>
      </p:pic>
      <p:pic>
        <p:nvPicPr>
          <p:cNvPr id="4" name="Picture 2" descr="D:\21-22  IT\Project\220px-Veltech_Rangarajan_Dr._Sagunthala_R&amp;D_Institute_of_Science_and_Technology_logo.png">
            <a:extLst>
              <a:ext uri="{FF2B5EF4-FFF2-40B4-BE49-F238E27FC236}">
                <a16:creationId xmlns:a16="http://schemas.microsoft.com/office/drawing/2014/main" id="{0304B160-E47A-DCC5-0DB8-CA0B2A267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431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 </a:t>
            </a:r>
          </a:p>
        </p:txBody>
      </p:sp>
      <p:sp>
        <p:nvSpPr>
          <p:cNvPr id="3" name="Content Placeholder 2"/>
          <p:cNvSpPr>
            <a:spLocks noGrp="1"/>
          </p:cNvSpPr>
          <p:nvPr>
            <p:ph idx="1"/>
          </p:nvPr>
        </p:nvSpPr>
        <p:spPr>
          <a:xfrm>
            <a:off x="457200" y="1600200"/>
            <a:ext cx="8507288" cy="5141168"/>
          </a:xfrm>
        </p:spPr>
        <p:txBody>
          <a:bodyPr>
            <a:normAutofit/>
          </a:bodyPr>
          <a:lstStyle/>
          <a:p>
            <a:r>
              <a:rPr lang="en-IN" sz="2800" dirty="0"/>
              <a:t>Smart home appliance(</a:t>
            </a:r>
            <a:r>
              <a:rPr lang="en-IN" sz="2800" dirty="0" err="1"/>
              <a:t>eg</a:t>
            </a:r>
            <a:r>
              <a:rPr lang="en-IN" sz="2800" dirty="0"/>
              <a:t>. </a:t>
            </a:r>
            <a:r>
              <a:rPr lang="en-IN" sz="2800" dirty="0" err="1"/>
              <a:t>Light,Fan,Tv</a:t>
            </a:r>
            <a:r>
              <a:rPr lang="en-IN" sz="2800" dirty="0"/>
              <a:t> etc..) can be accessed with the help of mobile phone or system in just one click.</a:t>
            </a:r>
          </a:p>
          <a:p>
            <a:pPr marL="0" indent="0">
              <a:buNone/>
            </a:pPr>
            <a:r>
              <a:rPr lang="en-IN" sz="2800" dirty="0"/>
              <a:t>Pros:-</a:t>
            </a:r>
          </a:p>
          <a:p>
            <a:r>
              <a:rPr lang="en-IN" sz="2800" dirty="0"/>
              <a:t>It provides reliability and reduced power consumption.</a:t>
            </a:r>
          </a:p>
          <a:p>
            <a:pPr marL="0" indent="0">
              <a:buNone/>
            </a:pPr>
            <a:r>
              <a:rPr lang="en-IN" sz="2800" dirty="0"/>
              <a:t>Cons:-</a:t>
            </a:r>
          </a:p>
          <a:p>
            <a:r>
              <a:rPr lang="en-IN" sz="2800" dirty="0"/>
              <a:t>To store data that it requires a cloud storage that is expensive in cost.</a:t>
            </a:r>
          </a:p>
        </p:txBody>
      </p:sp>
      <p:pic>
        <p:nvPicPr>
          <p:cNvPr id="4" name="Picture 2" descr="D:\21-22  IT\Project\220px-Veltech_Rangarajan_Dr._Sagunthala_R&amp;D_Institute_of_Science_and_Technolog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057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9FC4D-4F9D-42FF-B8F1-206C2ABB9B5A}"/>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B9C82623-4A7D-4C3D-B5B1-4902EE573489}"/>
              </a:ext>
            </a:extLst>
          </p:cNvPr>
          <p:cNvSpPr>
            <a:spLocks noGrp="1"/>
          </p:cNvSpPr>
          <p:nvPr>
            <p:ph idx="1"/>
          </p:nvPr>
        </p:nvSpPr>
        <p:spPr/>
        <p:txBody>
          <a:bodyPr>
            <a:normAutofit fontScale="92500" lnSpcReduction="20000"/>
          </a:bodyPr>
          <a:lstStyle/>
          <a:p>
            <a:pPr algn="just">
              <a:lnSpc>
                <a:spcPct val="106000"/>
              </a:lnSpc>
              <a:spcAft>
                <a:spcPts val="800"/>
              </a:spcAft>
            </a:pP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Humidity sensor:</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These sensors bring the capability of sensing humidity/RH levels in air for smart homes. The accuracy and sensing precision depends a lot on multiple factors including the overall sensor design and placement.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Security:</a:t>
            </a: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Systems like lock or TP-Link camera for household security are the usual part of a connected home kit. Enhanced security is a smart home benefit early adopters favor the most. However, smart locks and surveillance cameras are not the only tools to improve the security of households.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pPr>
            <a:r>
              <a:rPr lang="en-IN" sz="2400" b="1" dirty="0">
                <a:effectLst/>
                <a:latin typeface="Calibri" panose="020F0502020204030204" pitchFamily="34" charset="0"/>
                <a:ea typeface="Times New Roman" panose="02020603050405020304" pitchFamily="18" charset="0"/>
                <a:cs typeface="Times New Roman" panose="02020603050405020304" pitchFamily="18" charset="0"/>
              </a:rPr>
              <a:t>Sound Detection For Home Automation</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Sound detection plays a vital role from monitoring babies to turning on and off lights automatically to automatically detecting your dog’s sound at the door and opening it up for them.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4000" dirty="0"/>
          </a:p>
        </p:txBody>
      </p:sp>
    </p:spTree>
    <p:extLst>
      <p:ext uri="{BB962C8B-B14F-4D97-AF65-F5344CB8AC3E}">
        <p14:creationId xmlns:p14="http://schemas.microsoft.com/office/powerpoint/2010/main" val="1611078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D5885A-CB90-45F2-828F-8E7867A18132}"/>
              </a:ext>
            </a:extLst>
          </p:cNvPr>
          <p:cNvSpPr>
            <a:spLocks noGrp="1"/>
          </p:cNvSpPr>
          <p:nvPr>
            <p:ph idx="1"/>
          </p:nvPr>
        </p:nvSpPr>
        <p:spPr>
          <a:xfrm>
            <a:off x="457200" y="476672"/>
            <a:ext cx="8229600" cy="4525963"/>
          </a:xfrm>
        </p:spPr>
        <p:txBody>
          <a:bodyPr>
            <a:normAutofit/>
          </a:bodyPr>
          <a:lstStyle/>
          <a:p>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Temperature Sensors: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temperature sensor collects the neighboring temperature data, first the temperature sensor LM-35 gathers the temperature in the environment in form of analog signals.  It gathers the temperature in degree Celsius measurements. Then the Arduino UNO controller via a connection wire receives the input of temperature from the temperature sensor LM-35. The sensor collects the surrounding temperature value with an accuracy of 70%. The controller then converts the analog input received from temperature sensor and show digitally in the screen.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2040803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Feasibility of project </a:t>
            </a:r>
          </a:p>
        </p:txBody>
      </p:sp>
      <p:sp>
        <p:nvSpPr>
          <p:cNvPr id="3" name="Content Placeholder 2"/>
          <p:cNvSpPr>
            <a:spLocks noGrp="1"/>
          </p:cNvSpPr>
          <p:nvPr>
            <p:ph idx="1"/>
          </p:nvPr>
        </p:nvSpPr>
        <p:spPr>
          <a:xfrm>
            <a:off x="457200" y="1600200"/>
            <a:ext cx="8229600" cy="4983162"/>
          </a:xfrm>
        </p:spPr>
        <p:txBody>
          <a:bodyPr>
            <a:normAutofit lnSpcReduction="10000"/>
          </a:bodyPr>
          <a:lstStyle/>
          <a:p>
            <a:r>
              <a:rPr lang="en-US" dirty="0"/>
              <a:t>The project can be easily built with all the available tools and resources.</a:t>
            </a:r>
          </a:p>
          <a:p>
            <a:r>
              <a:rPr lang="en-US" dirty="0"/>
              <a:t>It provides efficiency in time as well as reduce power consumption.</a:t>
            </a:r>
          </a:p>
          <a:p>
            <a:pPr marL="0" indent="0">
              <a:buNone/>
            </a:pPr>
            <a:r>
              <a:rPr lang="en-US" dirty="0"/>
              <a:t>Dependency:-</a:t>
            </a:r>
          </a:p>
          <a:p>
            <a:r>
              <a:rPr lang="en-US" dirty="0"/>
              <a:t>Temperature sensor</a:t>
            </a:r>
          </a:p>
          <a:p>
            <a:r>
              <a:rPr lang="en-US" dirty="0"/>
              <a:t>Humidity sensor</a:t>
            </a:r>
          </a:p>
          <a:p>
            <a:r>
              <a:rPr lang="en-US" dirty="0"/>
              <a:t>Arduino</a:t>
            </a:r>
          </a:p>
          <a:p>
            <a:r>
              <a:rPr lang="en-US" dirty="0"/>
              <a:t>Wi-Fi Modular</a:t>
            </a:r>
          </a:p>
        </p:txBody>
      </p:sp>
      <p:pic>
        <p:nvPicPr>
          <p:cNvPr id="4" name="Picture 2" descr="D:\21-22  IT\Project\220px-Veltech_Rangarajan_Dr._Sagunthala_R&amp;D_Institute_of_Science_and_Technolog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3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C1F53-1626-BD98-C479-59B8CC6DE1AB}"/>
              </a:ext>
            </a:extLst>
          </p:cNvPr>
          <p:cNvSpPr>
            <a:spLocks noGrp="1"/>
          </p:cNvSpPr>
          <p:nvPr>
            <p:ph type="title"/>
          </p:nvPr>
        </p:nvSpPr>
        <p:spPr>
          <a:xfrm>
            <a:off x="539552" y="188640"/>
            <a:ext cx="7124650" cy="1080120"/>
          </a:xfrm>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2E7CC212-416C-9ECC-0ECB-90989497AFF6}"/>
              </a:ext>
            </a:extLst>
          </p:cNvPr>
          <p:cNvSpPr>
            <a:spLocks noGrp="1"/>
          </p:cNvSpPr>
          <p:nvPr>
            <p:ph idx="1"/>
          </p:nvPr>
        </p:nvSpPr>
        <p:spPr>
          <a:xfrm>
            <a:off x="539552" y="1556792"/>
            <a:ext cx="8229600" cy="4525963"/>
          </a:xfrm>
        </p:spPr>
        <p:txBody>
          <a:bodyPr>
            <a:noAutofit/>
          </a:bodyPr>
          <a:lstStyle/>
          <a:p>
            <a:pPr marL="0" indent="0" algn="just">
              <a:buNone/>
            </a:pPr>
            <a:r>
              <a:rPr lang="en-US" sz="2400" dirty="0"/>
              <a:t>In this paper different smart home based  system with IOT systems services and their Features, Challenges and Security aspects are discussed.  Internet (</a:t>
            </a:r>
            <a:r>
              <a:rPr lang="en-US" sz="2400" dirty="0" err="1"/>
              <a:t>Wifi</a:t>
            </a:r>
            <a:r>
              <a:rPr lang="en-US" sz="2400" dirty="0"/>
              <a:t>) based home system with IOT system is a flexible and low cost, such system can only work in the wireless network. Such systems are noise sensitive and their accuracy can be affected by signal to noise ratio. These data are uploaded from the gateway to the web server through the LAN. Data acquisition and transmission are coded in parallel processes. That is when data acquisition is operating, data transmission is not interrupted and is executed in the background. The approach was successfully used for demonstrating services for measuring home conditions, monitoring home appliances, and controlling home access.</a:t>
            </a:r>
            <a:endParaRPr lang="en-IN" sz="2400" dirty="0"/>
          </a:p>
        </p:txBody>
      </p:sp>
      <p:pic>
        <p:nvPicPr>
          <p:cNvPr id="4" name="Picture 2" descr="D:\21-22  IT\Project\220px-Veltech_Rangarajan_Dr._Sagunthala_R&amp;D_Institute_of_Science_and_Technology_logo.png">
            <a:extLst>
              <a:ext uri="{FF2B5EF4-FFF2-40B4-BE49-F238E27FC236}">
                <a16:creationId xmlns:a16="http://schemas.microsoft.com/office/drawing/2014/main" id="{8EDF71C4-3EE8-96AB-EF68-E149CE15A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059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 </a:t>
            </a: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400" dirty="0">
                <a:solidFill>
                  <a:srgbClr val="222222"/>
                </a:solidFill>
                <a:cs typeface="Times New Roman" panose="02020603050405020304" pitchFamily="18" charset="0"/>
              </a:rPr>
              <a:t>El-Hajj, M.; </a:t>
            </a:r>
            <a:r>
              <a:rPr lang="en-US" sz="2400" dirty="0" err="1">
                <a:solidFill>
                  <a:srgbClr val="222222"/>
                </a:solidFill>
                <a:cs typeface="Times New Roman" panose="02020603050405020304" pitchFamily="18" charset="0"/>
              </a:rPr>
              <a:t>Fadlallah</a:t>
            </a:r>
            <a:r>
              <a:rPr lang="en-US" sz="2400" dirty="0">
                <a:solidFill>
                  <a:srgbClr val="222222"/>
                </a:solidFill>
                <a:cs typeface="Times New Roman" panose="02020603050405020304" pitchFamily="18" charset="0"/>
              </a:rPr>
              <a:t>, A.; </a:t>
            </a:r>
            <a:r>
              <a:rPr lang="en-US" sz="2400" dirty="0" err="1">
                <a:solidFill>
                  <a:srgbClr val="222222"/>
                </a:solidFill>
                <a:cs typeface="Times New Roman" panose="02020603050405020304" pitchFamily="18" charset="0"/>
              </a:rPr>
              <a:t>Chamoun</a:t>
            </a:r>
            <a:r>
              <a:rPr lang="en-US" sz="2400" dirty="0">
                <a:solidFill>
                  <a:srgbClr val="222222"/>
                </a:solidFill>
                <a:cs typeface="Times New Roman" panose="02020603050405020304" pitchFamily="18" charset="0"/>
              </a:rPr>
              <a:t>, M.; </a:t>
            </a:r>
            <a:r>
              <a:rPr lang="en-US" sz="2400" dirty="0" err="1">
                <a:solidFill>
                  <a:srgbClr val="222222"/>
                </a:solidFill>
                <a:cs typeface="Times New Roman" panose="02020603050405020304" pitchFamily="18" charset="0"/>
              </a:rPr>
              <a:t>Serhrouchni</a:t>
            </a:r>
            <a:r>
              <a:rPr lang="en-US" sz="2400" dirty="0">
                <a:solidFill>
                  <a:srgbClr val="222222"/>
                </a:solidFill>
                <a:cs typeface="Times New Roman" panose="02020603050405020304" pitchFamily="18" charset="0"/>
              </a:rPr>
              <a:t>, A. A Survey of Internet of Things (</a:t>
            </a:r>
            <a:r>
              <a:rPr lang="en-US" sz="2400" dirty="0" err="1">
                <a:solidFill>
                  <a:srgbClr val="222222"/>
                </a:solidFill>
                <a:cs typeface="Times New Roman" panose="02020603050405020304" pitchFamily="18" charset="0"/>
              </a:rPr>
              <a:t>IoT</a:t>
            </a:r>
            <a:r>
              <a:rPr lang="en-US" sz="2400" dirty="0">
                <a:solidFill>
                  <a:srgbClr val="222222"/>
                </a:solidFill>
                <a:cs typeface="Times New Roman" panose="02020603050405020304" pitchFamily="18" charset="0"/>
              </a:rPr>
              <a:t>) Authentication Schemes. Sensors 2019, 19, 1141. [Google Scholar]</a:t>
            </a:r>
          </a:p>
          <a:p>
            <a:endParaRPr lang="en-US" sz="500" dirty="0">
              <a:solidFill>
                <a:srgbClr val="222222"/>
              </a:solidFill>
              <a:cs typeface="Times New Roman" panose="02020603050405020304" pitchFamily="18" charset="0"/>
            </a:endParaRPr>
          </a:p>
          <a:p>
            <a:pPr>
              <a:buFont typeface="Wingdings" panose="05000000000000000000" pitchFamily="2" charset="2"/>
              <a:buChar char="Ø"/>
            </a:pPr>
            <a:r>
              <a:rPr lang="en-US" sz="2400" dirty="0">
                <a:solidFill>
                  <a:srgbClr val="222222"/>
                </a:solidFill>
                <a:cs typeface="Times New Roman" panose="02020603050405020304" pitchFamily="18" charset="0"/>
              </a:rPr>
              <a:t>Singh, U.; Ansari, M.A. Smart Home Automation System Using Internet of Things. In Proceedings of the 2019 2nd International Conference on Power Energy, Environment and Intelligent Control (PEEIC), Noida, India, 18–19 October 2019; pp. 144–149. [Google Scholar]</a:t>
            </a:r>
          </a:p>
          <a:p>
            <a:pPr marL="0" indent="0">
              <a:buNone/>
            </a:pPr>
            <a:endParaRPr lang="en-US" sz="500" dirty="0">
              <a:solidFill>
                <a:srgbClr val="222222"/>
              </a:solidFill>
              <a:cs typeface="Times New Roman" panose="02020603050405020304" pitchFamily="18" charset="0"/>
            </a:endParaRPr>
          </a:p>
          <a:p>
            <a:pPr>
              <a:buFont typeface="Wingdings" panose="05000000000000000000" pitchFamily="2" charset="2"/>
              <a:buChar char="Ø"/>
            </a:pPr>
            <a:r>
              <a:rPr lang="en-US" sz="2400" dirty="0" err="1">
                <a:solidFill>
                  <a:srgbClr val="222222"/>
                </a:solidFill>
                <a:cs typeface="Times New Roman" panose="02020603050405020304" pitchFamily="18" charset="0"/>
              </a:rPr>
              <a:t>Malche</a:t>
            </a:r>
            <a:r>
              <a:rPr lang="en-US" sz="2400" dirty="0">
                <a:solidFill>
                  <a:srgbClr val="222222"/>
                </a:solidFill>
                <a:cs typeface="Times New Roman" panose="02020603050405020304" pitchFamily="18" charset="0"/>
              </a:rPr>
              <a:t> T, </a:t>
            </a:r>
            <a:r>
              <a:rPr lang="en-US" sz="2400" dirty="0" err="1">
                <a:solidFill>
                  <a:srgbClr val="222222"/>
                </a:solidFill>
                <a:cs typeface="Times New Roman" panose="02020603050405020304" pitchFamily="18" charset="0"/>
              </a:rPr>
              <a:t>Maheshwary</a:t>
            </a:r>
            <a:r>
              <a:rPr lang="en-US" sz="2400" dirty="0">
                <a:solidFill>
                  <a:srgbClr val="222222"/>
                </a:solidFill>
                <a:cs typeface="Times New Roman" panose="02020603050405020304" pitchFamily="18" charset="0"/>
              </a:rPr>
              <a:t> P (2017) Internet of things (</a:t>
            </a:r>
            <a:r>
              <a:rPr lang="en-US" sz="2400" dirty="0" err="1">
                <a:solidFill>
                  <a:srgbClr val="222222"/>
                </a:solidFill>
                <a:cs typeface="Times New Roman" panose="02020603050405020304" pitchFamily="18" charset="0"/>
              </a:rPr>
              <a:t>IoT</a:t>
            </a:r>
            <a:r>
              <a:rPr lang="en-US" sz="2400" dirty="0">
                <a:solidFill>
                  <a:srgbClr val="222222"/>
                </a:solidFill>
                <a:cs typeface="Times New Roman" panose="02020603050405020304" pitchFamily="18" charset="0"/>
              </a:rPr>
              <a:t>) for building smart home system. In: International conference on I-SMAC, </a:t>
            </a:r>
            <a:r>
              <a:rPr lang="en-US" sz="2400" dirty="0" err="1">
                <a:solidFill>
                  <a:srgbClr val="222222"/>
                </a:solidFill>
                <a:cs typeface="Times New Roman" panose="02020603050405020304" pitchFamily="18" charset="0"/>
              </a:rPr>
              <a:t>IoT</a:t>
            </a:r>
            <a:r>
              <a:rPr lang="en-US" sz="2400" dirty="0">
                <a:solidFill>
                  <a:srgbClr val="222222"/>
                </a:solidFill>
                <a:cs typeface="Times New Roman" panose="02020603050405020304" pitchFamily="18" charset="0"/>
              </a:rPr>
              <a:t> in social, mobile, analytics and cloud, I-SMAC 2017Google Scholar</a:t>
            </a:r>
          </a:p>
          <a:p>
            <a:pPr>
              <a:buFont typeface="Wingdings" panose="05000000000000000000" pitchFamily="2" charset="2"/>
              <a:buChar char="Ø"/>
            </a:pPr>
            <a:endParaRPr lang="en-US" sz="2400" dirty="0">
              <a:solidFill>
                <a:srgbClr val="222222"/>
              </a:solidFill>
              <a:cs typeface="Times New Roman" panose="02020603050405020304" pitchFamily="18" charset="0"/>
            </a:endParaRPr>
          </a:p>
          <a:p>
            <a:pPr>
              <a:buFont typeface="Wingdings" panose="05000000000000000000" pitchFamily="2" charset="2"/>
              <a:buChar char="Ø"/>
            </a:pPr>
            <a:endParaRPr lang="en-US" sz="2400" dirty="0">
              <a:solidFill>
                <a:srgbClr val="222222"/>
              </a:solidFill>
              <a:cs typeface="Times New Roman" panose="02020603050405020304" pitchFamily="18" charset="0"/>
            </a:endParaRPr>
          </a:p>
          <a:p>
            <a:pPr>
              <a:buFont typeface="Wingdings" panose="05000000000000000000" pitchFamily="2" charset="2"/>
              <a:buChar char="Ø"/>
            </a:pPr>
            <a:endParaRPr lang="en-US" sz="2400" dirty="0">
              <a:solidFill>
                <a:srgbClr val="222222"/>
              </a:solidFill>
              <a:cs typeface="Times New Roman" panose="02020603050405020304" pitchFamily="18" charset="0"/>
            </a:endParaRPr>
          </a:p>
          <a:p>
            <a:pPr>
              <a:buFont typeface="Wingdings" panose="05000000000000000000" pitchFamily="2" charset="2"/>
              <a:buChar char="Ø"/>
            </a:pPr>
            <a:endParaRPr lang="en-US" sz="2400" dirty="0">
              <a:solidFill>
                <a:srgbClr val="222222"/>
              </a:solidFill>
              <a:cs typeface="Times New Roman" panose="02020603050405020304" pitchFamily="18" charset="0"/>
            </a:endParaRPr>
          </a:p>
          <a:p>
            <a:endParaRPr lang="en-IN" sz="2400" dirty="0"/>
          </a:p>
        </p:txBody>
      </p:sp>
      <p:pic>
        <p:nvPicPr>
          <p:cNvPr id="4" name="Picture 2" descr="D:\21-22  IT\Project\220px-Veltech_Rangarajan_Dr._Sagunthala_R&amp;D_Institute_of_Science_and_Technology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212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492896"/>
            <a:ext cx="8229600" cy="1756792"/>
          </a:xfrm>
        </p:spPr>
        <p:txBody>
          <a:bodyPr>
            <a:normAutofit/>
          </a:bodyPr>
          <a:lstStyle/>
          <a:p>
            <a:pPr marL="0" indent="0" algn="ctr">
              <a:buNone/>
            </a:pPr>
            <a:r>
              <a:rPr lang="en-IN" sz="8000" dirty="0"/>
              <a:t>THANK YOU</a:t>
            </a:r>
          </a:p>
        </p:txBody>
      </p:sp>
      <p:pic>
        <p:nvPicPr>
          <p:cNvPr id="4" name="Picture 2" descr="D:\21-22  IT\Project\220px-Veltech_Rangarajan_Dr._Sagunthala_R&amp;D_Institute_of_Science_and_Technolog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165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A5A2-4ED6-4FE0-B61E-D52A14161BD7}"/>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6292BD36-EDB2-4FA1-B3C0-32602AC0A2D8}"/>
              </a:ext>
            </a:extLst>
          </p:cNvPr>
          <p:cNvSpPr>
            <a:spLocks noGrp="1"/>
          </p:cNvSpPr>
          <p:nvPr>
            <p:ph idx="1"/>
          </p:nvPr>
        </p:nvSpPr>
        <p:spPr>
          <a:xfrm>
            <a:off x="421550" y="1268760"/>
            <a:ext cx="8722449" cy="5472608"/>
          </a:xfrm>
        </p:spPr>
        <p:txBody>
          <a:bodyPr>
            <a:normAutofit fontScale="92500" lnSpcReduction="10000"/>
          </a:bodyPr>
          <a:lstStyle/>
          <a:p>
            <a:r>
              <a:rPr lang="en-US" sz="2400" dirty="0"/>
              <a:t>Objective</a:t>
            </a:r>
          </a:p>
          <a:p>
            <a:r>
              <a:rPr lang="en-US" sz="2400" dirty="0"/>
              <a:t>Introduction</a:t>
            </a:r>
          </a:p>
          <a:p>
            <a:r>
              <a:rPr lang="en-US" sz="2400" dirty="0"/>
              <a:t>Problem Statement</a:t>
            </a:r>
          </a:p>
          <a:p>
            <a:r>
              <a:rPr lang="en-US" sz="2400" dirty="0"/>
              <a:t>Literature Survey</a:t>
            </a:r>
          </a:p>
          <a:p>
            <a:r>
              <a:rPr lang="en-US" sz="2400" dirty="0"/>
              <a:t>Title Explanation</a:t>
            </a:r>
          </a:p>
          <a:p>
            <a:r>
              <a:rPr lang="en-US" sz="2400" dirty="0"/>
              <a:t>Architecture</a:t>
            </a:r>
          </a:p>
          <a:p>
            <a:r>
              <a:rPr lang="en-US" sz="2400" dirty="0"/>
              <a:t>Data Flow Diagram</a:t>
            </a:r>
          </a:p>
          <a:p>
            <a:r>
              <a:rPr lang="en-US" sz="2400" dirty="0"/>
              <a:t>Existing System</a:t>
            </a:r>
          </a:p>
          <a:p>
            <a:r>
              <a:rPr lang="en-US" sz="2400" dirty="0"/>
              <a:t>ER Diagram</a:t>
            </a:r>
          </a:p>
          <a:p>
            <a:r>
              <a:rPr lang="en-US" sz="2400" dirty="0"/>
              <a:t>Proposed System</a:t>
            </a:r>
          </a:p>
          <a:p>
            <a:r>
              <a:rPr lang="en-US" sz="2400" dirty="0"/>
              <a:t>Module</a:t>
            </a:r>
          </a:p>
          <a:p>
            <a:r>
              <a:rPr lang="en-US" sz="2400" dirty="0"/>
              <a:t>Feasibility Of Project</a:t>
            </a:r>
          </a:p>
          <a:p>
            <a:r>
              <a:rPr lang="en-US" sz="2400" dirty="0"/>
              <a:t>Conclusion</a:t>
            </a:r>
          </a:p>
          <a:p>
            <a:r>
              <a:rPr lang="en-US" sz="2400" dirty="0"/>
              <a:t>Reference</a:t>
            </a:r>
          </a:p>
          <a:p>
            <a:endParaRPr lang="en-US" sz="2400" dirty="0"/>
          </a:p>
          <a:p>
            <a:endParaRPr lang="en-US" sz="2400" dirty="0"/>
          </a:p>
          <a:p>
            <a:endParaRPr lang="en-US" sz="2400" dirty="0"/>
          </a:p>
          <a:p>
            <a:endParaRPr lang="en-IN" sz="2400" dirty="0"/>
          </a:p>
        </p:txBody>
      </p:sp>
    </p:spTree>
    <p:extLst>
      <p:ext uri="{BB962C8B-B14F-4D97-AF65-F5344CB8AC3E}">
        <p14:creationId xmlns:p14="http://schemas.microsoft.com/office/powerpoint/2010/main" val="137071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normAutofit/>
          </a:bodyPr>
          <a:lstStyle/>
          <a:p>
            <a:pPr marL="0" indent="0">
              <a:buNone/>
            </a:pPr>
            <a:r>
              <a:rPr lang="en-IN" sz="2400" b="1" dirty="0">
                <a:cs typeface="Times New Roman" pitchFamily="18" charset="0"/>
              </a:rPr>
              <a:t>Aim of the Project:</a:t>
            </a:r>
          </a:p>
          <a:p>
            <a:pPr algn="just">
              <a:buFont typeface="Wingdings" pitchFamily="2" charset="2"/>
              <a:buChar char="Ø"/>
            </a:pPr>
            <a:r>
              <a:rPr lang="en-US" sz="2400" dirty="0">
                <a:cs typeface="Times New Roman" panose="02020603050405020304" pitchFamily="18" charset="0"/>
              </a:rPr>
              <a:t>The main objective of the functions is to improve the quality of life and convenience in the home.</a:t>
            </a:r>
          </a:p>
          <a:p>
            <a:pPr algn="just">
              <a:buFont typeface="Wingdings" pitchFamily="2" charset="2"/>
              <a:buChar char="Ø"/>
            </a:pPr>
            <a:r>
              <a:rPr lang="en-US" sz="2400" dirty="0">
                <a:cs typeface="Times New Roman" panose="02020603050405020304" pitchFamily="18" charset="0"/>
              </a:rPr>
              <a:t>Other goals are greater security and more efficient use of energy thanks to connected, remote-controllable devices.</a:t>
            </a:r>
          </a:p>
          <a:p>
            <a:pPr marL="0" indent="0" algn="just">
              <a:buNone/>
            </a:pPr>
            <a:r>
              <a:rPr lang="en-US" sz="2400" b="1" dirty="0">
                <a:cs typeface="Times New Roman" panose="02020603050405020304" pitchFamily="18" charset="0"/>
              </a:rPr>
              <a:t>Scope of the Project:</a:t>
            </a:r>
          </a:p>
          <a:p>
            <a:pPr algn="just">
              <a:buFont typeface="Wingdings" pitchFamily="2" charset="2"/>
              <a:buChar char="Ø"/>
            </a:pPr>
            <a:r>
              <a:rPr lang="en-US" sz="2400" dirty="0">
                <a:cs typeface="Times New Roman" panose="02020603050405020304" pitchFamily="18" charset="0"/>
              </a:rPr>
              <a:t>The scope of the project is to control the home security and digitalized home.</a:t>
            </a:r>
            <a:endParaRPr lang="en-IN" sz="2400" dirty="0">
              <a:cs typeface="Times New Roman" pitchFamily="18" charset="0"/>
            </a:endParaRPr>
          </a:p>
          <a:p>
            <a:pPr marL="0" indent="0">
              <a:buNone/>
            </a:pPr>
            <a:endParaRPr lang="en-IN" sz="2400" dirty="0">
              <a:cs typeface="Times New Roman" pitchFamily="18" charset="0"/>
            </a:endParaRPr>
          </a:p>
          <a:p>
            <a:endParaRPr lang="en-IN" sz="2400" dirty="0"/>
          </a:p>
        </p:txBody>
      </p:sp>
      <p:pic>
        <p:nvPicPr>
          <p:cNvPr id="5" name="Picture 2" descr="D:\21-22  IT\Project\220px-Veltech_Rangarajan_Dr._Sagunthala_R&amp;D_Institute_of_Science_and_Technolog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06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457200" y="1499333"/>
            <a:ext cx="8229600" cy="4525963"/>
          </a:xfrm>
        </p:spPr>
        <p:txBody>
          <a:bodyPr>
            <a:noAutofit/>
          </a:bodyPr>
          <a:lstStyle/>
          <a:p>
            <a:pPr algn="just">
              <a:lnSpc>
                <a:spcPct val="90000"/>
              </a:lnSpc>
              <a:spcAft>
                <a:spcPts val="800"/>
              </a:spcAft>
            </a:pP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Smart Home (SH) promises the potentials for the user to measure home conditions (e.g., humidity, temperature, luminosity, etc.), manipulate home HVAC (heating, ventilation and air conditioning) appliances and control their status with minimum user's intervention. Researchers and practitioners have made a great deal of efforts in facilitating the concept.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90000"/>
              </a:lnSpc>
              <a:spcAft>
                <a:spcPts val="800"/>
              </a:spcAft>
            </a:pP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aforementioned research efforts focus on the SH features of context-awareness, energy efficiency, natural interaction, and user activity recognition.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rPr>
              <a:t>Several articles are found that develop and apply IoT solutions based on the existing clouds that are matter of study in this paper. Strong need for integration of cloud and IoT is mentioned in where an agent oriented and cloud assisted paradigm is envisaged based on a novel reference</a:t>
            </a:r>
            <a:endParaRPr lang="en-US" sz="2200" dirty="0">
              <a:cs typeface="Times New Roman" panose="02020603050405020304" pitchFamily="18" charset="0"/>
            </a:endParaRPr>
          </a:p>
        </p:txBody>
      </p:sp>
      <p:pic>
        <p:nvPicPr>
          <p:cNvPr id="4" name="Picture 2" descr="D:\21-22  IT\Project\220px-Veltech_Rangarajan_Dr._Sagunthala_R&amp;D_Institute_of_Science_and_Technolog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558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 </a:t>
            </a:r>
          </a:p>
        </p:txBody>
      </p:sp>
      <p:sp>
        <p:nvSpPr>
          <p:cNvPr id="3" name="Content Placeholder 2"/>
          <p:cNvSpPr>
            <a:spLocks noGrp="1"/>
          </p:cNvSpPr>
          <p:nvPr>
            <p:ph idx="1"/>
          </p:nvPr>
        </p:nvSpPr>
        <p:spPr>
          <a:xfrm>
            <a:off x="457200" y="1637146"/>
            <a:ext cx="8229600" cy="4525963"/>
          </a:xfrm>
        </p:spPr>
        <p:txBody>
          <a:bodyPr>
            <a:normAutofit/>
          </a:bodyPr>
          <a:lstStyle/>
          <a:p>
            <a:r>
              <a:rPr lang="en-IN" sz="2400" dirty="0"/>
              <a:t>While switching on/off home appliances we generally uses switches in which chances of short circuit is high.</a:t>
            </a:r>
          </a:p>
          <a:p>
            <a:r>
              <a:rPr lang="en-IN" sz="2400" dirty="0"/>
              <a:t>If we went outside the home and forget to switch off the lights and fans, then it will leads to unusual consumption of electricity.</a:t>
            </a:r>
          </a:p>
          <a:p>
            <a:r>
              <a:rPr lang="en-IN" sz="2400" dirty="0"/>
              <a:t>To overcome such situation, we can switch on/off the particular appliances by just one tap from our phone or system.</a:t>
            </a:r>
          </a:p>
        </p:txBody>
      </p:sp>
      <p:pic>
        <p:nvPicPr>
          <p:cNvPr id="4" name="Picture 2" descr="D:\21-22  IT\Project\220px-Veltech_Rangarajan_Dr._Sagunthala_R&amp;D_Institute_of_Science_and_Technolog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09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review</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50214940"/>
              </p:ext>
            </p:extLst>
          </p:nvPr>
        </p:nvGraphicFramePr>
        <p:xfrm>
          <a:off x="179512" y="1916832"/>
          <a:ext cx="8856985" cy="4637113"/>
        </p:xfrm>
        <a:graphic>
          <a:graphicData uri="http://schemas.openxmlformats.org/drawingml/2006/table">
            <a:tbl>
              <a:tblPr firstRow="1" bandRow="1">
                <a:tableStyleId>{5C22544A-7EE6-4342-B048-85BDC9FD1C3A}</a:tableStyleId>
              </a:tblPr>
              <a:tblGrid>
                <a:gridCol w="786108">
                  <a:extLst>
                    <a:ext uri="{9D8B030D-6E8A-4147-A177-3AD203B41FA5}">
                      <a16:colId xmlns:a16="http://schemas.microsoft.com/office/drawing/2014/main" val="20000"/>
                    </a:ext>
                  </a:extLst>
                </a:gridCol>
                <a:gridCol w="1704946">
                  <a:extLst>
                    <a:ext uri="{9D8B030D-6E8A-4147-A177-3AD203B41FA5}">
                      <a16:colId xmlns:a16="http://schemas.microsoft.com/office/drawing/2014/main" val="20001"/>
                    </a:ext>
                  </a:extLst>
                </a:gridCol>
                <a:gridCol w="1704946">
                  <a:extLst>
                    <a:ext uri="{9D8B030D-6E8A-4147-A177-3AD203B41FA5}">
                      <a16:colId xmlns:a16="http://schemas.microsoft.com/office/drawing/2014/main" val="20002"/>
                    </a:ext>
                  </a:extLst>
                </a:gridCol>
                <a:gridCol w="2889588">
                  <a:extLst>
                    <a:ext uri="{9D8B030D-6E8A-4147-A177-3AD203B41FA5}">
                      <a16:colId xmlns:a16="http://schemas.microsoft.com/office/drawing/2014/main" val="20003"/>
                    </a:ext>
                  </a:extLst>
                </a:gridCol>
                <a:gridCol w="1771397">
                  <a:extLst>
                    <a:ext uri="{9D8B030D-6E8A-4147-A177-3AD203B41FA5}">
                      <a16:colId xmlns:a16="http://schemas.microsoft.com/office/drawing/2014/main" val="20004"/>
                    </a:ext>
                  </a:extLst>
                </a:gridCol>
              </a:tblGrid>
              <a:tr h="378540">
                <a:tc>
                  <a:txBody>
                    <a:bodyPr/>
                    <a:lstStyle/>
                    <a:p>
                      <a:r>
                        <a:rPr lang="en-IN" dirty="0" err="1"/>
                        <a:t>S.No</a:t>
                      </a:r>
                      <a:endParaRPr lang="en-IN" dirty="0"/>
                    </a:p>
                  </a:txBody>
                  <a:tcPr/>
                </a:tc>
                <a:tc>
                  <a:txBody>
                    <a:bodyPr/>
                    <a:lstStyle/>
                    <a:p>
                      <a:r>
                        <a:rPr lang="en-IN" dirty="0" err="1"/>
                        <a:t>Authour</a:t>
                      </a:r>
                      <a:r>
                        <a:rPr lang="en-IN" dirty="0"/>
                        <a:t> </a:t>
                      </a:r>
                    </a:p>
                  </a:txBody>
                  <a:tcPr/>
                </a:tc>
                <a:tc>
                  <a:txBody>
                    <a:bodyPr/>
                    <a:lstStyle/>
                    <a:p>
                      <a:r>
                        <a:rPr lang="en-IN" dirty="0"/>
                        <a:t>year</a:t>
                      </a:r>
                    </a:p>
                  </a:txBody>
                  <a:tcPr/>
                </a:tc>
                <a:tc>
                  <a:txBody>
                    <a:bodyPr/>
                    <a:lstStyle/>
                    <a:p>
                      <a:r>
                        <a:rPr lang="en-IN" dirty="0"/>
                        <a:t>Proposed technique </a:t>
                      </a:r>
                    </a:p>
                  </a:txBody>
                  <a:tcPr/>
                </a:tc>
                <a:tc>
                  <a:txBody>
                    <a:bodyPr/>
                    <a:lstStyle/>
                    <a:p>
                      <a:r>
                        <a:rPr lang="en-IN" dirty="0"/>
                        <a:t>Pros and cons </a:t>
                      </a:r>
                    </a:p>
                  </a:txBody>
                  <a:tcPr/>
                </a:tc>
                <a:extLst>
                  <a:ext uri="{0D108BD9-81ED-4DB2-BD59-A6C34878D82A}">
                    <a16:rowId xmlns:a16="http://schemas.microsoft.com/office/drawing/2014/main" val="10000"/>
                  </a:ext>
                </a:extLst>
              </a:tr>
              <a:tr h="946350">
                <a:tc>
                  <a:txBody>
                    <a:bodyPr/>
                    <a:lstStyle/>
                    <a:p>
                      <a:r>
                        <a:rPr lang="en-IN" dirty="0"/>
                        <a:t>1</a:t>
                      </a:r>
                    </a:p>
                  </a:txBody>
                  <a:tcPr/>
                </a:tc>
                <a:tc>
                  <a:txBody>
                    <a:bodyPr/>
                    <a:lstStyle/>
                    <a:p>
                      <a:r>
                        <a:rPr lang="en-US" dirty="0" err="1">
                          <a:latin typeface="Times New Roman" panose="02020603050405020304" pitchFamily="18" charset="0"/>
                          <a:cs typeface="Times New Roman" panose="02020603050405020304" pitchFamily="18" charset="0"/>
                        </a:rPr>
                        <a:t>Soni</a:t>
                      </a:r>
                      <a:r>
                        <a:rPr lang="en-US" dirty="0">
                          <a:latin typeface="Times New Roman" panose="02020603050405020304" pitchFamily="18" charset="0"/>
                          <a:cs typeface="Times New Roman" panose="02020603050405020304" pitchFamily="18" charset="0"/>
                        </a:rPr>
                        <a:t>, D., &amp; </a:t>
                      </a:r>
                      <a:r>
                        <a:rPr lang="en-US" dirty="0" err="1">
                          <a:latin typeface="Times New Roman" panose="02020603050405020304" pitchFamily="18" charset="0"/>
                          <a:cs typeface="Times New Roman" panose="02020603050405020304" pitchFamily="18" charset="0"/>
                        </a:rPr>
                        <a:t>Makwana</a:t>
                      </a:r>
                      <a:endParaRPr lang="en-IN" dirty="0"/>
                    </a:p>
                  </a:txBody>
                  <a:tcPr/>
                </a:tc>
                <a:tc>
                  <a:txBody>
                    <a:bodyPr/>
                    <a:lstStyle/>
                    <a:p>
                      <a:r>
                        <a:rPr lang="en-US" dirty="0">
                          <a:latin typeface="Times New Roman" panose="02020603050405020304" pitchFamily="18" charset="0"/>
                          <a:cs typeface="Times New Roman" panose="02020603050405020304" pitchFamily="18" charset="0"/>
                        </a:rPr>
                        <a:t>April, 2020 </a:t>
                      </a:r>
                      <a:endParaRPr lang="en-IN" dirty="0"/>
                    </a:p>
                  </a:txBody>
                  <a:tcPr/>
                </a:tc>
                <a:tc>
                  <a:txBody>
                    <a:bodyPr/>
                    <a:lstStyle/>
                    <a:p>
                      <a:r>
                        <a:rPr lang="en-US" dirty="0">
                          <a:latin typeface="Times New Roman" panose="02020603050405020304" pitchFamily="18" charset="0"/>
                          <a:cs typeface="Times New Roman" panose="02020603050405020304" pitchFamily="18" charset="0"/>
                        </a:rPr>
                        <a:t>MQTT</a:t>
                      </a:r>
                    </a:p>
                    <a:p>
                      <a:r>
                        <a:rPr lang="en-US" dirty="0">
                          <a:latin typeface="Times New Roman" panose="02020603050405020304" pitchFamily="18" charset="0"/>
                          <a:cs typeface="Times New Roman" panose="02020603050405020304" pitchFamily="18" charset="0"/>
                        </a:rPr>
                        <a:t>(Message Queuing Telemetry Transport)</a:t>
                      </a:r>
                      <a:endParaRPr lang="en-IN" dirty="0"/>
                    </a:p>
                  </a:txBody>
                  <a:tcPr/>
                </a:tc>
                <a:tc>
                  <a:txBody>
                    <a:body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monitoring and controlling room temperatures</a:t>
                      </a:r>
                      <a:endParaRPr lang="en-IN" dirty="0"/>
                    </a:p>
                  </a:txBody>
                  <a:tcPr/>
                </a:tc>
                <a:extLst>
                  <a:ext uri="{0D108BD9-81ED-4DB2-BD59-A6C34878D82A}">
                    <a16:rowId xmlns:a16="http://schemas.microsoft.com/office/drawing/2014/main" val="10001"/>
                  </a:ext>
                </a:extLst>
              </a:tr>
              <a:tr h="1798064">
                <a:tc>
                  <a:txBody>
                    <a:bodyPr/>
                    <a:lstStyle/>
                    <a:p>
                      <a:r>
                        <a:rPr lang="en-IN" dirty="0"/>
                        <a:t>2</a:t>
                      </a:r>
                    </a:p>
                  </a:txBody>
                  <a:tcPr/>
                </a:tc>
                <a:tc>
                  <a:txBody>
                    <a:bodyPr/>
                    <a:lstStyle/>
                    <a:p>
                      <a:r>
                        <a:rPr lang="en-US" dirty="0">
                          <a:latin typeface="Times New Roman" panose="02020603050405020304" pitchFamily="18" charset="0"/>
                          <a:cs typeface="Times New Roman" panose="02020603050405020304" pitchFamily="18" charset="0"/>
                        </a:rPr>
                        <a:t>Huang, F. L., Liao, Z. Z., Wang, T. H., Chen, Q. M., Wu, T. H., &amp; Chang, C. H. </a:t>
                      </a:r>
                      <a:endParaRPr lang="en-IN" dirty="0"/>
                    </a:p>
                  </a:txBody>
                  <a:tcPr/>
                </a:tc>
                <a:tc>
                  <a:txBody>
                    <a:bodyPr/>
                    <a:lstStyle/>
                    <a:p>
                      <a:r>
                        <a:rPr lang="en-US" dirty="0">
                          <a:latin typeface="Times New Roman" panose="02020603050405020304" pitchFamily="18" charset="0"/>
                          <a:cs typeface="Times New Roman" panose="02020603050405020304" pitchFamily="18" charset="0"/>
                        </a:rPr>
                        <a:t>July,2021</a:t>
                      </a:r>
                      <a:endParaRPr lang="en-IN" dirty="0"/>
                    </a:p>
                  </a:txBody>
                  <a:tcPr/>
                </a:tc>
                <a:tc>
                  <a:txBody>
                    <a:bodyPr/>
                    <a:lstStyle/>
                    <a:p>
                      <a:r>
                        <a:rPr lang="en-US" dirty="0">
                          <a:latin typeface="Times New Roman" panose="02020603050405020304" pitchFamily="18" charset="0"/>
                          <a:cs typeface="Times New Roman" panose="02020603050405020304" pitchFamily="18" charset="0"/>
                        </a:rPr>
                        <a:t>Intelligent and Disaster Prevention Hard Hat Based on AIOT and Speeches Recognition</a:t>
                      </a:r>
                      <a:endParaRPr lang="en-IN" dirty="0"/>
                    </a:p>
                  </a:txBody>
                  <a:tcPr/>
                </a:tc>
                <a:tc>
                  <a:txBody>
                    <a:body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provide accurate evidence of personal identity</a:t>
                      </a:r>
                      <a:endParaRPr lang="en-IN" dirty="0"/>
                    </a:p>
                  </a:txBody>
                  <a:tcPr/>
                </a:tc>
                <a:extLst>
                  <a:ext uri="{0D108BD9-81ED-4DB2-BD59-A6C34878D82A}">
                    <a16:rowId xmlns:a16="http://schemas.microsoft.com/office/drawing/2014/main" val="10002"/>
                  </a:ext>
                </a:extLst>
              </a:tr>
              <a:tr h="1514159">
                <a:tc>
                  <a:txBody>
                    <a:bodyPr/>
                    <a:lstStyle/>
                    <a:p>
                      <a:r>
                        <a:rPr lang="en-IN" dirty="0"/>
                        <a:t>3</a:t>
                      </a:r>
                    </a:p>
                  </a:txBody>
                  <a:tcPr/>
                </a:tc>
                <a:tc>
                  <a:txBody>
                    <a:bodyPr/>
                    <a:lstStyle/>
                    <a:p>
                      <a:r>
                        <a:rPr lang="en-US" dirty="0">
                          <a:latin typeface="Times New Roman" panose="02020603050405020304" pitchFamily="18" charset="0"/>
                          <a:cs typeface="Times New Roman" panose="02020603050405020304" pitchFamily="18" charset="0"/>
                        </a:rPr>
                        <a:t>Maw, H. M., Thu, S. M., &amp; Mon, M. T.</a:t>
                      </a:r>
                      <a:endParaRPr lang="en-IN" dirty="0"/>
                    </a:p>
                  </a:txBody>
                  <a:tcPr/>
                </a:tc>
                <a:tc>
                  <a:txBody>
                    <a:bodyPr/>
                    <a:lstStyle/>
                    <a:p>
                      <a:r>
                        <a:rPr lang="en-US" dirty="0">
                          <a:latin typeface="Times New Roman" panose="02020603050405020304" pitchFamily="18" charset="0"/>
                          <a:cs typeface="Times New Roman" panose="02020603050405020304" pitchFamily="18" charset="0"/>
                        </a:rPr>
                        <a:t>November, 2021</a:t>
                      </a:r>
                      <a:endParaRPr lang="en-IN" dirty="0"/>
                    </a:p>
                  </a:txBody>
                  <a:tcPr/>
                </a:tc>
                <a:tc>
                  <a:txBody>
                    <a:bodyPr/>
                    <a:lstStyle/>
                    <a:p>
                      <a:r>
                        <a:rPr lang="en-US" dirty="0">
                          <a:latin typeface="Times New Roman" panose="02020603050405020304" pitchFamily="18" charset="0"/>
                          <a:cs typeface="Times New Roman" panose="02020603050405020304" pitchFamily="18" charset="0"/>
                        </a:rPr>
                        <a:t>Face Recognition based on Illumination Invariant Techniques Model.</a:t>
                      </a:r>
                      <a:endParaRPr lang="en-IN" dirty="0"/>
                    </a:p>
                  </a:txBody>
                  <a:tcPr/>
                </a:tc>
                <a:tc>
                  <a:txBody>
                    <a:bodyPr/>
                    <a:lstStyle/>
                    <a:p>
                      <a:r>
                        <a:rPr lang="en-US" dirty="0">
                          <a:latin typeface="Times New Roman" panose="02020603050405020304" pitchFamily="18" charset="0"/>
                          <a:cs typeface="Times New Roman" panose="02020603050405020304" pitchFamily="18" charset="0"/>
                        </a:rPr>
                        <a:t>it is easy to use with available cam</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embedded in</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computers and smartphones</a:t>
                      </a:r>
                      <a:endParaRPr lang="en-IN" dirty="0"/>
                    </a:p>
                  </a:txBody>
                  <a:tcPr/>
                </a:tc>
                <a:extLst>
                  <a:ext uri="{0D108BD9-81ED-4DB2-BD59-A6C34878D82A}">
                    <a16:rowId xmlns:a16="http://schemas.microsoft.com/office/drawing/2014/main" val="10003"/>
                  </a:ext>
                </a:extLst>
              </a:tr>
            </a:tbl>
          </a:graphicData>
        </a:graphic>
      </p:graphicFrame>
      <p:pic>
        <p:nvPicPr>
          <p:cNvPr id="4" name="Picture 2" descr="D:\21-22  IT\Project\220px-Veltech_Rangarajan_Dr._Sagunthala_R&amp;D_Institute_of_Science_and_Technolog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90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review(Cont..)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91593963"/>
              </p:ext>
            </p:extLst>
          </p:nvPr>
        </p:nvGraphicFramePr>
        <p:xfrm>
          <a:off x="251521" y="2204864"/>
          <a:ext cx="8640958" cy="2198008"/>
        </p:xfrm>
        <a:graphic>
          <a:graphicData uri="http://schemas.openxmlformats.org/drawingml/2006/table">
            <a:tbl>
              <a:tblPr firstRow="1" bandRow="1">
                <a:tableStyleId>{5C22544A-7EE6-4342-B048-85BDC9FD1C3A}</a:tableStyleId>
              </a:tblPr>
              <a:tblGrid>
                <a:gridCol w="766934">
                  <a:extLst>
                    <a:ext uri="{9D8B030D-6E8A-4147-A177-3AD203B41FA5}">
                      <a16:colId xmlns:a16="http://schemas.microsoft.com/office/drawing/2014/main" val="20000"/>
                    </a:ext>
                  </a:extLst>
                </a:gridCol>
                <a:gridCol w="1663362">
                  <a:extLst>
                    <a:ext uri="{9D8B030D-6E8A-4147-A177-3AD203B41FA5}">
                      <a16:colId xmlns:a16="http://schemas.microsoft.com/office/drawing/2014/main" val="20001"/>
                    </a:ext>
                  </a:extLst>
                </a:gridCol>
                <a:gridCol w="1663362">
                  <a:extLst>
                    <a:ext uri="{9D8B030D-6E8A-4147-A177-3AD203B41FA5}">
                      <a16:colId xmlns:a16="http://schemas.microsoft.com/office/drawing/2014/main" val="20002"/>
                    </a:ext>
                  </a:extLst>
                </a:gridCol>
                <a:gridCol w="2819109">
                  <a:extLst>
                    <a:ext uri="{9D8B030D-6E8A-4147-A177-3AD203B41FA5}">
                      <a16:colId xmlns:a16="http://schemas.microsoft.com/office/drawing/2014/main" val="20003"/>
                    </a:ext>
                  </a:extLst>
                </a:gridCol>
                <a:gridCol w="1728191">
                  <a:extLst>
                    <a:ext uri="{9D8B030D-6E8A-4147-A177-3AD203B41FA5}">
                      <a16:colId xmlns:a16="http://schemas.microsoft.com/office/drawing/2014/main" val="20004"/>
                    </a:ext>
                  </a:extLst>
                </a:gridCol>
              </a:tblGrid>
              <a:tr h="460648">
                <a:tc>
                  <a:txBody>
                    <a:bodyPr/>
                    <a:lstStyle/>
                    <a:p>
                      <a:r>
                        <a:rPr lang="en-IN" dirty="0" err="1"/>
                        <a:t>S.No</a:t>
                      </a:r>
                      <a:endParaRPr lang="en-IN" dirty="0"/>
                    </a:p>
                  </a:txBody>
                  <a:tcPr/>
                </a:tc>
                <a:tc>
                  <a:txBody>
                    <a:bodyPr/>
                    <a:lstStyle/>
                    <a:p>
                      <a:r>
                        <a:rPr lang="en-IN" dirty="0" err="1"/>
                        <a:t>Authour</a:t>
                      </a:r>
                      <a:r>
                        <a:rPr lang="en-IN" dirty="0"/>
                        <a:t> </a:t>
                      </a:r>
                    </a:p>
                  </a:txBody>
                  <a:tcPr/>
                </a:tc>
                <a:tc>
                  <a:txBody>
                    <a:bodyPr/>
                    <a:lstStyle/>
                    <a:p>
                      <a:r>
                        <a:rPr lang="en-IN" dirty="0"/>
                        <a:t>year</a:t>
                      </a:r>
                    </a:p>
                  </a:txBody>
                  <a:tcPr/>
                </a:tc>
                <a:tc>
                  <a:txBody>
                    <a:bodyPr/>
                    <a:lstStyle/>
                    <a:p>
                      <a:r>
                        <a:rPr lang="en-IN" dirty="0"/>
                        <a:t>Proposed technique </a:t>
                      </a:r>
                    </a:p>
                  </a:txBody>
                  <a:tcPr/>
                </a:tc>
                <a:tc>
                  <a:txBody>
                    <a:bodyPr/>
                    <a:lstStyle/>
                    <a:p>
                      <a:r>
                        <a:rPr lang="en-IN" dirty="0"/>
                        <a:t>Pros and cons </a:t>
                      </a:r>
                    </a:p>
                  </a:txBody>
                  <a:tcPr/>
                </a:tc>
                <a:extLst>
                  <a:ext uri="{0D108BD9-81ED-4DB2-BD59-A6C34878D82A}">
                    <a16:rowId xmlns:a16="http://schemas.microsoft.com/office/drawing/2014/main" val="10000"/>
                  </a:ext>
                </a:extLst>
              </a:tr>
              <a:tr h="950404">
                <a:tc>
                  <a:txBody>
                    <a:bodyPr/>
                    <a:lstStyle/>
                    <a:p>
                      <a:r>
                        <a:rPr lang="en-IN" dirty="0"/>
                        <a:t>4</a:t>
                      </a:r>
                    </a:p>
                  </a:txBody>
                  <a:tcPr/>
                </a:tc>
                <a:tc>
                  <a:txBody>
                    <a:bodyPr/>
                    <a:lstStyle/>
                    <a:p>
                      <a:r>
                        <a:rPr lang="en-US" dirty="0">
                          <a:latin typeface="Times New Roman" panose="02020603050405020304" pitchFamily="18" charset="0"/>
                          <a:cs typeface="Times New Roman" panose="02020603050405020304" pitchFamily="18" charset="0"/>
                        </a:rPr>
                        <a:t>Ray, P. P. </a:t>
                      </a:r>
                      <a:endParaRPr lang="en-IN" dirty="0"/>
                    </a:p>
                  </a:txBody>
                  <a:tcPr/>
                </a:tc>
                <a:tc>
                  <a:txBody>
                    <a:bodyPr/>
                    <a:lstStyle/>
                    <a:p>
                      <a:r>
                        <a:rPr lang="en-US" dirty="0">
                          <a:latin typeface="Times New Roman" panose="02020603050405020304" pitchFamily="18" charset="0"/>
                          <a:cs typeface="Times New Roman" panose="02020603050405020304" pitchFamily="18" charset="0"/>
                        </a:rPr>
                        <a:t>2021</a:t>
                      </a:r>
                      <a:endParaRPr lang="en-IN" dirty="0"/>
                    </a:p>
                  </a:txBody>
                  <a:tcPr/>
                </a:tc>
                <a:tc>
                  <a:txBody>
                    <a:bodyPr/>
                    <a:lstStyle/>
                    <a:p>
                      <a:r>
                        <a:rPr lang="en-US" dirty="0">
                          <a:latin typeface="Times New Roman" panose="02020603050405020304" pitchFamily="18" charset="0"/>
                          <a:cs typeface="Times New Roman" panose="02020603050405020304" pitchFamily="18" charset="0"/>
                        </a:rPr>
                        <a:t>MQTT broker </a:t>
                      </a:r>
                      <a:endParaRPr lang="en-IN" dirty="0"/>
                    </a:p>
                  </a:txBody>
                  <a:tcPr/>
                </a:tc>
                <a:tc>
                  <a:txBody>
                    <a:bodyPr/>
                    <a:lstStyle/>
                    <a:p>
                      <a:r>
                        <a:rPr lang="en-US" dirty="0">
                          <a:latin typeface="Times New Roman" panose="02020603050405020304" pitchFamily="18" charset="0"/>
                          <a:cs typeface="Times New Roman" panose="02020603050405020304" pitchFamily="18" charset="0"/>
                        </a:rPr>
                        <a:t>provides a connecting link between physical devices and smart home systems</a:t>
                      </a:r>
                      <a:endParaRPr lang="en-IN" dirty="0"/>
                    </a:p>
                  </a:txBody>
                  <a:tcPr/>
                </a:tc>
                <a:extLst>
                  <a:ext uri="{0D108BD9-81ED-4DB2-BD59-A6C34878D82A}">
                    <a16:rowId xmlns:a16="http://schemas.microsoft.com/office/drawing/2014/main" val="10001"/>
                  </a:ext>
                </a:extLst>
              </a:tr>
            </a:tbl>
          </a:graphicData>
        </a:graphic>
      </p:graphicFrame>
      <p:pic>
        <p:nvPicPr>
          <p:cNvPr id="4" name="Picture 2" descr="D:\21-22  IT\Project\220px-Veltech_Rangarajan_Dr._Sagunthala_R&amp;D_Institute_of_Science_and_Technolog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142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Title explanation </a:t>
            </a:r>
          </a:p>
        </p:txBody>
      </p:sp>
      <p:pic>
        <p:nvPicPr>
          <p:cNvPr id="2050" name="Picture 2" descr="D:\21-22  IT\Project\220px-Veltech_Rangarajan_Dr._Sagunthala_R&amp;D_Institute_of_Science_and_Technolog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660708768"/>
              </p:ext>
            </p:extLst>
          </p:nvPr>
        </p:nvGraphicFramePr>
        <p:xfrm>
          <a:off x="570384" y="1988841"/>
          <a:ext cx="8003232" cy="3960438"/>
        </p:xfrm>
        <a:graphic>
          <a:graphicData uri="http://schemas.openxmlformats.org/drawingml/2006/table">
            <a:tbl>
              <a:tblPr firstRow="1" bandRow="1">
                <a:tableStyleId>{5C22544A-7EE6-4342-B048-85BDC9FD1C3A}</a:tableStyleId>
              </a:tblPr>
              <a:tblGrid>
                <a:gridCol w="787363">
                  <a:extLst>
                    <a:ext uri="{9D8B030D-6E8A-4147-A177-3AD203B41FA5}">
                      <a16:colId xmlns:a16="http://schemas.microsoft.com/office/drawing/2014/main" val="20000"/>
                    </a:ext>
                  </a:extLst>
                </a:gridCol>
                <a:gridCol w="3561333">
                  <a:extLst>
                    <a:ext uri="{9D8B030D-6E8A-4147-A177-3AD203B41FA5}">
                      <a16:colId xmlns:a16="http://schemas.microsoft.com/office/drawing/2014/main" val="20001"/>
                    </a:ext>
                  </a:extLst>
                </a:gridCol>
                <a:gridCol w="3654536">
                  <a:extLst>
                    <a:ext uri="{9D8B030D-6E8A-4147-A177-3AD203B41FA5}">
                      <a16:colId xmlns:a16="http://schemas.microsoft.com/office/drawing/2014/main" val="20002"/>
                    </a:ext>
                  </a:extLst>
                </a:gridCol>
              </a:tblGrid>
              <a:tr h="572498">
                <a:tc>
                  <a:txBody>
                    <a:bodyPr/>
                    <a:lstStyle/>
                    <a:p>
                      <a:r>
                        <a:rPr lang="en-IN" dirty="0"/>
                        <a:t>S.no</a:t>
                      </a:r>
                    </a:p>
                  </a:txBody>
                  <a:tcPr/>
                </a:tc>
                <a:tc>
                  <a:txBody>
                    <a:bodyPr/>
                    <a:lstStyle/>
                    <a:p>
                      <a:r>
                        <a:rPr lang="en-IN" dirty="0"/>
                        <a:t>Item</a:t>
                      </a:r>
                    </a:p>
                  </a:txBody>
                  <a:tcPr/>
                </a:tc>
                <a:tc>
                  <a:txBody>
                    <a:bodyPr/>
                    <a:lstStyle/>
                    <a:p>
                      <a:r>
                        <a:rPr lang="en-IN" dirty="0"/>
                        <a:t>Description </a:t>
                      </a:r>
                    </a:p>
                  </a:txBody>
                  <a:tcPr/>
                </a:tc>
                <a:extLst>
                  <a:ext uri="{0D108BD9-81ED-4DB2-BD59-A6C34878D82A}">
                    <a16:rowId xmlns:a16="http://schemas.microsoft.com/office/drawing/2014/main" val="10000"/>
                  </a:ext>
                </a:extLst>
              </a:tr>
              <a:tr h="988149">
                <a:tc>
                  <a:txBody>
                    <a:bodyPr/>
                    <a:lstStyle/>
                    <a:p>
                      <a:r>
                        <a:rPr lang="en-IN"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Base paper title </a:t>
                      </a:r>
                    </a:p>
                    <a:p>
                      <a:endParaRPr lang="en-IN" dirty="0"/>
                    </a:p>
                  </a:txBody>
                  <a:tcPr/>
                </a:tc>
                <a:tc>
                  <a:txBody>
                    <a:bodyPr/>
                    <a:lstStyle/>
                    <a:p>
                      <a:r>
                        <a:rPr lang="en-IN" dirty="0"/>
                        <a:t>SMART</a:t>
                      </a:r>
                      <a:r>
                        <a:rPr lang="en-IN" baseline="0" dirty="0"/>
                        <a:t> HOME SYSTEM</a:t>
                      </a:r>
                      <a:endParaRPr lang="en-IN" dirty="0"/>
                    </a:p>
                  </a:txBody>
                  <a:tcPr/>
                </a:tc>
                <a:extLst>
                  <a:ext uri="{0D108BD9-81ED-4DB2-BD59-A6C34878D82A}">
                    <a16:rowId xmlns:a16="http://schemas.microsoft.com/office/drawing/2014/main" val="10001"/>
                  </a:ext>
                </a:extLst>
              </a:tr>
              <a:tr h="988149">
                <a:tc>
                  <a:txBody>
                    <a:bodyPr/>
                    <a:lstStyle/>
                    <a:p>
                      <a:r>
                        <a:rPr lang="en-IN"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Proposed  project title</a:t>
                      </a:r>
                    </a:p>
                    <a:p>
                      <a:endParaRPr lang="en-IN" dirty="0"/>
                    </a:p>
                  </a:txBody>
                  <a:tcPr/>
                </a:tc>
                <a:tc>
                  <a:txBody>
                    <a:bodyPr/>
                    <a:lstStyle/>
                    <a:p>
                      <a:r>
                        <a:rPr lang="en-IN" sz="1800" dirty="0"/>
                        <a:t>SMART HOME USING IOT IN CLOUD COMPUTING</a:t>
                      </a:r>
                      <a:endParaRPr lang="en-IN" dirty="0"/>
                    </a:p>
                  </a:txBody>
                  <a:tcPr/>
                </a:tc>
                <a:extLst>
                  <a:ext uri="{0D108BD9-81ED-4DB2-BD59-A6C34878D82A}">
                    <a16:rowId xmlns:a16="http://schemas.microsoft.com/office/drawing/2014/main" val="10002"/>
                  </a:ext>
                </a:extLst>
              </a:tr>
              <a:tr h="1411642">
                <a:tc>
                  <a:txBody>
                    <a:bodyPr/>
                    <a:lstStyle/>
                    <a:p>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Improvement from existing method  </a:t>
                      </a:r>
                    </a:p>
                    <a:p>
                      <a:endParaRPr lang="en-IN" dirty="0"/>
                    </a:p>
                  </a:txBody>
                  <a:tcPr/>
                </a:tc>
                <a:tc>
                  <a:txBody>
                    <a:bodyPr/>
                    <a:lstStyle/>
                    <a:p>
                      <a:r>
                        <a:rPr lang="en-IN" dirty="0"/>
                        <a:t>With the addition of cloud computing</a:t>
                      </a:r>
                      <a:r>
                        <a:rPr lang="en-IN" baseline="0" dirty="0"/>
                        <a:t> a user can store it’s data to a cloud server.</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10563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6775-D218-06F3-2D1A-EAC6B88379EF}"/>
              </a:ext>
            </a:extLst>
          </p:cNvPr>
          <p:cNvSpPr>
            <a:spLocks noGrp="1"/>
          </p:cNvSpPr>
          <p:nvPr>
            <p:ph type="title"/>
          </p:nvPr>
        </p:nvSpPr>
        <p:spPr>
          <a:xfrm>
            <a:off x="173349" y="168399"/>
            <a:ext cx="8229600" cy="1143000"/>
          </a:xfrm>
        </p:spPr>
        <p:txBody>
          <a:bodyPr/>
          <a:lstStyle/>
          <a:p>
            <a:r>
              <a:rPr lang="en-IN" dirty="0"/>
              <a:t>Architecture</a:t>
            </a:r>
          </a:p>
        </p:txBody>
      </p:sp>
      <p:pic>
        <p:nvPicPr>
          <p:cNvPr id="6" name="Content Placeholder 5">
            <a:extLst>
              <a:ext uri="{FF2B5EF4-FFF2-40B4-BE49-F238E27FC236}">
                <a16:creationId xmlns:a16="http://schemas.microsoft.com/office/drawing/2014/main" id="{E53AD05D-C6BA-1FF6-BD26-5B95809CAB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1700808"/>
            <a:ext cx="7187899" cy="4525963"/>
          </a:xfrm>
        </p:spPr>
      </p:pic>
      <p:pic>
        <p:nvPicPr>
          <p:cNvPr id="4" name="Picture 2" descr="D:\21-22  IT\Project\220px-Veltech_Rangarajan_Dr._Sagunthala_R&amp;D_Institute_of_Science_and_Technology_logo.png">
            <a:extLst>
              <a:ext uri="{FF2B5EF4-FFF2-40B4-BE49-F238E27FC236}">
                <a16:creationId xmlns:a16="http://schemas.microsoft.com/office/drawing/2014/main" id="{E7985AE5-29A9-9350-47A0-4BD800C11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742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1223</Words>
  <Application>Microsoft Office PowerPoint</Application>
  <PresentationFormat>On-screen Show (4:3)</PresentationFormat>
  <Paragraphs>121</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Wingdings</vt:lpstr>
      <vt:lpstr>Office Theme</vt:lpstr>
      <vt:lpstr>Department of Information Technology  Minor Project review 2 SMART HOME USING IOT IN CLOUD COMPUTING </vt:lpstr>
      <vt:lpstr>INDEX</vt:lpstr>
      <vt:lpstr>Objective</vt:lpstr>
      <vt:lpstr>Introduction</vt:lpstr>
      <vt:lpstr>Problem statement </vt:lpstr>
      <vt:lpstr>Literature review</vt:lpstr>
      <vt:lpstr>Literature review(Cont..)</vt:lpstr>
      <vt:lpstr>Title explanation </vt:lpstr>
      <vt:lpstr>Architecture</vt:lpstr>
      <vt:lpstr>Data Flow Diagram</vt:lpstr>
      <vt:lpstr>Existing system </vt:lpstr>
      <vt:lpstr>ER Diagram</vt:lpstr>
      <vt:lpstr>Proposed system </vt:lpstr>
      <vt:lpstr>MODULES</vt:lpstr>
      <vt:lpstr>PowerPoint Presentation</vt:lpstr>
      <vt:lpstr>Feasibility of project </vt:lpstr>
      <vt:lpstr>Conclusion</vt:lpstr>
      <vt:lpstr>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Minor Project review 1 Title of the project</dc:title>
  <dc:creator>ELCOT</dc:creator>
  <cp:lastModifiedBy>Sumant Kumar</cp:lastModifiedBy>
  <cp:revision>29</cp:revision>
  <dcterms:created xsi:type="dcterms:W3CDTF">2021-09-27T04:34:33Z</dcterms:created>
  <dcterms:modified xsi:type="dcterms:W3CDTF">2022-11-01T06:18:32Z</dcterms:modified>
</cp:coreProperties>
</file>