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Light" charset="1" panose="020B0306030504020204"/>
      <p:regular r:id="rId10"/>
    </p:embeddedFont>
    <p:embeddedFont>
      <p:font typeface="Open Sans Light Bold" charset="1" panose="020B0806030504020204"/>
      <p:regular r:id="rId11"/>
    </p:embeddedFont>
    <p:embeddedFont>
      <p:font typeface="Open Sans Light Italics" charset="1" panose="020B0306030504020204"/>
      <p:regular r:id="rId12"/>
    </p:embeddedFont>
    <p:embeddedFont>
      <p:font typeface="Open Sans Light Bold Italics" charset="1" panose="020B0806030504020204"/>
      <p:regular r:id="rId13"/>
    </p:embeddedFont>
    <p:embeddedFont>
      <p:font typeface="Agrandir Narrow" charset="1" panose="00000506000000000000"/>
      <p:regular r:id="rId14"/>
    </p:embeddedFont>
    <p:embeddedFont>
      <p:font typeface="Agrandir Narrow Bold" charset="1" panose="00000806000000000000"/>
      <p:regular r:id="rId15"/>
    </p:embeddedFont>
    <p:embeddedFont>
      <p:font typeface="Agrandir Narrow Italics" charset="1" panose="00000506000000000000"/>
      <p:regular r:id="rId16"/>
    </p:embeddedFont>
    <p:embeddedFont>
      <p:font typeface="Agrandir Narrow Bold Italics" charset="1" panose="00000806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0.png" Type="http://schemas.openxmlformats.org/officeDocument/2006/relationships/image"/><Relationship Id="rId11" Target="../media/image51.svg" Type="http://schemas.openxmlformats.org/officeDocument/2006/relationships/image"/><Relationship Id="rId12" Target="../media/image10.png" Type="http://schemas.openxmlformats.org/officeDocument/2006/relationships/image"/><Relationship Id="rId13" Target="../media/image11.svg" Type="http://schemas.openxmlformats.org/officeDocument/2006/relationships/image"/><Relationship Id="rId14" Target="../media/image4.png" Type="http://schemas.openxmlformats.org/officeDocument/2006/relationships/image"/><Relationship Id="rId15" Target="../media/image5.svg" Type="http://schemas.openxmlformats.org/officeDocument/2006/relationships/image"/><Relationship Id="rId2" Target="../media/image61.png" Type="http://schemas.openxmlformats.org/officeDocument/2006/relationships/image"/><Relationship Id="rId3" Target="../media/image62.svg" Type="http://schemas.openxmlformats.org/officeDocument/2006/relationships/image"/><Relationship Id="rId4" Target="../media/image16.png" Type="http://schemas.openxmlformats.org/officeDocument/2006/relationships/image"/><Relationship Id="rId5" Target="../media/image52.svg" Type="http://schemas.openxmlformats.org/officeDocument/2006/relationships/image"/><Relationship Id="rId6" Target="../media/image63.png" Type="http://schemas.openxmlformats.org/officeDocument/2006/relationships/image"/><Relationship Id="rId7" Target="../media/image64.svg" Type="http://schemas.openxmlformats.org/officeDocument/2006/relationships/image"/><Relationship Id="rId8" Target="../media/image38.png" Type="http://schemas.openxmlformats.org/officeDocument/2006/relationships/image"/><Relationship Id="rId9" Target="../media/image3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22.png" Type="http://schemas.openxmlformats.org/officeDocument/2006/relationships/image"/><Relationship Id="rId13" Target="../media/image23.svg" Type="http://schemas.openxmlformats.org/officeDocument/2006/relationships/image"/><Relationship Id="rId14" Target="../media/image24.png" Type="http://schemas.openxmlformats.org/officeDocument/2006/relationships/image"/><Relationship Id="rId15" Target="../media/image25.svg" Type="http://schemas.openxmlformats.org/officeDocument/2006/relationships/image"/><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12" Target="../media/image36.png" Type="http://schemas.openxmlformats.org/officeDocument/2006/relationships/image"/><Relationship Id="rId13" Target="../media/image37.sv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8.png" Type="http://schemas.openxmlformats.org/officeDocument/2006/relationships/image"/><Relationship Id="rId11" Target="../media/image39.svg" Type="http://schemas.openxmlformats.org/officeDocument/2006/relationships/image"/><Relationship Id="rId12" Target="../media/image24.png" Type="http://schemas.openxmlformats.org/officeDocument/2006/relationships/image"/><Relationship Id="rId13" Target="../media/image25.sv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16.png" Type="http://schemas.openxmlformats.org/officeDocument/2006/relationships/image"/><Relationship Id="rId13" Target="../media/image17.svg" Type="http://schemas.openxmlformats.org/officeDocument/2006/relationships/image"/><Relationship Id="rId14" Target="../media/image18.png" Type="http://schemas.openxmlformats.org/officeDocument/2006/relationships/image"/><Relationship Id="rId15" Target="../media/image19.svg" Type="http://schemas.openxmlformats.org/officeDocument/2006/relationships/image"/><Relationship Id="rId16" Target="../media/image20.png" Type="http://schemas.openxmlformats.org/officeDocument/2006/relationships/image"/><Relationship Id="rId17" Target="../media/image21.svg" Type="http://schemas.openxmlformats.org/officeDocument/2006/relationships/image"/><Relationship Id="rId18" Target="../media/image38.png" Type="http://schemas.openxmlformats.org/officeDocument/2006/relationships/image"/><Relationship Id="rId19" Target="../media/image39.svg" Type="http://schemas.openxmlformats.org/officeDocument/2006/relationships/image"/><Relationship Id="rId2" Target="../media/image40.png" Type="http://schemas.openxmlformats.org/officeDocument/2006/relationships/image"/><Relationship Id="rId20" Target="../media/image24.png" Type="http://schemas.openxmlformats.org/officeDocument/2006/relationships/image"/><Relationship Id="rId21" Target="../media/image25.svg" Type="http://schemas.openxmlformats.org/officeDocument/2006/relationships/image"/><Relationship Id="rId22" Target="../media/image48.png" Type="http://schemas.openxmlformats.org/officeDocument/2006/relationships/image"/><Relationship Id="rId23" Target="../media/image49.svg" Type="http://schemas.openxmlformats.org/officeDocument/2006/relationships/image"/><Relationship Id="rId3" Target="../media/image41.svg" Type="http://schemas.openxmlformats.org/officeDocument/2006/relationships/image"/><Relationship Id="rId4" Target="../media/image42.png" Type="http://schemas.openxmlformats.org/officeDocument/2006/relationships/image"/><Relationship Id="rId5" Target="../media/image43.svg" Type="http://schemas.openxmlformats.org/officeDocument/2006/relationships/image"/><Relationship Id="rId6" Target="../media/image44.png" Type="http://schemas.openxmlformats.org/officeDocument/2006/relationships/image"/><Relationship Id="rId7" Target="../media/image45.svg" Type="http://schemas.openxmlformats.org/officeDocument/2006/relationships/image"/><Relationship Id="rId8" Target="../media/image46.png" Type="http://schemas.openxmlformats.org/officeDocument/2006/relationships/image"/><Relationship Id="rId9" Target="../media/image4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3.png" Type="http://schemas.openxmlformats.org/officeDocument/2006/relationships/image"/><Relationship Id="rId11" Target="../media/image54.svg" Type="http://schemas.openxmlformats.org/officeDocument/2006/relationships/image"/><Relationship Id="rId12" Target="../media/image38.png" Type="http://schemas.openxmlformats.org/officeDocument/2006/relationships/image"/><Relationship Id="rId13" Target="../media/image39.svg" Type="http://schemas.openxmlformats.org/officeDocument/2006/relationships/image"/><Relationship Id="rId14" Target="../media/image10.png" Type="http://schemas.openxmlformats.org/officeDocument/2006/relationships/image"/><Relationship Id="rId15" Target="../media/image11.svg" Type="http://schemas.openxmlformats.org/officeDocument/2006/relationships/image"/><Relationship Id="rId16" Target="../media/image55.png" Type="http://schemas.openxmlformats.org/officeDocument/2006/relationships/image"/><Relationship Id="rId17" Target="../media/image56.svg" Type="http://schemas.openxmlformats.org/officeDocument/2006/relationships/image"/><Relationship Id="rId2" Target="../media/image50.png" Type="http://schemas.openxmlformats.org/officeDocument/2006/relationships/image"/><Relationship Id="rId3" Target="../media/image51.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6.png" Type="http://schemas.openxmlformats.org/officeDocument/2006/relationships/image"/><Relationship Id="rId7" Target="../media/image52.svg" Type="http://schemas.openxmlformats.org/officeDocument/2006/relationships/image"/><Relationship Id="rId8" Target="../media/image4.png" Type="http://schemas.openxmlformats.org/officeDocument/2006/relationships/image"/><Relationship Id="rId9"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3.png" Type="http://schemas.openxmlformats.org/officeDocument/2006/relationships/image"/><Relationship Id="rId11" Target="../media/image54.svg" Type="http://schemas.openxmlformats.org/officeDocument/2006/relationships/image"/><Relationship Id="rId12" Target="../media/image38.png" Type="http://schemas.openxmlformats.org/officeDocument/2006/relationships/image"/><Relationship Id="rId13" Target="../media/image39.svg" Type="http://schemas.openxmlformats.org/officeDocument/2006/relationships/image"/><Relationship Id="rId14" Target="../media/image10.png" Type="http://schemas.openxmlformats.org/officeDocument/2006/relationships/image"/><Relationship Id="rId15" Target="../media/image11.svg" Type="http://schemas.openxmlformats.org/officeDocument/2006/relationships/image"/><Relationship Id="rId2" Target="../media/image50.png" Type="http://schemas.openxmlformats.org/officeDocument/2006/relationships/image"/><Relationship Id="rId3" Target="../media/image51.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6.png" Type="http://schemas.openxmlformats.org/officeDocument/2006/relationships/image"/><Relationship Id="rId7" Target="../media/image52.svg" Type="http://schemas.openxmlformats.org/officeDocument/2006/relationships/image"/><Relationship Id="rId8" Target="../media/image4.png" Type="http://schemas.openxmlformats.org/officeDocument/2006/relationships/image"/><Relationship Id="rId9" Target="../media/image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8.png" Type="http://schemas.openxmlformats.org/officeDocument/2006/relationships/image"/><Relationship Id="rId11" Target="../media/image39.svg" Type="http://schemas.openxmlformats.org/officeDocument/2006/relationships/image"/><Relationship Id="rId12" Target="../media/image57.png" Type="http://schemas.openxmlformats.org/officeDocument/2006/relationships/image"/><Relationship Id="rId13" Target="../media/image58.sv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16.png" Type="http://schemas.openxmlformats.org/officeDocument/2006/relationships/image"/><Relationship Id="rId5" Target="../media/image52.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53.png" Type="http://schemas.openxmlformats.org/officeDocument/2006/relationships/image"/><Relationship Id="rId9" Target="../media/image5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3.png" Type="http://schemas.openxmlformats.org/officeDocument/2006/relationships/image"/><Relationship Id="rId11" Target="../media/image54.svg" Type="http://schemas.openxmlformats.org/officeDocument/2006/relationships/image"/><Relationship Id="rId12" Target="../media/image38.png" Type="http://schemas.openxmlformats.org/officeDocument/2006/relationships/image"/><Relationship Id="rId13" Target="../media/image39.svg" Type="http://schemas.openxmlformats.org/officeDocument/2006/relationships/image"/><Relationship Id="rId14" Target="../media/image10.png" Type="http://schemas.openxmlformats.org/officeDocument/2006/relationships/image"/><Relationship Id="rId15" Target="../media/image11.svg" Type="http://schemas.openxmlformats.org/officeDocument/2006/relationships/image"/><Relationship Id="rId2" Target="../media/image59.png" Type="http://schemas.openxmlformats.org/officeDocument/2006/relationships/image"/><Relationship Id="rId3" Target="../media/image60.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6.png" Type="http://schemas.openxmlformats.org/officeDocument/2006/relationships/image"/><Relationship Id="rId7" Target="../media/image52.svg" Type="http://schemas.openxmlformats.org/officeDocument/2006/relationships/image"/><Relationship Id="rId8" Target="../media/image4.png" Type="http://schemas.openxmlformats.org/officeDocument/2006/relationships/image"/><Relationship Id="rId9"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8011234" y="-461993"/>
            <a:ext cx="13817356" cy="13498089"/>
            <a:chOff x="-41910" y="-111760"/>
            <a:chExt cx="5331460" cy="5208270"/>
          </a:xfrm>
        </p:grpSpPr>
        <p:sp>
          <p:nvSpPr>
            <p:cNvPr name="Freeform 3" id="3"/>
            <p:cNvSpPr/>
            <p:nvPr/>
          </p:nvSpPr>
          <p:spPr>
            <a:xfrm>
              <a:off x="-41910" y="-111760"/>
              <a:ext cx="5331460" cy="5208270"/>
            </a:xfrm>
            <a:custGeom>
              <a:avLst/>
              <a:gdLst/>
              <a:ahLst/>
              <a:cxnLst/>
              <a:rect r="r" b="b" t="t" l="l"/>
              <a:pathLst>
                <a:path h="5208270" w="5331460">
                  <a:moveTo>
                    <a:pt x="5292090" y="2602230"/>
                  </a:moveTo>
                  <a:cubicBezTo>
                    <a:pt x="5227320" y="3086100"/>
                    <a:pt x="4768850" y="3023870"/>
                    <a:pt x="4579620" y="3380740"/>
                  </a:cubicBezTo>
                  <a:cubicBezTo>
                    <a:pt x="4500880" y="3530600"/>
                    <a:pt x="4569460" y="3718560"/>
                    <a:pt x="4517390" y="3876040"/>
                  </a:cubicBezTo>
                  <a:cubicBezTo>
                    <a:pt x="4436110" y="4118610"/>
                    <a:pt x="4210050" y="4274820"/>
                    <a:pt x="3977640" y="4361180"/>
                  </a:cubicBezTo>
                  <a:cubicBezTo>
                    <a:pt x="3592830" y="4503420"/>
                    <a:pt x="3197860" y="4471670"/>
                    <a:pt x="2796540" y="4499610"/>
                  </a:cubicBezTo>
                  <a:cubicBezTo>
                    <a:pt x="2541270" y="4517390"/>
                    <a:pt x="2532380" y="4668520"/>
                    <a:pt x="2442210" y="4862830"/>
                  </a:cubicBezTo>
                  <a:cubicBezTo>
                    <a:pt x="2341880" y="5076190"/>
                    <a:pt x="2103120" y="5208270"/>
                    <a:pt x="1868170" y="5207000"/>
                  </a:cubicBezTo>
                  <a:cubicBezTo>
                    <a:pt x="1631950" y="5205730"/>
                    <a:pt x="1405890" y="5082540"/>
                    <a:pt x="1253490" y="4902200"/>
                  </a:cubicBezTo>
                  <a:cubicBezTo>
                    <a:pt x="1075690" y="4693920"/>
                    <a:pt x="990600" y="4415790"/>
                    <a:pt x="796290" y="4222750"/>
                  </a:cubicBezTo>
                  <a:cubicBezTo>
                    <a:pt x="601980" y="4028440"/>
                    <a:pt x="314960" y="3935730"/>
                    <a:pt x="153670" y="3713480"/>
                  </a:cubicBezTo>
                  <a:cubicBezTo>
                    <a:pt x="0" y="3501390"/>
                    <a:pt x="11430" y="3216910"/>
                    <a:pt x="154940" y="3001010"/>
                  </a:cubicBezTo>
                  <a:cubicBezTo>
                    <a:pt x="293370" y="2795270"/>
                    <a:pt x="532130" y="2772410"/>
                    <a:pt x="717550" y="2625090"/>
                  </a:cubicBezTo>
                  <a:cubicBezTo>
                    <a:pt x="831850" y="2534920"/>
                    <a:pt x="814070" y="2382520"/>
                    <a:pt x="904240" y="2270760"/>
                  </a:cubicBezTo>
                  <a:cubicBezTo>
                    <a:pt x="1036320" y="2108200"/>
                    <a:pt x="1217930" y="1998980"/>
                    <a:pt x="1412240" y="1930400"/>
                  </a:cubicBezTo>
                  <a:cubicBezTo>
                    <a:pt x="1593850" y="1865630"/>
                    <a:pt x="1793240" y="1864360"/>
                    <a:pt x="1913890" y="1690370"/>
                  </a:cubicBezTo>
                  <a:cubicBezTo>
                    <a:pt x="2080260" y="1451610"/>
                    <a:pt x="1935480" y="1064260"/>
                    <a:pt x="2020570" y="782320"/>
                  </a:cubicBezTo>
                  <a:cubicBezTo>
                    <a:pt x="2103120" y="508000"/>
                    <a:pt x="2298700" y="307340"/>
                    <a:pt x="2585720" y="255270"/>
                  </a:cubicBezTo>
                  <a:cubicBezTo>
                    <a:pt x="2807970" y="215900"/>
                    <a:pt x="3078480" y="420370"/>
                    <a:pt x="3272790" y="289560"/>
                  </a:cubicBezTo>
                  <a:cubicBezTo>
                    <a:pt x="3586480" y="78740"/>
                    <a:pt x="4184650" y="0"/>
                    <a:pt x="4422140" y="365760"/>
                  </a:cubicBezTo>
                  <a:cubicBezTo>
                    <a:pt x="4621530" y="671830"/>
                    <a:pt x="4415790" y="910590"/>
                    <a:pt x="4241800" y="1151890"/>
                  </a:cubicBezTo>
                  <a:cubicBezTo>
                    <a:pt x="4126230" y="1313180"/>
                    <a:pt x="3865880" y="1563370"/>
                    <a:pt x="4138930" y="1720850"/>
                  </a:cubicBezTo>
                  <a:cubicBezTo>
                    <a:pt x="4366260" y="1851660"/>
                    <a:pt x="4646930" y="1733550"/>
                    <a:pt x="4879340" y="1845310"/>
                  </a:cubicBezTo>
                  <a:cubicBezTo>
                    <a:pt x="5189220" y="1993900"/>
                    <a:pt x="5331460" y="2310130"/>
                    <a:pt x="5292090" y="2602230"/>
                  </a:cubicBezTo>
                  <a:close/>
                </a:path>
              </a:pathLst>
            </a:custGeom>
            <a:blipFill>
              <a:blip r:embed="rId2"/>
              <a:stretch>
                <a:fillRect l="-13838" r="-15432" t="2193" b="-2193"/>
              </a:stretch>
            </a:blipFill>
          </p:spPr>
        </p:sp>
      </p:grpSp>
      <p:pic>
        <p:nvPicPr>
          <p:cNvPr name="Picture 4" id="4"/>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460291" y="8125020"/>
            <a:ext cx="1684907" cy="1710328"/>
          </a:xfrm>
          <a:prstGeom prst="rect">
            <a:avLst/>
          </a:prstGeom>
        </p:spPr>
      </p:pic>
      <p:pic>
        <p:nvPicPr>
          <p:cNvPr name="Picture 5" id="5"/>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945237" y="1482778"/>
            <a:ext cx="1561364" cy="854492"/>
          </a:xfrm>
          <a:prstGeom prst="rect">
            <a:avLst/>
          </a:prstGeom>
        </p:spPr>
      </p:pic>
      <p:pic>
        <p:nvPicPr>
          <p:cNvPr name="Picture 6" id="6"/>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048306" y="277505"/>
            <a:ext cx="3432328" cy="1029698"/>
          </a:xfrm>
          <a:prstGeom prst="rect">
            <a:avLst/>
          </a:prstGeom>
        </p:spPr>
      </p:pic>
      <p:pic>
        <p:nvPicPr>
          <p:cNvPr name="Picture 7" id="7"/>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9503493" y="1124194"/>
            <a:ext cx="1497362" cy="1571659"/>
          </a:xfrm>
          <a:prstGeom prst="rect">
            <a:avLst/>
          </a:prstGeom>
        </p:spPr>
      </p:pic>
      <p:pic>
        <p:nvPicPr>
          <p:cNvPr name="Picture 8" id="8"/>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0" t="0" r="0" b="0"/>
          <a:stretch>
            <a:fillRect/>
          </a:stretch>
        </p:blipFill>
        <p:spPr>
          <a:xfrm flipH="false" flipV="false" rot="0">
            <a:off x="5922914" y="2209164"/>
            <a:ext cx="850914" cy="850914"/>
          </a:xfrm>
          <a:prstGeom prst="rect">
            <a:avLst/>
          </a:prstGeom>
        </p:spPr>
      </p:pic>
      <p:pic>
        <p:nvPicPr>
          <p:cNvPr name="Picture 9" id="9"/>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5232848" y="9479527"/>
            <a:ext cx="2231046" cy="1220991"/>
          </a:xfrm>
          <a:prstGeom prst="rect">
            <a:avLst/>
          </a:prstGeom>
        </p:spPr>
      </p:pic>
      <p:sp>
        <p:nvSpPr>
          <p:cNvPr name="TextBox 10" id="10"/>
          <p:cNvSpPr txBox="true"/>
          <p:nvPr/>
        </p:nvSpPr>
        <p:spPr>
          <a:xfrm rot="0">
            <a:off x="1530437" y="3632900"/>
            <a:ext cx="7779483" cy="1447800"/>
          </a:xfrm>
          <a:prstGeom prst="rect">
            <a:avLst/>
          </a:prstGeom>
        </p:spPr>
        <p:txBody>
          <a:bodyPr anchor="t" rtlCol="false" tIns="0" lIns="0" bIns="0" rIns="0">
            <a:spAutoFit/>
          </a:bodyPr>
          <a:lstStyle/>
          <a:p>
            <a:pPr>
              <a:lnSpc>
                <a:spcPts val="9644"/>
              </a:lnSpc>
            </a:pPr>
            <a:r>
              <a:rPr lang="en-US" sz="8037">
                <a:solidFill>
                  <a:srgbClr val="050A30"/>
                </a:solidFill>
                <a:latin typeface="Agrandir Narrow Bold"/>
              </a:rPr>
              <a:t>DeCentraSocial</a:t>
            </a:r>
          </a:p>
        </p:txBody>
      </p:sp>
      <p:sp>
        <p:nvSpPr>
          <p:cNvPr name="TextBox 11" id="11"/>
          <p:cNvSpPr txBox="true"/>
          <p:nvPr/>
        </p:nvSpPr>
        <p:spPr>
          <a:xfrm rot="0">
            <a:off x="1364593" y="6096551"/>
            <a:ext cx="6084013" cy="789075"/>
          </a:xfrm>
          <a:prstGeom prst="rect">
            <a:avLst/>
          </a:prstGeom>
        </p:spPr>
        <p:txBody>
          <a:bodyPr anchor="t" rtlCol="false" tIns="0" lIns="0" bIns="0" rIns="0">
            <a:spAutoFit/>
          </a:bodyPr>
          <a:lstStyle/>
          <a:p>
            <a:pPr algn="ctr">
              <a:lnSpc>
                <a:spcPts val="5538"/>
              </a:lnSpc>
              <a:spcBef>
                <a:spcPct val="0"/>
              </a:spcBef>
            </a:pPr>
            <a:r>
              <a:rPr lang="en-US" sz="3955">
                <a:solidFill>
                  <a:srgbClr val="F4F6FC"/>
                </a:solidFill>
                <a:latin typeface="Agrandir Narrow"/>
              </a:rPr>
              <a:t>WEB 3.0</a:t>
            </a:r>
          </a:p>
        </p:txBody>
      </p:sp>
      <p:sp>
        <p:nvSpPr>
          <p:cNvPr name="TextBox 12" id="12"/>
          <p:cNvSpPr txBox="true"/>
          <p:nvPr/>
        </p:nvSpPr>
        <p:spPr>
          <a:xfrm rot="0">
            <a:off x="1530437" y="2850528"/>
            <a:ext cx="5752325" cy="1010972"/>
          </a:xfrm>
          <a:prstGeom prst="rect">
            <a:avLst/>
          </a:prstGeom>
        </p:spPr>
        <p:txBody>
          <a:bodyPr anchor="t" rtlCol="false" tIns="0" lIns="0" bIns="0" rIns="0">
            <a:spAutoFit/>
          </a:bodyPr>
          <a:lstStyle/>
          <a:p>
            <a:pPr>
              <a:lnSpc>
                <a:spcPts val="8321"/>
              </a:lnSpc>
              <a:spcBef>
                <a:spcPct val="0"/>
              </a:spcBef>
            </a:pPr>
            <a:r>
              <a:rPr lang="en-US" sz="5943">
                <a:solidFill>
                  <a:srgbClr val="000000"/>
                </a:solidFill>
                <a:latin typeface="Open Sans Light"/>
              </a:rPr>
              <a:t>What is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sp>
        <p:nvSpPr>
          <p:cNvPr name="TextBox 2" id="2"/>
          <p:cNvSpPr txBox="true"/>
          <p:nvPr/>
        </p:nvSpPr>
        <p:spPr>
          <a:xfrm rot="0">
            <a:off x="5379717" y="4042855"/>
            <a:ext cx="7528566" cy="1905781"/>
          </a:xfrm>
          <a:prstGeom prst="rect">
            <a:avLst/>
          </a:prstGeom>
        </p:spPr>
        <p:txBody>
          <a:bodyPr anchor="t" rtlCol="false" tIns="0" lIns="0" bIns="0" rIns="0">
            <a:spAutoFit/>
          </a:bodyPr>
          <a:lstStyle/>
          <a:p>
            <a:pPr algn="ctr">
              <a:lnSpc>
                <a:spcPts val="12698"/>
              </a:lnSpc>
              <a:spcBef>
                <a:spcPct val="0"/>
              </a:spcBef>
            </a:pPr>
            <a:r>
              <a:rPr lang="en-US" sz="10581">
                <a:solidFill>
                  <a:srgbClr val="050A30"/>
                </a:solidFill>
                <a:latin typeface="Agrandir Narrow Bold"/>
              </a:rPr>
              <a:t>Thank You</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60291" y="8770797"/>
            <a:ext cx="1048729" cy="1064552"/>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670958" y="8944492"/>
            <a:ext cx="2617042" cy="2010313"/>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965346" y="609345"/>
            <a:ext cx="3432328" cy="1029698"/>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6296564" y="1028700"/>
            <a:ext cx="962736" cy="1010505"/>
          </a:xfrm>
          <a:prstGeom prst="rect">
            <a:avLst/>
          </a:prstGeom>
        </p:spPr>
      </p:pic>
      <p:pic>
        <p:nvPicPr>
          <p:cNvPr name="Picture 7" id="7"/>
          <p:cNvPicPr>
            <a:picLocks noChangeAspect="true"/>
          </p:cNvPicPr>
          <p:nvPr/>
        </p:nvPicPr>
        <p:blipFill>
          <a:blip r:embed="rId10">
            <a:alphaModFix amt="50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2466983" y="-5604565"/>
            <a:ext cx="6501663" cy="6728759"/>
          </a:xfrm>
          <a:prstGeom prst="rect">
            <a:avLst/>
          </a:prstGeom>
        </p:spPr>
      </p:pic>
      <p:pic>
        <p:nvPicPr>
          <p:cNvPr name="Picture 8" id="8"/>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9595115" y="2453946"/>
            <a:ext cx="850914" cy="850914"/>
          </a:xfrm>
          <a:prstGeom prst="rect">
            <a:avLst/>
          </a:prstGeom>
        </p:spPr>
      </p:pic>
      <p:pic>
        <p:nvPicPr>
          <p:cNvPr name="Picture 9" id="9"/>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1364517" y="1877168"/>
            <a:ext cx="1561364" cy="854492"/>
          </a:xfrm>
          <a:prstGeom prst="rect">
            <a:avLst/>
          </a:prstGeom>
        </p:spPr>
      </p:pic>
      <p:pic>
        <p:nvPicPr>
          <p:cNvPr name="Picture 10" id="10"/>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15216568" y="7821055"/>
            <a:ext cx="1561364" cy="854492"/>
          </a:xfrm>
          <a:prstGeom prst="rect">
            <a:avLst/>
          </a:prstGeom>
        </p:spPr>
      </p:pic>
      <p:pic>
        <p:nvPicPr>
          <p:cNvPr name="Picture 11" id="11"/>
          <p:cNvPicPr>
            <a:picLocks noChangeAspect="true"/>
          </p:cNvPicPr>
          <p:nvPr/>
        </p:nvPicPr>
        <p:blipFill>
          <a:blip r:embed="rId10">
            <a:alphaModFix amt="50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8100000">
            <a:off x="8368072" y="8891820"/>
            <a:ext cx="6501663" cy="6728759"/>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CAE8FF"/>
        </a:solidFill>
      </p:bgPr>
    </p:bg>
    <p:spTree>
      <p:nvGrpSpPr>
        <p:cNvPr id="1" name=""/>
        <p:cNvGrpSpPr/>
        <p:nvPr/>
      </p:nvGrpSpPr>
      <p:grpSpPr>
        <a:xfrm>
          <a:off x="0" y="0"/>
          <a:ext cx="0" cy="0"/>
          <a:chOff x="0" y="0"/>
          <a:chExt cx="0" cy="0"/>
        </a:xfrm>
      </p:grpSpPr>
      <p:grpSp>
        <p:nvGrpSpPr>
          <p:cNvPr name="Group 2" id="2"/>
          <p:cNvGrpSpPr/>
          <p:nvPr/>
        </p:nvGrpSpPr>
        <p:grpSpPr>
          <a:xfrm rot="0">
            <a:off x="2037108" y="5090061"/>
            <a:ext cx="1033962" cy="1033962"/>
            <a:chOff x="0" y="0"/>
            <a:chExt cx="812800" cy="812800"/>
          </a:xfrm>
        </p:grpSpPr>
        <p:sp>
          <p:nvSpPr>
            <p:cNvPr name="Freeform 3" id="3"/>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5CB6F9"/>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926388" y="4997466"/>
            <a:ext cx="1033962" cy="1033962"/>
            <a:chOff x="0" y="0"/>
            <a:chExt cx="812800" cy="812800"/>
          </a:xfrm>
        </p:grpSpPr>
        <p:sp>
          <p:nvSpPr>
            <p:cNvPr name="Freeform 6" id="6"/>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50A30"/>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037108" y="5145119"/>
            <a:ext cx="812522" cy="738656"/>
          </a:xfrm>
          <a:prstGeom prst="rect">
            <a:avLst/>
          </a:prstGeom>
        </p:spPr>
      </p:pic>
      <p:grpSp>
        <p:nvGrpSpPr>
          <p:cNvPr name="Group 9" id="9"/>
          <p:cNvGrpSpPr/>
          <p:nvPr/>
        </p:nvGrpSpPr>
        <p:grpSpPr>
          <a:xfrm rot="0">
            <a:off x="5124438" y="5041847"/>
            <a:ext cx="1033962" cy="1033962"/>
            <a:chOff x="0" y="0"/>
            <a:chExt cx="812800" cy="812800"/>
          </a:xfrm>
        </p:grpSpPr>
        <p:sp>
          <p:nvSpPr>
            <p:cNvPr name="Freeform 10" id="10"/>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5CB6F9"/>
            </a:solidFill>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5013718" y="4949252"/>
            <a:ext cx="1033962" cy="1033962"/>
            <a:chOff x="0" y="0"/>
            <a:chExt cx="812800" cy="812800"/>
          </a:xfrm>
        </p:grpSpPr>
        <p:sp>
          <p:nvSpPr>
            <p:cNvPr name="Freeform 13" id="13"/>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50A30"/>
            </a:solidFill>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15" id="1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124438" y="5096905"/>
            <a:ext cx="812522" cy="738656"/>
          </a:xfrm>
          <a:prstGeom prst="rect">
            <a:avLst/>
          </a:prstGeom>
        </p:spPr>
      </p:pic>
      <p:grpSp>
        <p:nvGrpSpPr>
          <p:cNvPr name="Group 16" id="16"/>
          <p:cNvGrpSpPr/>
          <p:nvPr/>
        </p:nvGrpSpPr>
        <p:grpSpPr>
          <a:xfrm rot="0">
            <a:off x="11224642" y="5134441"/>
            <a:ext cx="1033962" cy="1033962"/>
            <a:chOff x="0" y="0"/>
            <a:chExt cx="812800" cy="812800"/>
          </a:xfrm>
        </p:grpSpPr>
        <p:sp>
          <p:nvSpPr>
            <p:cNvPr name="Freeform 17" id="17"/>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5CB6F9"/>
            </a:solidFill>
          </p:spPr>
        </p:sp>
        <p:sp>
          <p:nvSpPr>
            <p:cNvPr name="TextBox 18" id="18"/>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1113922" y="5041847"/>
            <a:ext cx="1033962" cy="1033962"/>
            <a:chOff x="0" y="0"/>
            <a:chExt cx="812800" cy="812800"/>
          </a:xfrm>
        </p:grpSpPr>
        <p:sp>
          <p:nvSpPr>
            <p:cNvPr name="Freeform 20" id="20"/>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50A30"/>
            </a:solidFill>
          </p:spPr>
        </p:sp>
        <p:sp>
          <p:nvSpPr>
            <p:cNvPr name="TextBox 21" id="2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22" id="2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224642" y="5189499"/>
            <a:ext cx="812522" cy="738656"/>
          </a:xfrm>
          <a:prstGeom prst="rect">
            <a:avLst/>
          </a:prstGeom>
        </p:spPr>
      </p:pic>
      <p:sp>
        <p:nvSpPr>
          <p:cNvPr name="TextBox 23" id="23"/>
          <p:cNvSpPr txBox="true"/>
          <p:nvPr/>
        </p:nvSpPr>
        <p:spPr>
          <a:xfrm rot="0">
            <a:off x="1028700" y="6209748"/>
            <a:ext cx="2669480" cy="2495550"/>
          </a:xfrm>
          <a:prstGeom prst="rect">
            <a:avLst/>
          </a:prstGeom>
        </p:spPr>
        <p:txBody>
          <a:bodyPr anchor="t" rtlCol="false" tIns="0" lIns="0" bIns="0" rIns="0">
            <a:spAutoFit/>
          </a:bodyPr>
          <a:lstStyle/>
          <a:p>
            <a:pPr algn="ctr" marL="442850" indent="-221425" lvl="1">
              <a:lnSpc>
                <a:spcPts val="2461"/>
              </a:lnSpc>
              <a:buFont typeface="Arial"/>
              <a:buChar char="•"/>
            </a:pPr>
            <a:r>
              <a:rPr lang="en-US" sz="2051">
                <a:solidFill>
                  <a:srgbClr val="050A30"/>
                </a:solidFill>
                <a:latin typeface="Agrandir Narrow Bold"/>
              </a:rPr>
              <a:t> Censorship-resistant </a:t>
            </a:r>
          </a:p>
          <a:p>
            <a:pPr algn="ctr" marL="442850" indent="-221425" lvl="1">
              <a:lnSpc>
                <a:spcPts val="2461"/>
              </a:lnSpc>
              <a:buFont typeface="Arial"/>
              <a:buChar char="•"/>
            </a:pPr>
            <a:r>
              <a:rPr lang="en-US" sz="2051">
                <a:solidFill>
                  <a:srgbClr val="050A30"/>
                </a:solidFill>
                <a:latin typeface="Agrandir Narrow Bold"/>
              </a:rPr>
              <a:t>Open to everyone. </a:t>
            </a:r>
          </a:p>
          <a:p>
            <a:pPr algn="ctr" marL="442850" indent="-221425" lvl="1">
              <a:lnSpc>
                <a:spcPts val="2461"/>
              </a:lnSpc>
              <a:buFont typeface="Arial"/>
              <a:buChar char="•"/>
            </a:pPr>
            <a:r>
              <a:rPr lang="en-US" sz="2051">
                <a:solidFill>
                  <a:srgbClr val="050A30"/>
                </a:solidFill>
                <a:latin typeface="Agrandir Narrow Bold"/>
              </a:rPr>
              <a:t>Users cannot be banned de-platformed, or restricted arbitrarily.</a:t>
            </a:r>
          </a:p>
        </p:txBody>
      </p:sp>
      <p:pic>
        <p:nvPicPr>
          <p:cNvPr name="Picture 24" id="2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57697" y="8171318"/>
            <a:ext cx="1684907" cy="1710328"/>
          </a:xfrm>
          <a:prstGeom prst="rect">
            <a:avLst/>
          </a:prstGeom>
        </p:spPr>
      </p:pic>
      <p:pic>
        <p:nvPicPr>
          <p:cNvPr name="Picture 25" id="2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7699608" y="8626518"/>
            <a:ext cx="2888785" cy="2219056"/>
          </a:xfrm>
          <a:prstGeom prst="rect">
            <a:avLst/>
          </a:prstGeom>
        </p:spPr>
      </p:pic>
      <p:pic>
        <p:nvPicPr>
          <p:cNvPr name="Picture 26" id="2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364517" y="1781918"/>
            <a:ext cx="1561364" cy="854492"/>
          </a:xfrm>
          <a:prstGeom prst="rect">
            <a:avLst/>
          </a:prstGeom>
        </p:spPr>
      </p:pic>
      <p:pic>
        <p:nvPicPr>
          <p:cNvPr name="Picture 27" id="27"/>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965346" y="609345"/>
            <a:ext cx="3432328" cy="1029698"/>
          </a:xfrm>
          <a:prstGeom prst="rect">
            <a:avLst/>
          </a:prstGeom>
        </p:spPr>
      </p:pic>
      <p:pic>
        <p:nvPicPr>
          <p:cNvPr name="Picture 28" id="28"/>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5670958" y="1028700"/>
            <a:ext cx="1588342" cy="1667153"/>
          </a:xfrm>
          <a:prstGeom prst="rect">
            <a:avLst/>
          </a:prstGeom>
        </p:spPr>
      </p:pic>
      <p:pic>
        <p:nvPicPr>
          <p:cNvPr name="Picture 29" id="29"/>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3716806" y="4294205"/>
            <a:ext cx="850914" cy="850914"/>
          </a:xfrm>
          <a:prstGeom prst="rect">
            <a:avLst/>
          </a:prstGeom>
        </p:spPr>
      </p:pic>
      <p:sp>
        <p:nvSpPr>
          <p:cNvPr name="TextBox 30" id="30"/>
          <p:cNvSpPr txBox="true"/>
          <p:nvPr/>
        </p:nvSpPr>
        <p:spPr>
          <a:xfrm rot="0">
            <a:off x="10476478" y="6209748"/>
            <a:ext cx="2412338" cy="3514725"/>
          </a:xfrm>
          <a:prstGeom prst="rect">
            <a:avLst/>
          </a:prstGeom>
        </p:spPr>
        <p:txBody>
          <a:bodyPr anchor="t" rtlCol="false" tIns="0" lIns="0" bIns="0" rIns="0">
            <a:spAutoFit/>
          </a:bodyPr>
          <a:lstStyle/>
          <a:p>
            <a:pPr algn="ctr" marL="0" indent="0" lvl="0">
              <a:lnSpc>
                <a:spcPts val="2487"/>
              </a:lnSpc>
              <a:spcBef>
                <a:spcPct val="0"/>
              </a:spcBef>
            </a:pPr>
            <a:r>
              <a:rPr lang="en-US" sz="2072">
                <a:solidFill>
                  <a:srgbClr val="050A30"/>
                </a:solidFill>
                <a:latin typeface="Agrandir Narrow Bold"/>
              </a:rPr>
              <a:t> Decentralized social networks rely on decentralized storage, not centralized databases, which are considerably better for safeguarding user data</a:t>
            </a:r>
          </a:p>
        </p:txBody>
      </p:sp>
      <p:sp>
        <p:nvSpPr>
          <p:cNvPr name="TextBox 31" id="31"/>
          <p:cNvSpPr txBox="true"/>
          <p:nvPr/>
        </p:nvSpPr>
        <p:spPr>
          <a:xfrm rot="0">
            <a:off x="3100384" y="2701914"/>
            <a:ext cx="12087231" cy="1419225"/>
          </a:xfrm>
          <a:prstGeom prst="rect">
            <a:avLst/>
          </a:prstGeom>
        </p:spPr>
        <p:txBody>
          <a:bodyPr anchor="t" rtlCol="false" tIns="0" lIns="0" bIns="0" rIns="0">
            <a:spAutoFit/>
          </a:bodyPr>
          <a:lstStyle/>
          <a:p>
            <a:pPr algn="ctr" marL="0" indent="0" lvl="0">
              <a:lnSpc>
                <a:spcPts val="5159"/>
              </a:lnSpc>
              <a:spcBef>
                <a:spcPct val="0"/>
              </a:spcBef>
            </a:pPr>
            <a:r>
              <a:rPr lang="en-US" sz="4299">
                <a:solidFill>
                  <a:srgbClr val="050A30"/>
                </a:solidFill>
                <a:latin typeface="Agrandir Narrow"/>
              </a:rPr>
              <a:t>It is a Decentralise Version Of Social Media based on Web 3.0 Technology.</a:t>
            </a:r>
          </a:p>
        </p:txBody>
      </p:sp>
      <p:sp>
        <p:nvSpPr>
          <p:cNvPr name="TextBox 32" id="32"/>
          <p:cNvSpPr txBox="true"/>
          <p:nvPr/>
        </p:nvSpPr>
        <p:spPr>
          <a:xfrm rot="0">
            <a:off x="4750012" y="1418814"/>
            <a:ext cx="8787976" cy="1025925"/>
          </a:xfrm>
          <a:prstGeom prst="rect">
            <a:avLst/>
          </a:prstGeom>
        </p:spPr>
        <p:txBody>
          <a:bodyPr anchor="t" rtlCol="false" tIns="0" lIns="0" bIns="0" rIns="0">
            <a:spAutoFit/>
          </a:bodyPr>
          <a:lstStyle/>
          <a:p>
            <a:pPr algn="ctr">
              <a:lnSpc>
                <a:spcPts val="6837"/>
              </a:lnSpc>
              <a:spcBef>
                <a:spcPct val="0"/>
              </a:spcBef>
            </a:pPr>
            <a:r>
              <a:rPr lang="en-US" sz="5698">
                <a:solidFill>
                  <a:srgbClr val="050A30"/>
                </a:solidFill>
                <a:latin typeface="Agrandir Narrow Bold"/>
              </a:rPr>
              <a:t>DecentraSocial</a:t>
            </a:r>
          </a:p>
        </p:txBody>
      </p:sp>
      <p:sp>
        <p:nvSpPr>
          <p:cNvPr name="TextBox 33" id="33"/>
          <p:cNvSpPr txBox="true"/>
          <p:nvPr/>
        </p:nvSpPr>
        <p:spPr>
          <a:xfrm rot="0">
            <a:off x="4031543" y="6101728"/>
            <a:ext cx="2998313" cy="2333625"/>
          </a:xfrm>
          <a:prstGeom prst="rect">
            <a:avLst/>
          </a:prstGeom>
        </p:spPr>
        <p:txBody>
          <a:bodyPr anchor="t" rtlCol="false" tIns="0" lIns="0" bIns="0" rIns="0">
            <a:spAutoFit/>
          </a:bodyPr>
          <a:lstStyle/>
          <a:p>
            <a:pPr algn="ctr" marL="0" indent="0" lvl="0">
              <a:lnSpc>
                <a:spcPts val="2557"/>
              </a:lnSpc>
              <a:spcBef>
                <a:spcPct val="0"/>
              </a:spcBef>
            </a:pPr>
            <a:r>
              <a:rPr lang="en-US" sz="2131">
                <a:solidFill>
                  <a:srgbClr val="050A30"/>
                </a:solidFill>
                <a:latin typeface="Agrandir Narrow Bold"/>
              </a:rPr>
              <a:t>Offer an improved monetization framework for content creators via non-fungible tokens (NFTs), in-app crypto payments, and more. </a:t>
            </a:r>
          </a:p>
        </p:txBody>
      </p:sp>
      <p:grpSp>
        <p:nvGrpSpPr>
          <p:cNvPr name="Group 34" id="34"/>
          <p:cNvGrpSpPr/>
          <p:nvPr/>
        </p:nvGrpSpPr>
        <p:grpSpPr>
          <a:xfrm rot="0">
            <a:off x="8176330" y="5041847"/>
            <a:ext cx="1033962" cy="1033962"/>
            <a:chOff x="0" y="0"/>
            <a:chExt cx="812800" cy="812800"/>
          </a:xfrm>
        </p:grpSpPr>
        <p:sp>
          <p:nvSpPr>
            <p:cNvPr name="Freeform 35" id="35"/>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5CB6F9"/>
            </a:solidFill>
          </p:spPr>
        </p:sp>
        <p:sp>
          <p:nvSpPr>
            <p:cNvPr name="TextBox 36" id="36"/>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37" id="37"/>
          <p:cNvGrpSpPr/>
          <p:nvPr/>
        </p:nvGrpSpPr>
        <p:grpSpPr>
          <a:xfrm rot="0">
            <a:off x="8065610" y="4949252"/>
            <a:ext cx="1033962" cy="1033962"/>
            <a:chOff x="0" y="0"/>
            <a:chExt cx="812800" cy="812800"/>
          </a:xfrm>
        </p:grpSpPr>
        <p:sp>
          <p:nvSpPr>
            <p:cNvPr name="Freeform 38" id="38"/>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50A30"/>
            </a:solidFill>
          </p:spPr>
        </p:sp>
        <p:sp>
          <p:nvSpPr>
            <p:cNvPr name="TextBox 39" id="39"/>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40" id="4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176330" y="5096905"/>
            <a:ext cx="812522" cy="738656"/>
          </a:xfrm>
          <a:prstGeom prst="rect">
            <a:avLst/>
          </a:prstGeom>
        </p:spPr>
      </p:pic>
      <p:sp>
        <p:nvSpPr>
          <p:cNvPr name="TextBox 41" id="41"/>
          <p:cNvSpPr txBox="true"/>
          <p:nvPr/>
        </p:nvSpPr>
        <p:spPr>
          <a:xfrm rot="0">
            <a:off x="7025176" y="6124944"/>
            <a:ext cx="3336271" cy="1518652"/>
          </a:xfrm>
          <a:prstGeom prst="rect">
            <a:avLst/>
          </a:prstGeom>
        </p:spPr>
        <p:txBody>
          <a:bodyPr anchor="t" rtlCol="false" tIns="0" lIns="0" bIns="0" rIns="0">
            <a:spAutoFit/>
          </a:bodyPr>
          <a:lstStyle/>
          <a:p>
            <a:pPr algn="ctr" marL="0" indent="0" lvl="0">
              <a:lnSpc>
                <a:spcPts val="2852"/>
              </a:lnSpc>
              <a:spcBef>
                <a:spcPct val="0"/>
              </a:spcBef>
            </a:pPr>
            <a:r>
              <a:rPr lang="en-US" sz="2376">
                <a:solidFill>
                  <a:srgbClr val="050A30"/>
                </a:solidFill>
                <a:latin typeface="Agrandir Narrow Bold"/>
              </a:rPr>
              <a:t>Decentralized social networks provides users a high level of privacy and anonymity</a:t>
            </a:r>
          </a:p>
        </p:txBody>
      </p:sp>
      <p:grpSp>
        <p:nvGrpSpPr>
          <p:cNvPr name="Group 42" id="42"/>
          <p:cNvGrpSpPr/>
          <p:nvPr/>
        </p:nvGrpSpPr>
        <p:grpSpPr>
          <a:xfrm rot="0">
            <a:off x="14505934" y="5090061"/>
            <a:ext cx="1033962" cy="1033962"/>
            <a:chOff x="0" y="0"/>
            <a:chExt cx="812800" cy="812800"/>
          </a:xfrm>
        </p:grpSpPr>
        <p:sp>
          <p:nvSpPr>
            <p:cNvPr name="Freeform 43" id="43"/>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5CB6F9"/>
            </a:solidFill>
          </p:spPr>
        </p:sp>
        <p:sp>
          <p:nvSpPr>
            <p:cNvPr name="TextBox 44" id="4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45" id="45"/>
          <p:cNvGrpSpPr/>
          <p:nvPr/>
        </p:nvGrpSpPr>
        <p:grpSpPr>
          <a:xfrm rot="0">
            <a:off x="14395214" y="4997466"/>
            <a:ext cx="1033962" cy="1033962"/>
            <a:chOff x="0" y="0"/>
            <a:chExt cx="812800" cy="812800"/>
          </a:xfrm>
        </p:grpSpPr>
        <p:sp>
          <p:nvSpPr>
            <p:cNvPr name="Freeform 46" id="46"/>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50A30"/>
            </a:solidFill>
          </p:spPr>
        </p:sp>
        <p:sp>
          <p:nvSpPr>
            <p:cNvPr name="TextBox 47" id="4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48" id="4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505934" y="5145119"/>
            <a:ext cx="812522" cy="738656"/>
          </a:xfrm>
          <a:prstGeom prst="rect">
            <a:avLst/>
          </a:prstGeom>
        </p:spPr>
      </p:pic>
      <p:sp>
        <p:nvSpPr>
          <p:cNvPr name="TextBox 49" id="49"/>
          <p:cNvSpPr txBox="true"/>
          <p:nvPr/>
        </p:nvSpPr>
        <p:spPr>
          <a:xfrm rot="0">
            <a:off x="13812741" y="6200223"/>
            <a:ext cx="2242788" cy="3895725"/>
          </a:xfrm>
          <a:prstGeom prst="rect">
            <a:avLst/>
          </a:prstGeom>
        </p:spPr>
        <p:txBody>
          <a:bodyPr anchor="t" rtlCol="false" tIns="0" lIns="0" bIns="0" rIns="0">
            <a:spAutoFit/>
          </a:bodyPr>
          <a:lstStyle/>
          <a:p>
            <a:pPr algn="ctr">
              <a:lnSpc>
                <a:spcPts val="2329"/>
              </a:lnSpc>
            </a:pPr>
            <a:r>
              <a:rPr lang="en-US" sz="1941">
                <a:solidFill>
                  <a:srgbClr val="050A30"/>
                </a:solidFill>
                <a:latin typeface="Agrandir Narrow Bold"/>
              </a:rPr>
              <a:t>Eliminate the "middle-man". </a:t>
            </a:r>
          </a:p>
          <a:p>
            <a:pPr algn="ctr">
              <a:lnSpc>
                <a:spcPts val="2329"/>
              </a:lnSpc>
            </a:pPr>
            <a:r>
              <a:rPr lang="en-US" sz="1941">
                <a:solidFill>
                  <a:srgbClr val="050A30"/>
                </a:solidFill>
                <a:latin typeface="Agrandir Narrow Bold"/>
              </a:rPr>
              <a:t>Content creators have direct ownership over their content.</a:t>
            </a:r>
          </a:p>
          <a:p>
            <a:pPr algn="ctr" marL="0" indent="0" lvl="0">
              <a:lnSpc>
                <a:spcPts val="2329"/>
              </a:lnSpc>
              <a:spcBef>
                <a:spcPct val="0"/>
              </a:spcBef>
            </a:pPr>
            <a:r>
              <a:rPr lang="en-US" sz="1941">
                <a:solidFill>
                  <a:srgbClr val="050A30"/>
                </a:solidFill>
                <a:latin typeface="Agrandir Narrow Bold"/>
              </a:rPr>
              <a:t> Engage directly with followers, fans, buyers, and other parties, with nothing but a smart contract in between.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sp>
        <p:nvSpPr>
          <p:cNvPr name="TextBox 2" id="2"/>
          <p:cNvSpPr txBox="true"/>
          <p:nvPr/>
        </p:nvSpPr>
        <p:spPr>
          <a:xfrm rot="0">
            <a:off x="3162008" y="7422985"/>
            <a:ext cx="10912512" cy="2076450"/>
          </a:xfrm>
          <a:prstGeom prst="rect">
            <a:avLst/>
          </a:prstGeom>
        </p:spPr>
        <p:txBody>
          <a:bodyPr anchor="t" rtlCol="false" tIns="0" lIns="0" bIns="0" rIns="0">
            <a:spAutoFit/>
          </a:bodyPr>
          <a:lstStyle/>
          <a:p>
            <a:pPr algn="ctr" marL="0" indent="0" lvl="0">
              <a:lnSpc>
                <a:spcPts val="3913"/>
              </a:lnSpc>
              <a:spcBef>
                <a:spcPct val="0"/>
              </a:spcBef>
            </a:pPr>
            <a:r>
              <a:rPr lang="en-US" sz="3261">
                <a:solidFill>
                  <a:srgbClr val="12229D"/>
                </a:solidFill>
                <a:latin typeface="Agrandir Narrow Bold"/>
              </a:rPr>
              <a:t>It is a collection of ideologies and principles that makes the internet’s data accessible to users and creators. The core concepts driving the 3rd iteration of the web are decentralization, transparency, and user utility.</a:t>
            </a:r>
          </a:p>
        </p:txBody>
      </p:sp>
      <p:sp>
        <p:nvSpPr>
          <p:cNvPr name="TextBox 3" id="3"/>
          <p:cNvSpPr txBox="true"/>
          <p:nvPr/>
        </p:nvSpPr>
        <p:spPr>
          <a:xfrm rot="0">
            <a:off x="6734292" y="1358750"/>
            <a:ext cx="4819417" cy="1104900"/>
          </a:xfrm>
          <a:prstGeom prst="rect">
            <a:avLst/>
          </a:prstGeom>
        </p:spPr>
        <p:txBody>
          <a:bodyPr anchor="t" rtlCol="false" tIns="0" lIns="0" bIns="0" rIns="0">
            <a:spAutoFit/>
          </a:bodyPr>
          <a:lstStyle/>
          <a:p>
            <a:pPr algn="ctr" marL="0" indent="0" lvl="0">
              <a:lnSpc>
                <a:spcPts val="7382"/>
              </a:lnSpc>
              <a:spcBef>
                <a:spcPct val="0"/>
              </a:spcBef>
            </a:pPr>
            <a:r>
              <a:rPr lang="en-US" sz="6151">
                <a:solidFill>
                  <a:srgbClr val="050A30"/>
                </a:solidFill>
                <a:latin typeface="Agrandir Narrow Bold"/>
              </a:rPr>
              <a:t>WEB 3.0</a:t>
            </a:r>
          </a:p>
        </p:txBody>
      </p:sp>
      <p:grpSp>
        <p:nvGrpSpPr>
          <p:cNvPr name="Group 4" id="4"/>
          <p:cNvGrpSpPr/>
          <p:nvPr/>
        </p:nvGrpSpPr>
        <p:grpSpPr>
          <a:xfrm rot="0">
            <a:off x="2015069" y="3269171"/>
            <a:ext cx="918339" cy="918339"/>
            <a:chOff x="0" y="0"/>
            <a:chExt cx="812800" cy="812800"/>
          </a:xfrm>
        </p:grpSpPr>
        <p:sp>
          <p:nvSpPr>
            <p:cNvPr name="Freeform 5" id="5"/>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50A30"/>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916730" y="3186931"/>
            <a:ext cx="918339" cy="918339"/>
            <a:chOff x="0" y="0"/>
            <a:chExt cx="812800" cy="812800"/>
          </a:xfrm>
        </p:grpSpPr>
        <p:sp>
          <p:nvSpPr>
            <p:cNvPr name="Freeform 8" id="8"/>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5CB6F9"/>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939934" y="5323589"/>
            <a:ext cx="918339" cy="918339"/>
            <a:chOff x="0" y="0"/>
            <a:chExt cx="812800" cy="812800"/>
          </a:xfrm>
        </p:grpSpPr>
        <p:sp>
          <p:nvSpPr>
            <p:cNvPr name="Freeform 11" id="11"/>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50A30"/>
            </a:solidFill>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841595" y="5241349"/>
            <a:ext cx="918339" cy="918339"/>
            <a:chOff x="0" y="0"/>
            <a:chExt cx="812800" cy="812800"/>
          </a:xfrm>
        </p:grpSpPr>
        <p:sp>
          <p:nvSpPr>
            <p:cNvPr name="Freeform 14" id="14"/>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5CB6F9"/>
            </a:solidFill>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3162008" y="3225288"/>
            <a:ext cx="5285871" cy="762000"/>
          </a:xfrm>
          <a:prstGeom prst="rect">
            <a:avLst/>
          </a:prstGeom>
        </p:spPr>
        <p:txBody>
          <a:bodyPr anchor="t" rtlCol="false" tIns="0" lIns="0" bIns="0" rIns="0">
            <a:spAutoFit/>
          </a:bodyPr>
          <a:lstStyle/>
          <a:p>
            <a:pPr marL="0" indent="0" lvl="0">
              <a:lnSpc>
                <a:spcPts val="5040"/>
              </a:lnSpc>
              <a:spcBef>
                <a:spcPct val="0"/>
              </a:spcBef>
            </a:pPr>
            <a:r>
              <a:rPr lang="en-US" sz="4200">
                <a:solidFill>
                  <a:srgbClr val="12229D"/>
                </a:solidFill>
                <a:latin typeface="Agrandir Narrow"/>
              </a:rPr>
              <a:t>Decentralization</a:t>
            </a:r>
          </a:p>
        </p:txBody>
      </p:sp>
      <p:sp>
        <p:nvSpPr>
          <p:cNvPr name="TextBox 17" id="17"/>
          <p:cNvSpPr txBox="true"/>
          <p:nvPr/>
        </p:nvSpPr>
        <p:spPr>
          <a:xfrm rot="0">
            <a:off x="3162008" y="5339890"/>
            <a:ext cx="5285871" cy="2038350"/>
          </a:xfrm>
          <a:prstGeom prst="rect">
            <a:avLst/>
          </a:prstGeom>
        </p:spPr>
        <p:txBody>
          <a:bodyPr anchor="t" rtlCol="false" tIns="0" lIns="0" bIns="0" rIns="0">
            <a:spAutoFit/>
          </a:bodyPr>
          <a:lstStyle/>
          <a:p>
            <a:pPr>
              <a:lnSpc>
                <a:spcPts val="5040"/>
              </a:lnSpc>
            </a:pPr>
            <a:r>
              <a:rPr lang="en-US" sz="4200">
                <a:solidFill>
                  <a:srgbClr val="12229D"/>
                </a:solidFill>
                <a:latin typeface="Agrandir Narrow"/>
              </a:rPr>
              <a:t>Trust less and Permissionless</a:t>
            </a:r>
          </a:p>
          <a:p>
            <a:pPr marL="0" indent="0" lvl="0">
              <a:lnSpc>
                <a:spcPts val="5040"/>
              </a:lnSpc>
              <a:spcBef>
                <a:spcPct val="0"/>
              </a:spcBef>
            </a:pPr>
          </a:p>
        </p:txBody>
      </p:sp>
      <p:sp>
        <p:nvSpPr>
          <p:cNvPr name="TextBox 18" id="18"/>
          <p:cNvSpPr txBox="true"/>
          <p:nvPr/>
        </p:nvSpPr>
        <p:spPr>
          <a:xfrm rot="0">
            <a:off x="1644600" y="3235326"/>
            <a:ext cx="1032027" cy="764610"/>
          </a:xfrm>
          <a:prstGeom prst="rect">
            <a:avLst/>
          </a:prstGeom>
        </p:spPr>
        <p:txBody>
          <a:bodyPr anchor="t" rtlCol="false" tIns="0" lIns="0" bIns="0" rIns="0">
            <a:spAutoFit/>
          </a:bodyPr>
          <a:lstStyle/>
          <a:p>
            <a:pPr algn="r">
              <a:lnSpc>
                <a:spcPts val="6151"/>
              </a:lnSpc>
              <a:spcBef>
                <a:spcPct val="0"/>
              </a:spcBef>
            </a:pPr>
            <a:r>
              <a:rPr lang="en-US" sz="4393">
                <a:solidFill>
                  <a:srgbClr val="F4F6FC"/>
                </a:solidFill>
                <a:latin typeface="Open Sans Light Bold"/>
              </a:rPr>
              <a:t>01</a:t>
            </a:r>
          </a:p>
        </p:txBody>
      </p:sp>
      <p:sp>
        <p:nvSpPr>
          <p:cNvPr name="TextBox 19" id="19"/>
          <p:cNvSpPr txBox="true"/>
          <p:nvPr/>
        </p:nvSpPr>
        <p:spPr>
          <a:xfrm rot="0">
            <a:off x="1644600" y="5228339"/>
            <a:ext cx="932422" cy="764610"/>
          </a:xfrm>
          <a:prstGeom prst="rect">
            <a:avLst/>
          </a:prstGeom>
        </p:spPr>
        <p:txBody>
          <a:bodyPr anchor="t" rtlCol="false" tIns="0" lIns="0" bIns="0" rIns="0">
            <a:spAutoFit/>
          </a:bodyPr>
          <a:lstStyle/>
          <a:p>
            <a:pPr algn="r">
              <a:lnSpc>
                <a:spcPts val="6151"/>
              </a:lnSpc>
              <a:spcBef>
                <a:spcPct val="0"/>
              </a:spcBef>
            </a:pPr>
            <a:r>
              <a:rPr lang="en-US" sz="4393">
                <a:solidFill>
                  <a:srgbClr val="F4F6FC"/>
                </a:solidFill>
                <a:latin typeface="Open Sans Light Bold"/>
              </a:rPr>
              <a:t>02</a:t>
            </a:r>
          </a:p>
        </p:txBody>
      </p:sp>
      <p:grpSp>
        <p:nvGrpSpPr>
          <p:cNvPr name="Group 20" id="20"/>
          <p:cNvGrpSpPr/>
          <p:nvPr/>
        </p:nvGrpSpPr>
        <p:grpSpPr>
          <a:xfrm rot="0">
            <a:off x="9650849" y="3307166"/>
            <a:ext cx="918339" cy="918339"/>
            <a:chOff x="0" y="0"/>
            <a:chExt cx="812800" cy="812800"/>
          </a:xfrm>
        </p:grpSpPr>
        <p:sp>
          <p:nvSpPr>
            <p:cNvPr name="Freeform 21" id="21"/>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50A30"/>
            </a:solidFill>
          </p:spPr>
        </p:sp>
        <p:sp>
          <p:nvSpPr>
            <p:cNvPr name="TextBox 22" id="22"/>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9552510" y="3224925"/>
            <a:ext cx="918339" cy="918339"/>
            <a:chOff x="0" y="0"/>
            <a:chExt cx="812800" cy="812800"/>
          </a:xfrm>
        </p:grpSpPr>
        <p:sp>
          <p:nvSpPr>
            <p:cNvPr name="Freeform 24" id="24"/>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5CB6F9"/>
            </a:solidFill>
          </p:spPr>
        </p:sp>
        <p:sp>
          <p:nvSpPr>
            <p:cNvPr name="TextBox 25" id="25"/>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9575714" y="5361584"/>
            <a:ext cx="918339" cy="918339"/>
            <a:chOff x="0" y="0"/>
            <a:chExt cx="812800" cy="812800"/>
          </a:xfrm>
        </p:grpSpPr>
        <p:sp>
          <p:nvSpPr>
            <p:cNvPr name="Freeform 27" id="27"/>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50A30"/>
            </a:solidFill>
          </p:spPr>
        </p:sp>
        <p:sp>
          <p:nvSpPr>
            <p:cNvPr name="TextBox 28" id="28"/>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9477375" y="5279343"/>
            <a:ext cx="918339" cy="918339"/>
            <a:chOff x="0" y="0"/>
            <a:chExt cx="812800" cy="812800"/>
          </a:xfrm>
        </p:grpSpPr>
        <p:sp>
          <p:nvSpPr>
            <p:cNvPr name="Freeform 30" id="30"/>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5CB6F9"/>
            </a:solidFill>
          </p:spPr>
        </p:sp>
        <p:sp>
          <p:nvSpPr>
            <p:cNvPr name="TextBox 31" id="3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9339263" y="3273320"/>
            <a:ext cx="973144" cy="764610"/>
          </a:xfrm>
          <a:prstGeom prst="rect">
            <a:avLst/>
          </a:prstGeom>
        </p:spPr>
        <p:txBody>
          <a:bodyPr anchor="t" rtlCol="false" tIns="0" lIns="0" bIns="0" rIns="0">
            <a:spAutoFit/>
          </a:bodyPr>
          <a:lstStyle/>
          <a:p>
            <a:pPr algn="r">
              <a:lnSpc>
                <a:spcPts val="6151"/>
              </a:lnSpc>
              <a:spcBef>
                <a:spcPct val="0"/>
              </a:spcBef>
            </a:pPr>
            <a:r>
              <a:rPr lang="en-US" sz="4393">
                <a:solidFill>
                  <a:srgbClr val="F4F6FC"/>
                </a:solidFill>
                <a:latin typeface="Open Sans Light Bold"/>
              </a:rPr>
              <a:t>03</a:t>
            </a:r>
          </a:p>
        </p:txBody>
      </p:sp>
      <p:sp>
        <p:nvSpPr>
          <p:cNvPr name="TextBox 33" id="33"/>
          <p:cNvSpPr txBox="true"/>
          <p:nvPr/>
        </p:nvSpPr>
        <p:spPr>
          <a:xfrm rot="0">
            <a:off x="9339262" y="5266334"/>
            <a:ext cx="873539" cy="764610"/>
          </a:xfrm>
          <a:prstGeom prst="rect">
            <a:avLst/>
          </a:prstGeom>
        </p:spPr>
        <p:txBody>
          <a:bodyPr anchor="t" rtlCol="false" tIns="0" lIns="0" bIns="0" rIns="0">
            <a:spAutoFit/>
          </a:bodyPr>
          <a:lstStyle/>
          <a:p>
            <a:pPr algn="r">
              <a:lnSpc>
                <a:spcPts val="6151"/>
              </a:lnSpc>
              <a:spcBef>
                <a:spcPct val="0"/>
              </a:spcBef>
            </a:pPr>
            <a:r>
              <a:rPr lang="en-US" sz="4393">
                <a:solidFill>
                  <a:srgbClr val="F4F6FC"/>
                </a:solidFill>
                <a:latin typeface="Open Sans Light Bold"/>
              </a:rPr>
              <a:t>04</a:t>
            </a:r>
          </a:p>
        </p:txBody>
      </p:sp>
      <p:sp>
        <p:nvSpPr>
          <p:cNvPr name="TextBox 34" id="34"/>
          <p:cNvSpPr txBox="true"/>
          <p:nvPr/>
        </p:nvSpPr>
        <p:spPr>
          <a:xfrm rot="0">
            <a:off x="10893038" y="3244745"/>
            <a:ext cx="5794979" cy="2038350"/>
          </a:xfrm>
          <a:prstGeom prst="rect">
            <a:avLst/>
          </a:prstGeom>
        </p:spPr>
        <p:txBody>
          <a:bodyPr anchor="t" rtlCol="false" tIns="0" lIns="0" bIns="0" rIns="0">
            <a:spAutoFit/>
          </a:bodyPr>
          <a:lstStyle/>
          <a:p>
            <a:pPr>
              <a:lnSpc>
                <a:spcPts val="5040"/>
              </a:lnSpc>
            </a:pPr>
            <a:r>
              <a:rPr lang="en-US" sz="4200">
                <a:solidFill>
                  <a:srgbClr val="12229D"/>
                </a:solidFill>
                <a:latin typeface="Agrandir Narrow"/>
              </a:rPr>
              <a:t>Connectivity and Ubiquity</a:t>
            </a:r>
          </a:p>
          <a:p>
            <a:pPr marL="0" indent="0" lvl="0">
              <a:lnSpc>
                <a:spcPts val="5040"/>
              </a:lnSpc>
              <a:spcBef>
                <a:spcPct val="0"/>
              </a:spcBef>
            </a:pPr>
          </a:p>
        </p:txBody>
      </p:sp>
      <p:sp>
        <p:nvSpPr>
          <p:cNvPr name="TextBox 35" id="35"/>
          <p:cNvSpPr txBox="true"/>
          <p:nvPr/>
        </p:nvSpPr>
        <p:spPr>
          <a:xfrm rot="0">
            <a:off x="10992682" y="5278622"/>
            <a:ext cx="5771535" cy="1400175"/>
          </a:xfrm>
          <a:prstGeom prst="rect">
            <a:avLst/>
          </a:prstGeom>
        </p:spPr>
        <p:txBody>
          <a:bodyPr anchor="t" rtlCol="false" tIns="0" lIns="0" bIns="0" rIns="0">
            <a:spAutoFit/>
          </a:bodyPr>
          <a:lstStyle/>
          <a:p>
            <a:pPr>
              <a:lnSpc>
                <a:spcPts val="5040"/>
              </a:lnSpc>
            </a:pPr>
            <a:r>
              <a:rPr lang="en-US" sz="4200">
                <a:solidFill>
                  <a:srgbClr val="12229D"/>
                </a:solidFill>
                <a:latin typeface="Agrandir Narrow"/>
              </a:rPr>
              <a:t>Semantic Web</a:t>
            </a:r>
          </a:p>
          <a:p>
            <a:pPr algn="l" marL="0" indent="0" lvl="0">
              <a:lnSpc>
                <a:spcPts val="5040"/>
              </a:lnSpc>
              <a:spcBef>
                <a:spcPct val="0"/>
              </a:spcBef>
            </a:pPr>
          </a:p>
        </p:txBody>
      </p:sp>
      <p:sp>
        <p:nvSpPr>
          <p:cNvPr name="AutoShape 36" id="36"/>
          <p:cNvSpPr/>
          <p:nvPr/>
        </p:nvSpPr>
        <p:spPr>
          <a:xfrm rot="5400000">
            <a:off x="7219454" y="4782864"/>
            <a:ext cx="3229966" cy="0"/>
          </a:xfrm>
          <a:prstGeom prst="line">
            <a:avLst/>
          </a:prstGeom>
          <a:ln cap="flat" w="38100">
            <a:solidFill>
              <a:srgbClr val="5CB6F9"/>
            </a:solidFill>
            <a:prstDash val="solid"/>
            <a:headEnd type="none" len="sm" w="sm"/>
            <a:tailEnd type="none" len="sm" w="sm"/>
          </a:ln>
        </p:spPr>
      </p:sp>
      <p:pic>
        <p:nvPicPr>
          <p:cNvPr name="Picture 37" id="3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60291" y="8125020"/>
            <a:ext cx="1684907" cy="1710328"/>
          </a:xfrm>
          <a:prstGeom prst="rect">
            <a:avLst/>
          </a:prstGeom>
        </p:spPr>
      </p:pic>
      <p:pic>
        <p:nvPicPr>
          <p:cNvPr name="Picture 38" id="3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4571926" y="8725820"/>
            <a:ext cx="2888785" cy="2219056"/>
          </a:xfrm>
          <a:prstGeom prst="rect">
            <a:avLst/>
          </a:prstGeom>
        </p:spPr>
      </p:pic>
      <p:pic>
        <p:nvPicPr>
          <p:cNvPr name="Picture 39" id="3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64517" y="1781918"/>
            <a:ext cx="1561364" cy="854492"/>
          </a:xfrm>
          <a:prstGeom prst="rect">
            <a:avLst/>
          </a:prstGeom>
        </p:spPr>
      </p:pic>
      <p:pic>
        <p:nvPicPr>
          <p:cNvPr name="Picture 40" id="40"/>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965346" y="609345"/>
            <a:ext cx="3432328" cy="1029698"/>
          </a:xfrm>
          <a:prstGeom prst="rect">
            <a:avLst/>
          </a:prstGeom>
        </p:spPr>
      </p:pic>
      <p:pic>
        <p:nvPicPr>
          <p:cNvPr name="Picture 41" id="41"/>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5670958" y="1028700"/>
            <a:ext cx="1588342" cy="1667153"/>
          </a:xfrm>
          <a:prstGeom prst="rect">
            <a:avLst/>
          </a:prstGeom>
        </p:spPr>
      </p:pic>
      <p:pic>
        <p:nvPicPr>
          <p:cNvPr name="Picture 42" id="42"/>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5477680" y="371586"/>
            <a:ext cx="850914" cy="850914"/>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sp>
        <p:nvSpPr>
          <p:cNvPr name="TextBox 2" id="2"/>
          <p:cNvSpPr txBox="true"/>
          <p:nvPr/>
        </p:nvSpPr>
        <p:spPr>
          <a:xfrm rot="0">
            <a:off x="6008869" y="7185422"/>
            <a:ext cx="5780121" cy="3438525"/>
          </a:xfrm>
          <a:prstGeom prst="rect">
            <a:avLst/>
          </a:prstGeom>
        </p:spPr>
        <p:txBody>
          <a:bodyPr anchor="t" rtlCol="false" tIns="0" lIns="0" bIns="0" rIns="0">
            <a:spAutoFit/>
          </a:bodyPr>
          <a:lstStyle/>
          <a:p>
            <a:pPr algn="ctr" marL="683958" indent="-341979" lvl="1">
              <a:lnSpc>
                <a:spcPts val="3801"/>
              </a:lnSpc>
              <a:buFont typeface="Arial"/>
              <a:buChar char="•"/>
            </a:pPr>
            <a:r>
              <a:rPr lang="en-US" sz="3167">
                <a:solidFill>
                  <a:srgbClr val="050A30"/>
                </a:solidFill>
                <a:latin typeface="Agrandir Narrow"/>
              </a:rPr>
              <a:t>Data is distributed among the nodes(computers/hard drives).</a:t>
            </a:r>
          </a:p>
          <a:p>
            <a:pPr algn="ctr" marL="683958" indent="-341979" lvl="1">
              <a:lnSpc>
                <a:spcPts val="3801"/>
              </a:lnSpc>
              <a:buFont typeface="Arial"/>
              <a:buChar char="•"/>
            </a:pPr>
            <a:r>
              <a:rPr lang="en-US" sz="3167">
                <a:solidFill>
                  <a:srgbClr val="050A30"/>
                </a:solidFill>
                <a:latin typeface="Agrandir Narrow"/>
              </a:rPr>
              <a:t>Even if one node is tampered, the data does not get compromised.</a:t>
            </a:r>
          </a:p>
          <a:p>
            <a:pPr algn="ctr" marL="0" indent="0" lvl="0">
              <a:lnSpc>
                <a:spcPts val="3801"/>
              </a:lnSpc>
              <a:spcBef>
                <a:spcPct val="0"/>
              </a:spcBef>
            </a:pPr>
          </a:p>
        </p:txBody>
      </p:sp>
      <p:sp>
        <p:nvSpPr>
          <p:cNvPr name="AutoShape 3" id="3"/>
          <p:cNvSpPr/>
          <p:nvPr/>
        </p:nvSpPr>
        <p:spPr>
          <a:xfrm rot="5400000">
            <a:off x="7224197" y="3961763"/>
            <a:ext cx="4176392" cy="0"/>
          </a:xfrm>
          <a:prstGeom prst="line">
            <a:avLst/>
          </a:prstGeom>
          <a:ln cap="flat" w="47625">
            <a:solidFill>
              <a:srgbClr val="050A30"/>
            </a:solidFill>
            <a:prstDash val="solid"/>
            <a:headEnd type="none" len="sm" w="sm"/>
            <a:tailEnd type="triangle" len="med" w="lg"/>
          </a:ln>
        </p:spPr>
      </p:sp>
      <p:sp>
        <p:nvSpPr>
          <p:cNvPr name="AutoShape 4" id="4"/>
          <p:cNvSpPr/>
          <p:nvPr/>
        </p:nvSpPr>
        <p:spPr>
          <a:xfrm rot="0">
            <a:off x="4661971" y="1706024"/>
            <a:ext cx="1346898" cy="0"/>
          </a:xfrm>
          <a:prstGeom prst="line">
            <a:avLst/>
          </a:prstGeom>
          <a:ln cap="flat" w="47625">
            <a:solidFill>
              <a:srgbClr val="050A30"/>
            </a:solidFill>
            <a:prstDash val="solid"/>
            <a:headEnd type="none" len="sm" w="sm"/>
            <a:tailEnd type="none" len="sm" w="sm"/>
          </a:ln>
        </p:spPr>
      </p:sp>
      <p:sp>
        <p:nvSpPr>
          <p:cNvPr name="AutoShape 5" id="5"/>
          <p:cNvSpPr/>
          <p:nvPr/>
        </p:nvSpPr>
        <p:spPr>
          <a:xfrm rot="0">
            <a:off x="12120093" y="1696924"/>
            <a:ext cx="1369195" cy="0"/>
          </a:xfrm>
          <a:prstGeom prst="line">
            <a:avLst/>
          </a:prstGeom>
          <a:ln cap="flat" w="47625">
            <a:solidFill>
              <a:srgbClr val="050A30"/>
            </a:solidFill>
            <a:prstDash val="solid"/>
            <a:headEnd type="none" len="sm" w="sm"/>
            <a:tailEnd type="none" len="sm" w="sm"/>
          </a:ln>
        </p:spPr>
      </p:sp>
      <p:sp>
        <p:nvSpPr>
          <p:cNvPr name="TextBox 6" id="6"/>
          <p:cNvSpPr txBox="true"/>
          <p:nvPr/>
        </p:nvSpPr>
        <p:spPr>
          <a:xfrm rot="0">
            <a:off x="5982215" y="1090166"/>
            <a:ext cx="6323570" cy="1153966"/>
          </a:xfrm>
          <a:prstGeom prst="rect">
            <a:avLst/>
          </a:prstGeom>
        </p:spPr>
        <p:txBody>
          <a:bodyPr anchor="t" rtlCol="false" tIns="0" lIns="0" bIns="0" rIns="0">
            <a:spAutoFit/>
          </a:bodyPr>
          <a:lstStyle/>
          <a:p>
            <a:pPr algn="ctr">
              <a:lnSpc>
                <a:spcPts val="7624"/>
              </a:lnSpc>
              <a:spcBef>
                <a:spcPct val="0"/>
              </a:spcBef>
            </a:pPr>
            <a:r>
              <a:rPr lang="en-US" sz="6354">
                <a:solidFill>
                  <a:srgbClr val="050A30"/>
                </a:solidFill>
                <a:latin typeface="Agrandir Narrow Bold"/>
              </a:rPr>
              <a:t>BLOCKCHAIN</a:t>
            </a:r>
          </a:p>
        </p:txBody>
      </p:sp>
      <p:sp>
        <p:nvSpPr>
          <p:cNvPr name="TextBox 7" id="7"/>
          <p:cNvSpPr txBox="true"/>
          <p:nvPr/>
        </p:nvSpPr>
        <p:spPr>
          <a:xfrm rot="0">
            <a:off x="1364517" y="3645227"/>
            <a:ext cx="5999108" cy="4295775"/>
          </a:xfrm>
          <a:prstGeom prst="rect">
            <a:avLst/>
          </a:prstGeom>
        </p:spPr>
        <p:txBody>
          <a:bodyPr anchor="t" rtlCol="false" tIns="0" lIns="0" bIns="0" rIns="0">
            <a:spAutoFit/>
          </a:bodyPr>
          <a:lstStyle/>
          <a:p>
            <a:pPr algn="ctr" marL="665829" indent="-332915" lvl="1">
              <a:lnSpc>
                <a:spcPts val="3700"/>
              </a:lnSpc>
              <a:buFont typeface="Arial"/>
              <a:buChar char="•"/>
            </a:pPr>
            <a:r>
              <a:rPr lang="en-US" sz="3083">
                <a:solidFill>
                  <a:srgbClr val="050A30"/>
                </a:solidFill>
                <a:latin typeface="Agrandir Narrow"/>
              </a:rPr>
              <a:t>The control/power is not held by a single entity. Instead, it is distributed among multiple participants.</a:t>
            </a:r>
          </a:p>
          <a:p>
            <a:pPr algn="ctr" marL="665829" indent="-332915" lvl="1">
              <a:lnSpc>
                <a:spcPts val="3700"/>
              </a:lnSpc>
              <a:buFont typeface="Arial"/>
              <a:buChar char="•"/>
            </a:pPr>
            <a:r>
              <a:rPr lang="en-US" sz="3083">
                <a:solidFill>
                  <a:srgbClr val="050A30"/>
                </a:solidFill>
                <a:latin typeface="Agrandir Narrow"/>
              </a:rPr>
              <a:t>Even if one node is corrupted/fails, the network repair itself and stays functional.</a:t>
            </a:r>
          </a:p>
          <a:p>
            <a:pPr algn="ctr" marL="0" indent="0" lvl="0">
              <a:lnSpc>
                <a:spcPts val="3700"/>
              </a:lnSpc>
              <a:spcBef>
                <a:spcPct val="0"/>
              </a:spcBef>
            </a:pPr>
          </a:p>
        </p:txBody>
      </p:sp>
      <p:sp>
        <p:nvSpPr>
          <p:cNvPr name="TextBox 8" id="8"/>
          <p:cNvSpPr txBox="true"/>
          <p:nvPr/>
        </p:nvSpPr>
        <p:spPr>
          <a:xfrm rot="0">
            <a:off x="1779684" y="3058564"/>
            <a:ext cx="5308622" cy="762000"/>
          </a:xfrm>
          <a:prstGeom prst="rect">
            <a:avLst/>
          </a:prstGeom>
        </p:spPr>
        <p:txBody>
          <a:bodyPr anchor="t" rtlCol="false" tIns="0" lIns="0" bIns="0" rIns="0">
            <a:spAutoFit/>
          </a:bodyPr>
          <a:lstStyle/>
          <a:p>
            <a:pPr algn="ctr" marL="0" indent="0" lvl="0">
              <a:lnSpc>
                <a:spcPts val="5074"/>
              </a:lnSpc>
              <a:spcBef>
                <a:spcPct val="0"/>
              </a:spcBef>
            </a:pPr>
            <a:r>
              <a:rPr lang="en-US" sz="4228">
                <a:solidFill>
                  <a:srgbClr val="050A30"/>
                </a:solidFill>
                <a:latin typeface="Agrandir Narrow Bold"/>
              </a:rPr>
              <a:t>DECENTRALIZED</a:t>
            </a:r>
          </a:p>
        </p:txBody>
      </p:sp>
      <p:sp>
        <p:nvSpPr>
          <p:cNvPr name="TextBox 9" id="9"/>
          <p:cNvSpPr txBox="true"/>
          <p:nvPr/>
        </p:nvSpPr>
        <p:spPr>
          <a:xfrm rot="0">
            <a:off x="11539726" y="3645227"/>
            <a:ext cx="5642820" cy="4295775"/>
          </a:xfrm>
          <a:prstGeom prst="rect">
            <a:avLst/>
          </a:prstGeom>
        </p:spPr>
        <p:txBody>
          <a:bodyPr anchor="t" rtlCol="false" tIns="0" lIns="0" bIns="0" rIns="0">
            <a:spAutoFit/>
          </a:bodyPr>
          <a:lstStyle/>
          <a:p>
            <a:pPr algn="ctr" marL="665829" indent="-332915" lvl="1">
              <a:lnSpc>
                <a:spcPts val="3700"/>
              </a:lnSpc>
              <a:buFont typeface="Arial"/>
              <a:buChar char="•"/>
            </a:pPr>
            <a:r>
              <a:rPr lang="en-US" sz="3083">
                <a:solidFill>
                  <a:srgbClr val="050A30"/>
                </a:solidFill>
                <a:latin typeface="Agrandir Narrow"/>
              </a:rPr>
              <a:t>Direct peer to peer transaction of data or finance.</a:t>
            </a:r>
          </a:p>
          <a:p>
            <a:pPr algn="ctr" marL="665829" indent="-332915" lvl="1">
              <a:lnSpc>
                <a:spcPts val="3700"/>
              </a:lnSpc>
              <a:buFont typeface="Arial"/>
              <a:buChar char="•"/>
            </a:pPr>
            <a:r>
              <a:rPr lang="en-US" sz="3083">
                <a:solidFill>
                  <a:srgbClr val="050A30"/>
                </a:solidFill>
                <a:latin typeface="Agrandir Narrow"/>
              </a:rPr>
              <a:t>Decentralized nature of blockchain instills trust in the process such that two unknown parties can directly interact/transact with each other.</a:t>
            </a:r>
          </a:p>
        </p:txBody>
      </p:sp>
      <p:sp>
        <p:nvSpPr>
          <p:cNvPr name="TextBox 10" id="10"/>
          <p:cNvSpPr txBox="true"/>
          <p:nvPr/>
        </p:nvSpPr>
        <p:spPr>
          <a:xfrm rot="0">
            <a:off x="10826909" y="3058564"/>
            <a:ext cx="6355637" cy="762000"/>
          </a:xfrm>
          <a:prstGeom prst="rect">
            <a:avLst/>
          </a:prstGeom>
        </p:spPr>
        <p:txBody>
          <a:bodyPr anchor="t" rtlCol="false" tIns="0" lIns="0" bIns="0" rIns="0">
            <a:spAutoFit/>
          </a:bodyPr>
          <a:lstStyle/>
          <a:p>
            <a:pPr algn="ctr" marL="0" indent="0" lvl="0">
              <a:lnSpc>
                <a:spcPts val="5074"/>
              </a:lnSpc>
              <a:spcBef>
                <a:spcPct val="0"/>
              </a:spcBef>
            </a:pPr>
            <a:r>
              <a:rPr lang="en-US" sz="4228">
                <a:solidFill>
                  <a:srgbClr val="050A30"/>
                </a:solidFill>
                <a:latin typeface="Agrandir Narrow Bold"/>
              </a:rPr>
              <a:t>PEER TO PEER</a:t>
            </a:r>
          </a:p>
        </p:txBody>
      </p:sp>
      <p:sp>
        <p:nvSpPr>
          <p:cNvPr name="TextBox 11" id="11"/>
          <p:cNvSpPr txBox="true"/>
          <p:nvPr/>
        </p:nvSpPr>
        <p:spPr>
          <a:xfrm rot="0">
            <a:off x="6293283" y="6528197"/>
            <a:ext cx="5701434" cy="762000"/>
          </a:xfrm>
          <a:prstGeom prst="rect">
            <a:avLst/>
          </a:prstGeom>
        </p:spPr>
        <p:txBody>
          <a:bodyPr anchor="t" rtlCol="false" tIns="0" lIns="0" bIns="0" rIns="0">
            <a:spAutoFit/>
          </a:bodyPr>
          <a:lstStyle/>
          <a:p>
            <a:pPr algn="ctr" marL="0" indent="0" lvl="0">
              <a:lnSpc>
                <a:spcPts val="5074"/>
              </a:lnSpc>
              <a:spcBef>
                <a:spcPct val="0"/>
              </a:spcBef>
            </a:pPr>
            <a:r>
              <a:rPr lang="en-US" sz="4228">
                <a:solidFill>
                  <a:srgbClr val="050A30"/>
                </a:solidFill>
                <a:latin typeface="Agrandir Narrow Bold"/>
              </a:rPr>
              <a:t>DISTRIBUTED</a:t>
            </a:r>
          </a:p>
        </p:txBody>
      </p:sp>
      <p:sp>
        <p:nvSpPr>
          <p:cNvPr name="AutoShape 12" id="12"/>
          <p:cNvSpPr/>
          <p:nvPr/>
        </p:nvSpPr>
        <p:spPr>
          <a:xfrm rot="5400000">
            <a:off x="4010398" y="2309972"/>
            <a:ext cx="1255520" cy="0"/>
          </a:xfrm>
          <a:prstGeom prst="line">
            <a:avLst/>
          </a:prstGeom>
          <a:ln cap="flat" w="47625">
            <a:solidFill>
              <a:srgbClr val="050A30"/>
            </a:solidFill>
            <a:prstDash val="solid"/>
            <a:headEnd type="none" len="sm" w="sm"/>
            <a:tailEnd type="triangle" len="med" w="lg"/>
          </a:ln>
        </p:spPr>
      </p:sp>
      <p:sp>
        <p:nvSpPr>
          <p:cNvPr name="AutoShape 13" id="13"/>
          <p:cNvSpPr/>
          <p:nvPr/>
        </p:nvSpPr>
        <p:spPr>
          <a:xfrm rot="5400000">
            <a:off x="12904391" y="2281821"/>
            <a:ext cx="1217420" cy="0"/>
          </a:xfrm>
          <a:prstGeom prst="line">
            <a:avLst/>
          </a:prstGeom>
          <a:ln cap="flat" w="47625">
            <a:solidFill>
              <a:srgbClr val="050A30"/>
            </a:solidFill>
            <a:prstDash val="solid"/>
            <a:headEnd type="none" len="sm" w="sm"/>
            <a:tailEnd type="triangle" len="med" w="lg"/>
          </a:ln>
        </p:spPr>
      </p:sp>
      <p:pic>
        <p:nvPicPr>
          <p:cNvPr name="Picture 14" id="1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60291" y="8125020"/>
            <a:ext cx="1684907" cy="1710328"/>
          </a:xfrm>
          <a:prstGeom prst="rect">
            <a:avLst/>
          </a:prstGeom>
        </p:spPr>
      </p:pic>
      <p:pic>
        <p:nvPicPr>
          <p:cNvPr name="Picture 15" id="1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4657830" y="8454710"/>
            <a:ext cx="2888785" cy="2219056"/>
          </a:xfrm>
          <a:prstGeom prst="rect">
            <a:avLst/>
          </a:prstGeom>
        </p:spPr>
      </p:pic>
      <p:pic>
        <p:nvPicPr>
          <p:cNvPr name="Picture 16" id="1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64517" y="1781918"/>
            <a:ext cx="1561364" cy="854492"/>
          </a:xfrm>
          <a:prstGeom prst="rect">
            <a:avLst/>
          </a:prstGeom>
        </p:spPr>
      </p:pic>
      <p:pic>
        <p:nvPicPr>
          <p:cNvPr name="Picture 17" id="1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965346" y="609345"/>
            <a:ext cx="3432328" cy="1029698"/>
          </a:xfrm>
          <a:prstGeom prst="rect">
            <a:avLst/>
          </a:prstGeom>
        </p:spPr>
      </p:pic>
      <p:pic>
        <p:nvPicPr>
          <p:cNvPr name="Picture 18" id="1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5670958" y="1028700"/>
            <a:ext cx="1588342" cy="1667153"/>
          </a:xfrm>
          <a:prstGeom prst="rect">
            <a:avLst/>
          </a:prstGeom>
        </p:spPr>
      </p:pic>
      <p:pic>
        <p:nvPicPr>
          <p:cNvPr name="Picture 19" id="19"/>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9455068" y="120636"/>
            <a:ext cx="850914" cy="850914"/>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AE8FF"/>
        </a:solidFill>
      </p:bgPr>
    </p:bg>
    <p:spTree>
      <p:nvGrpSpPr>
        <p:cNvPr id="1" name=""/>
        <p:cNvGrpSpPr/>
        <p:nvPr/>
      </p:nvGrpSpPr>
      <p:grpSpPr>
        <a:xfrm>
          <a:off x="0" y="0"/>
          <a:ext cx="0" cy="0"/>
          <a:chOff x="0" y="0"/>
          <a:chExt cx="0" cy="0"/>
        </a:xfrm>
      </p:grpSpPr>
      <p:grpSp>
        <p:nvGrpSpPr>
          <p:cNvPr name="Group 2" id="2"/>
          <p:cNvGrpSpPr/>
          <p:nvPr/>
        </p:nvGrpSpPr>
        <p:grpSpPr>
          <a:xfrm rot="0">
            <a:off x="1155109" y="3808829"/>
            <a:ext cx="1558903" cy="1558903"/>
            <a:chOff x="0" y="0"/>
            <a:chExt cx="812800" cy="812800"/>
          </a:xfrm>
        </p:grpSpPr>
        <p:sp>
          <p:nvSpPr>
            <p:cNvPr name="Freeform 3" id="3"/>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5CB6F9"/>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12984" y="4136555"/>
            <a:ext cx="916042" cy="976402"/>
          </a:xfrm>
          <a:prstGeom prst="rect">
            <a:avLst/>
          </a:prstGeom>
        </p:spPr>
      </p:pic>
      <p:grpSp>
        <p:nvGrpSpPr>
          <p:cNvPr name="Group 6" id="6"/>
          <p:cNvGrpSpPr/>
          <p:nvPr/>
        </p:nvGrpSpPr>
        <p:grpSpPr>
          <a:xfrm rot="0">
            <a:off x="1141599" y="6109665"/>
            <a:ext cx="1558903" cy="1558903"/>
            <a:chOff x="0" y="0"/>
            <a:chExt cx="812800" cy="812800"/>
          </a:xfrm>
        </p:grpSpPr>
        <p:sp>
          <p:nvSpPr>
            <p:cNvPr name="Freeform 7" id="7"/>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5CB6F9"/>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1199845" y="5692957"/>
            <a:ext cx="1558903" cy="1558903"/>
            <a:chOff x="0" y="0"/>
            <a:chExt cx="812800" cy="812800"/>
          </a:xfrm>
        </p:grpSpPr>
        <p:sp>
          <p:nvSpPr>
            <p:cNvPr name="Freeform 10" id="10"/>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5CB6F9"/>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1042610" y="3725521"/>
            <a:ext cx="1558903" cy="1558903"/>
            <a:chOff x="0" y="0"/>
            <a:chExt cx="812800" cy="812800"/>
          </a:xfrm>
        </p:grpSpPr>
        <p:sp>
          <p:nvSpPr>
            <p:cNvPr name="Freeform 13" id="13"/>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5CB6F9"/>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pic>
        <p:nvPicPr>
          <p:cNvPr name="Picture 15" id="1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1285570" y="4032338"/>
            <a:ext cx="928084" cy="945271"/>
          </a:xfrm>
          <a:prstGeom prst="rect">
            <a:avLst/>
          </a:prstGeom>
        </p:spPr>
      </p:pic>
      <p:pic>
        <p:nvPicPr>
          <p:cNvPr name="Picture 16" id="1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32163" y="6397297"/>
            <a:ext cx="804795" cy="983638"/>
          </a:xfrm>
          <a:prstGeom prst="rect">
            <a:avLst/>
          </a:prstGeom>
        </p:spPr>
      </p:pic>
      <p:pic>
        <p:nvPicPr>
          <p:cNvPr name="Picture 17" id="1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1604585" y="6109665"/>
            <a:ext cx="801294" cy="801294"/>
          </a:xfrm>
          <a:prstGeom prst="rect">
            <a:avLst/>
          </a:prstGeom>
        </p:spPr>
      </p:pic>
      <p:pic>
        <p:nvPicPr>
          <p:cNvPr name="Picture 18" id="1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460291" y="8125020"/>
            <a:ext cx="1684907" cy="1710328"/>
          </a:xfrm>
          <a:prstGeom prst="rect">
            <a:avLst/>
          </a:prstGeom>
        </p:spPr>
      </p:pic>
      <p:pic>
        <p:nvPicPr>
          <p:cNvPr name="Picture 19" id="19"/>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4592360" y="8465959"/>
            <a:ext cx="2888785" cy="2219056"/>
          </a:xfrm>
          <a:prstGeom prst="rect">
            <a:avLst/>
          </a:prstGeom>
        </p:spPr>
      </p:pic>
      <p:pic>
        <p:nvPicPr>
          <p:cNvPr name="Picture 20" id="20"/>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1364517" y="1781918"/>
            <a:ext cx="1561364" cy="854492"/>
          </a:xfrm>
          <a:prstGeom prst="rect">
            <a:avLst/>
          </a:prstGeom>
        </p:spPr>
      </p:pic>
      <p:pic>
        <p:nvPicPr>
          <p:cNvPr name="Picture 21" id="21"/>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965346" y="609345"/>
            <a:ext cx="3432328" cy="1029698"/>
          </a:xfrm>
          <a:prstGeom prst="rect">
            <a:avLst/>
          </a:prstGeom>
        </p:spPr>
      </p:pic>
      <p:pic>
        <p:nvPicPr>
          <p:cNvPr name="Picture 22" id="22"/>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15670958" y="1028700"/>
            <a:ext cx="1588342" cy="1667153"/>
          </a:xfrm>
          <a:prstGeom prst="rect">
            <a:avLst/>
          </a:prstGeom>
        </p:spPr>
      </p:pic>
      <p:pic>
        <p:nvPicPr>
          <p:cNvPr name="Picture 23" id="23"/>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0">
            <a:off x="5390846" y="8201061"/>
            <a:ext cx="850914" cy="850914"/>
          </a:xfrm>
          <a:prstGeom prst="rect">
            <a:avLst/>
          </a:prstGeom>
        </p:spPr>
      </p:pic>
      <p:pic>
        <p:nvPicPr>
          <p:cNvPr name="Picture 24" id="24"/>
          <p:cNvPicPr>
            <a:picLocks noChangeAspect="true"/>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l="0" t="0" r="0" b="0"/>
          <a:stretch>
            <a:fillRect/>
          </a:stretch>
        </p:blipFill>
        <p:spPr>
          <a:xfrm flipH="false" flipV="false" rot="0">
            <a:off x="7079960" y="3134383"/>
            <a:ext cx="3819097" cy="6123917"/>
          </a:xfrm>
          <a:prstGeom prst="rect">
            <a:avLst/>
          </a:prstGeom>
        </p:spPr>
      </p:pic>
      <p:sp>
        <p:nvSpPr>
          <p:cNvPr name="TextBox 25" id="25"/>
          <p:cNvSpPr txBox="true"/>
          <p:nvPr/>
        </p:nvSpPr>
        <p:spPr>
          <a:xfrm rot="0">
            <a:off x="13125754" y="5971790"/>
            <a:ext cx="3994156" cy="647700"/>
          </a:xfrm>
          <a:prstGeom prst="rect">
            <a:avLst/>
          </a:prstGeom>
        </p:spPr>
        <p:txBody>
          <a:bodyPr anchor="t" rtlCol="false" tIns="0" lIns="0" bIns="0" rIns="0">
            <a:spAutoFit/>
          </a:bodyPr>
          <a:lstStyle/>
          <a:p>
            <a:pPr marL="0" indent="0" lvl="0">
              <a:lnSpc>
                <a:spcPts val="4396"/>
              </a:lnSpc>
              <a:spcBef>
                <a:spcPct val="0"/>
              </a:spcBef>
            </a:pPr>
            <a:r>
              <a:rPr lang="en-US" sz="3664">
                <a:solidFill>
                  <a:srgbClr val="12229D"/>
                </a:solidFill>
                <a:latin typeface="Agrandir Narrow Bold"/>
              </a:rPr>
              <a:t>Traceability</a:t>
            </a:r>
          </a:p>
        </p:txBody>
      </p:sp>
      <p:sp>
        <p:nvSpPr>
          <p:cNvPr name="TextBox 26" id="26"/>
          <p:cNvSpPr txBox="true"/>
          <p:nvPr/>
        </p:nvSpPr>
        <p:spPr>
          <a:xfrm rot="0">
            <a:off x="5162246" y="1395467"/>
            <a:ext cx="7963508" cy="1039684"/>
          </a:xfrm>
          <a:prstGeom prst="rect">
            <a:avLst/>
          </a:prstGeom>
        </p:spPr>
        <p:txBody>
          <a:bodyPr anchor="t" rtlCol="false" tIns="0" lIns="0" bIns="0" rIns="0">
            <a:spAutoFit/>
          </a:bodyPr>
          <a:lstStyle/>
          <a:p>
            <a:pPr algn="ctr">
              <a:lnSpc>
                <a:spcPts val="6946"/>
              </a:lnSpc>
              <a:spcBef>
                <a:spcPct val="0"/>
              </a:spcBef>
            </a:pPr>
            <a:r>
              <a:rPr lang="en-US" sz="5788">
                <a:solidFill>
                  <a:srgbClr val="050A30"/>
                </a:solidFill>
                <a:latin typeface="Agrandir Narrow Bold"/>
              </a:rPr>
              <a:t>Benefits of Blockchain</a:t>
            </a:r>
          </a:p>
        </p:txBody>
      </p:sp>
      <p:sp>
        <p:nvSpPr>
          <p:cNvPr name="TextBox 27" id="27"/>
          <p:cNvSpPr txBox="true"/>
          <p:nvPr/>
        </p:nvSpPr>
        <p:spPr>
          <a:xfrm rot="0">
            <a:off x="2986252" y="4060355"/>
            <a:ext cx="4230999" cy="647700"/>
          </a:xfrm>
          <a:prstGeom prst="rect">
            <a:avLst/>
          </a:prstGeom>
        </p:spPr>
        <p:txBody>
          <a:bodyPr anchor="t" rtlCol="false" tIns="0" lIns="0" bIns="0" rIns="0">
            <a:spAutoFit/>
          </a:bodyPr>
          <a:lstStyle/>
          <a:p>
            <a:pPr marL="0" indent="0" lvl="0">
              <a:lnSpc>
                <a:spcPts val="4396"/>
              </a:lnSpc>
              <a:spcBef>
                <a:spcPct val="0"/>
              </a:spcBef>
            </a:pPr>
            <a:r>
              <a:rPr lang="en-US" sz="3664">
                <a:solidFill>
                  <a:srgbClr val="12229D"/>
                </a:solidFill>
                <a:latin typeface="Agrandir Narrow Bold"/>
              </a:rPr>
              <a:t>Transparency</a:t>
            </a:r>
          </a:p>
        </p:txBody>
      </p:sp>
      <p:sp>
        <p:nvSpPr>
          <p:cNvPr name="TextBox 28" id="28"/>
          <p:cNvSpPr txBox="true"/>
          <p:nvPr/>
        </p:nvSpPr>
        <p:spPr>
          <a:xfrm rot="0">
            <a:off x="2986252" y="6601029"/>
            <a:ext cx="4093708" cy="647700"/>
          </a:xfrm>
          <a:prstGeom prst="rect">
            <a:avLst/>
          </a:prstGeom>
        </p:spPr>
        <p:txBody>
          <a:bodyPr anchor="t" rtlCol="false" tIns="0" lIns="0" bIns="0" rIns="0">
            <a:spAutoFit/>
          </a:bodyPr>
          <a:lstStyle/>
          <a:p>
            <a:pPr marL="0" indent="0" lvl="0">
              <a:lnSpc>
                <a:spcPts val="4396"/>
              </a:lnSpc>
              <a:spcBef>
                <a:spcPct val="0"/>
              </a:spcBef>
            </a:pPr>
            <a:r>
              <a:rPr lang="en-US" sz="3664">
                <a:solidFill>
                  <a:srgbClr val="12229D"/>
                </a:solidFill>
                <a:latin typeface="Agrandir Narrow Bold"/>
              </a:rPr>
              <a:t>Cryptography</a:t>
            </a:r>
          </a:p>
        </p:txBody>
      </p:sp>
      <p:sp>
        <p:nvSpPr>
          <p:cNvPr name="TextBox 29" id="29"/>
          <p:cNvSpPr txBox="true"/>
          <p:nvPr/>
        </p:nvSpPr>
        <p:spPr>
          <a:xfrm rot="0">
            <a:off x="13058714" y="4133498"/>
            <a:ext cx="4061196" cy="647700"/>
          </a:xfrm>
          <a:prstGeom prst="rect">
            <a:avLst/>
          </a:prstGeom>
        </p:spPr>
        <p:txBody>
          <a:bodyPr anchor="t" rtlCol="false" tIns="0" lIns="0" bIns="0" rIns="0">
            <a:spAutoFit/>
          </a:bodyPr>
          <a:lstStyle/>
          <a:p>
            <a:pPr marL="0" indent="0" lvl="0">
              <a:lnSpc>
                <a:spcPts val="4396"/>
              </a:lnSpc>
              <a:spcBef>
                <a:spcPct val="0"/>
              </a:spcBef>
            </a:pPr>
            <a:r>
              <a:rPr lang="en-US" sz="3664">
                <a:solidFill>
                  <a:srgbClr val="12229D"/>
                </a:solidFill>
                <a:latin typeface="Agrandir Narrow Bold"/>
              </a:rPr>
              <a:t>Accountability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grpSp>
        <p:nvGrpSpPr>
          <p:cNvPr name="Group 2" id="2"/>
          <p:cNvGrpSpPr/>
          <p:nvPr/>
        </p:nvGrpSpPr>
        <p:grpSpPr>
          <a:xfrm rot="0">
            <a:off x="1193769" y="4370739"/>
            <a:ext cx="555114" cy="555114"/>
            <a:chOff x="0" y="0"/>
            <a:chExt cx="812800" cy="812800"/>
          </a:xfrm>
        </p:grpSpPr>
        <p:sp>
          <p:nvSpPr>
            <p:cNvPr name="Freeform 3" id="3"/>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5CB6F9"/>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134326" y="4321027"/>
            <a:ext cx="555114" cy="555114"/>
            <a:chOff x="0" y="0"/>
            <a:chExt cx="812800" cy="812800"/>
          </a:xfrm>
        </p:grpSpPr>
        <p:sp>
          <p:nvSpPr>
            <p:cNvPr name="Freeform 6" id="6"/>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50A30"/>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231463" y="5638058"/>
            <a:ext cx="555114" cy="555114"/>
            <a:chOff x="0" y="0"/>
            <a:chExt cx="812800" cy="812800"/>
          </a:xfrm>
        </p:grpSpPr>
        <p:sp>
          <p:nvSpPr>
            <p:cNvPr name="Freeform 9" id="9"/>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5CB6F9"/>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193769" y="5585465"/>
            <a:ext cx="555114" cy="555114"/>
            <a:chOff x="0" y="0"/>
            <a:chExt cx="812800" cy="812800"/>
          </a:xfrm>
        </p:grpSpPr>
        <p:sp>
          <p:nvSpPr>
            <p:cNvPr name="Freeform 12" id="12"/>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50A30"/>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14" id="14"/>
          <p:cNvPicPr>
            <a:picLocks noChangeAspect="true"/>
          </p:cNvPicPr>
          <p:nvPr/>
        </p:nvPicPr>
        <p:blipFill>
          <a:blip r:embed="rId2">
            <a:alphaModFix amt="5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804665" y="2578212"/>
            <a:ext cx="6454635" cy="6680088"/>
          </a:xfrm>
          <a:prstGeom prst="rect">
            <a:avLst/>
          </a:prstGeom>
        </p:spPr>
      </p:pic>
      <p:pic>
        <p:nvPicPr>
          <p:cNvPr name="Picture 15" id="1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60291" y="8770797"/>
            <a:ext cx="1048729" cy="1064552"/>
          </a:xfrm>
          <a:prstGeom prst="rect">
            <a:avLst/>
          </a:prstGeom>
        </p:spPr>
      </p:pic>
      <p:pic>
        <p:nvPicPr>
          <p:cNvPr name="Picture 16" id="1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670958" y="8859886"/>
            <a:ext cx="2617042" cy="2010313"/>
          </a:xfrm>
          <a:prstGeom prst="rect">
            <a:avLst/>
          </a:prstGeom>
        </p:spPr>
      </p:pic>
      <p:pic>
        <p:nvPicPr>
          <p:cNvPr name="Picture 17" id="1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364517" y="1781918"/>
            <a:ext cx="1561364" cy="854492"/>
          </a:xfrm>
          <a:prstGeom prst="rect">
            <a:avLst/>
          </a:prstGeom>
        </p:spPr>
      </p:pic>
      <p:pic>
        <p:nvPicPr>
          <p:cNvPr name="Picture 18" id="1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965346" y="609345"/>
            <a:ext cx="3432328" cy="1029698"/>
          </a:xfrm>
          <a:prstGeom prst="rect">
            <a:avLst/>
          </a:prstGeom>
        </p:spPr>
      </p:pic>
      <p:pic>
        <p:nvPicPr>
          <p:cNvPr name="Picture 19" id="19"/>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5670958" y="1028700"/>
            <a:ext cx="1588342" cy="1667153"/>
          </a:xfrm>
          <a:prstGeom prst="rect">
            <a:avLst/>
          </a:prstGeom>
        </p:spPr>
      </p:pic>
      <p:pic>
        <p:nvPicPr>
          <p:cNvPr name="Picture 20" id="20"/>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11055483" y="2695853"/>
            <a:ext cx="850914" cy="850914"/>
          </a:xfrm>
          <a:prstGeom prst="rect">
            <a:avLst/>
          </a:prstGeom>
        </p:spPr>
      </p:pic>
      <p:pic>
        <p:nvPicPr>
          <p:cNvPr name="Picture 21" id="21"/>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11774061" y="4480568"/>
            <a:ext cx="4252804" cy="3577332"/>
          </a:xfrm>
          <a:prstGeom prst="rect">
            <a:avLst/>
          </a:prstGeom>
        </p:spPr>
      </p:pic>
      <p:sp>
        <p:nvSpPr>
          <p:cNvPr name="TextBox 22" id="22"/>
          <p:cNvSpPr txBox="true"/>
          <p:nvPr/>
        </p:nvSpPr>
        <p:spPr>
          <a:xfrm rot="0">
            <a:off x="2044907" y="4265494"/>
            <a:ext cx="7258677" cy="1763931"/>
          </a:xfrm>
          <a:prstGeom prst="rect">
            <a:avLst/>
          </a:prstGeom>
        </p:spPr>
        <p:txBody>
          <a:bodyPr anchor="t" rtlCol="false" tIns="0" lIns="0" bIns="0" rIns="0">
            <a:spAutoFit/>
          </a:bodyPr>
          <a:lstStyle/>
          <a:p>
            <a:pPr>
              <a:lnSpc>
                <a:spcPts val="3379"/>
              </a:lnSpc>
            </a:pPr>
            <a:r>
              <a:rPr lang="en-US" sz="2816">
                <a:solidFill>
                  <a:srgbClr val="050A30"/>
                </a:solidFill>
                <a:latin typeface="Agrandir Narrow"/>
              </a:rPr>
              <a:t>A non-fungible token (NFT) is a unique digital asset that represents ownership of real-world items like art, video clips, music, and more.</a:t>
            </a:r>
          </a:p>
          <a:p>
            <a:pPr marL="0" indent="0" lvl="0">
              <a:lnSpc>
                <a:spcPts val="3379"/>
              </a:lnSpc>
              <a:spcBef>
                <a:spcPct val="0"/>
              </a:spcBef>
            </a:pPr>
          </a:p>
        </p:txBody>
      </p:sp>
      <p:sp>
        <p:nvSpPr>
          <p:cNvPr name="TextBox 23" id="23"/>
          <p:cNvSpPr txBox="true"/>
          <p:nvPr/>
        </p:nvSpPr>
        <p:spPr>
          <a:xfrm rot="0">
            <a:off x="4510765" y="1328778"/>
            <a:ext cx="9266471" cy="733425"/>
          </a:xfrm>
          <a:prstGeom prst="rect">
            <a:avLst/>
          </a:prstGeom>
        </p:spPr>
        <p:txBody>
          <a:bodyPr anchor="t" rtlCol="false" tIns="0" lIns="0" bIns="0" rIns="0">
            <a:spAutoFit/>
          </a:bodyPr>
          <a:lstStyle/>
          <a:p>
            <a:pPr algn="ctr">
              <a:lnSpc>
                <a:spcPts val="4884"/>
              </a:lnSpc>
              <a:spcBef>
                <a:spcPct val="0"/>
              </a:spcBef>
            </a:pPr>
            <a:r>
              <a:rPr lang="en-US" sz="4070">
                <a:solidFill>
                  <a:srgbClr val="050A30"/>
                </a:solidFill>
                <a:latin typeface="Agrandir Narrow Bold"/>
              </a:rPr>
              <a:t>NFT(Non-Fungible Token)</a:t>
            </a:r>
          </a:p>
        </p:txBody>
      </p:sp>
      <p:sp>
        <p:nvSpPr>
          <p:cNvPr name="TextBox 24" id="24"/>
          <p:cNvSpPr txBox="true"/>
          <p:nvPr/>
        </p:nvSpPr>
        <p:spPr>
          <a:xfrm rot="0">
            <a:off x="1045160" y="2941160"/>
            <a:ext cx="8943808" cy="1391008"/>
          </a:xfrm>
          <a:prstGeom prst="rect">
            <a:avLst/>
          </a:prstGeom>
        </p:spPr>
        <p:txBody>
          <a:bodyPr anchor="t" rtlCol="false" tIns="0" lIns="0" bIns="0" rIns="0">
            <a:spAutoFit/>
          </a:bodyPr>
          <a:lstStyle/>
          <a:p>
            <a:pPr marL="0" indent="0" lvl="0">
              <a:lnSpc>
                <a:spcPts val="3470"/>
              </a:lnSpc>
              <a:spcBef>
                <a:spcPct val="0"/>
              </a:spcBef>
            </a:pPr>
            <a:r>
              <a:rPr lang="en-US" sz="2891">
                <a:solidFill>
                  <a:srgbClr val="050A30"/>
                </a:solidFill>
                <a:latin typeface="Agrandir Narrow Bold"/>
              </a:rPr>
              <a:t>A Cryptographic asset on a Blockchain with unique identification codes and metadata that distinguish them from each other.</a:t>
            </a:r>
          </a:p>
        </p:txBody>
      </p:sp>
      <p:sp>
        <p:nvSpPr>
          <p:cNvPr name="TextBox 25" id="25"/>
          <p:cNvSpPr txBox="true"/>
          <p:nvPr/>
        </p:nvSpPr>
        <p:spPr>
          <a:xfrm rot="0">
            <a:off x="2044907" y="5786823"/>
            <a:ext cx="7808431" cy="971550"/>
          </a:xfrm>
          <a:prstGeom prst="rect">
            <a:avLst/>
          </a:prstGeom>
        </p:spPr>
        <p:txBody>
          <a:bodyPr anchor="t" rtlCol="false" tIns="0" lIns="0" bIns="0" rIns="0">
            <a:spAutoFit/>
          </a:bodyPr>
          <a:lstStyle/>
          <a:p>
            <a:pPr marL="0" indent="0" lvl="0">
              <a:lnSpc>
                <a:spcPts val="3565"/>
              </a:lnSpc>
              <a:spcBef>
                <a:spcPct val="0"/>
              </a:spcBef>
            </a:pPr>
            <a:r>
              <a:rPr lang="en-US" sz="2971">
                <a:solidFill>
                  <a:srgbClr val="050A30"/>
                </a:solidFill>
                <a:latin typeface="Agrandir Narrow"/>
              </a:rPr>
              <a:t>NFTs are often based on the Ethereum blockchain, in the form of ERC-721 tokens.</a:t>
            </a:r>
          </a:p>
        </p:txBody>
      </p:sp>
      <p:sp>
        <p:nvSpPr>
          <p:cNvPr name="TextBox 26" id="26"/>
          <p:cNvSpPr txBox="true"/>
          <p:nvPr/>
        </p:nvSpPr>
        <p:spPr>
          <a:xfrm rot="0">
            <a:off x="1509021" y="7510848"/>
            <a:ext cx="9850593" cy="2266950"/>
          </a:xfrm>
          <a:prstGeom prst="rect">
            <a:avLst/>
          </a:prstGeom>
        </p:spPr>
        <p:txBody>
          <a:bodyPr anchor="t" rtlCol="false" tIns="0" lIns="0" bIns="0" rIns="0">
            <a:spAutoFit/>
          </a:bodyPr>
          <a:lstStyle/>
          <a:p>
            <a:pPr marL="0" indent="0" lvl="0">
              <a:lnSpc>
                <a:spcPts val="3487"/>
              </a:lnSpc>
              <a:spcBef>
                <a:spcPct val="0"/>
              </a:spcBef>
            </a:pPr>
            <a:r>
              <a:rPr lang="en-US" sz="2906">
                <a:solidFill>
                  <a:srgbClr val="050A30"/>
                </a:solidFill>
                <a:latin typeface="Agrandir Narrow Bold"/>
              </a:rPr>
              <a:t>Digital transformation and adoption of blockchain technology also mean the employment landscape is changing. More people are already working on NFTs, blockchains, and cryptocurrencies than ever before, but it will become increasingly common.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grpSp>
        <p:nvGrpSpPr>
          <p:cNvPr name="Group 2" id="2"/>
          <p:cNvGrpSpPr/>
          <p:nvPr/>
        </p:nvGrpSpPr>
        <p:grpSpPr>
          <a:xfrm rot="0">
            <a:off x="1142717" y="3682806"/>
            <a:ext cx="709834" cy="709834"/>
            <a:chOff x="0" y="0"/>
            <a:chExt cx="812800" cy="812800"/>
          </a:xfrm>
        </p:grpSpPr>
        <p:sp>
          <p:nvSpPr>
            <p:cNvPr name="Freeform 3" id="3"/>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5CB6F9"/>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66706" y="3619238"/>
            <a:ext cx="709834" cy="709834"/>
            <a:chOff x="0" y="0"/>
            <a:chExt cx="812800" cy="812800"/>
          </a:xfrm>
        </p:grpSpPr>
        <p:sp>
          <p:nvSpPr>
            <p:cNvPr name="Freeform 6" id="6"/>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50A30"/>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04711" y="4902599"/>
            <a:ext cx="709834" cy="709834"/>
            <a:chOff x="0" y="0"/>
            <a:chExt cx="812800" cy="812800"/>
          </a:xfrm>
        </p:grpSpPr>
        <p:sp>
          <p:nvSpPr>
            <p:cNvPr name="Freeform 9" id="9"/>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5CB6F9"/>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28700" y="4839031"/>
            <a:ext cx="709834" cy="709834"/>
            <a:chOff x="0" y="0"/>
            <a:chExt cx="812800" cy="812800"/>
          </a:xfrm>
        </p:grpSpPr>
        <p:sp>
          <p:nvSpPr>
            <p:cNvPr name="Freeform 12" id="12"/>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50A30"/>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14" id="14"/>
          <p:cNvPicPr>
            <a:picLocks noChangeAspect="true"/>
          </p:cNvPicPr>
          <p:nvPr/>
        </p:nvPicPr>
        <p:blipFill>
          <a:blip r:embed="rId2">
            <a:alphaModFix amt="5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674930" y="2199346"/>
            <a:ext cx="6501663" cy="6728759"/>
          </a:xfrm>
          <a:prstGeom prst="rect">
            <a:avLst/>
          </a:prstGeom>
        </p:spPr>
      </p:pic>
      <p:sp>
        <p:nvSpPr>
          <p:cNvPr name="TextBox 15" id="15"/>
          <p:cNvSpPr txBox="true"/>
          <p:nvPr/>
        </p:nvSpPr>
        <p:spPr>
          <a:xfrm rot="0">
            <a:off x="5925125" y="1434999"/>
            <a:ext cx="6437750" cy="835036"/>
          </a:xfrm>
          <a:prstGeom prst="rect">
            <a:avLst/>
          </a:prstGeom>
        </p:spPr>
        <p:txBody>
          <a:bodyPr anchor="t" rtlCol="false" tIns="0" lIns="0" bIns="0" rIns="0">
            <a:spAutoFit/>
          </a:bodyPr>
          <a:lstStyle/>
          <a:p>
            <a:pPr algn="ctr">
              <a:lnSpc>
                <a:spcPts val="5553"/>
              </a:lnSpc>
              <a:spcBef>
                <a:spcPct val="0"/>
              </a:spcBef>
            </a:pPr>
            <a:r>
              <a:rPr lang="en-US" sz="4627">
                <a:solidFill>
                  <a:srgbClr val="050A30"/>
                </a:solidFill>
                <a:latin typeface="Agrandir Narrow Bold"/>
              </a:rPr>
              <a:t>Benefits of NFT</a:t>
            </a:r>
          </a:p>
        </p:txBody>
      </p:sp>
      <p:sp>
        <p:nvSpPr>
          <p:cNvPr name="TextBox 16" id="16"/>
          <p:cNvSpPr txBox="true"/>
          <p:nvPr/>
        </p:nvSpPr>
        <p:spPr>
          <a:xfrm rot="0">
            <a:off x="12432264" y="4640653"/>
            <a:ext cx="2580151" cy="619059"/>
          </a:xfrm>
          <a:prstGeom prst="rect">
            <a:avLst/>
          </a:prstGeom>
        </p:spPr>
        <p:txBody>
          <a:bodyPr anchor="t" rtlCol="false" tIns="0" lIns="0" bIns="0" rIns="0">
            <a:spAutoFit/>
          </a:bodyPr>
          <a:lstStyle/>
          <a:p>
            <a:pPr algn="l" marL="0" indent="0" lvl="0">
              <a:lnSpc>
                <a:spcPts val="4112"/>
              </a:lnSpc>
              <a:spcBef>
                <a:spcPct val="0"/>
              </a:spcBef>
            </a:pPr>
            <a:r>
              <a:rPr lang="en-US" sz="3426" u="none">
                <a:solidFill>
                  <a:srgbClr val="050A30"/>
                </a:solidFill>
                <a:latin typeface="Agrandir Narrow Bold"/>
              </a:rPr>
              <a:t>Benefits</a:t>
            </a:r>
          </a:p>
        </p:txBody>
      </p:sp>
      <p:sp>
        <p:nvSpPr>
          <p:cNvPr name="TextBox 17" id="17"/>
          <p:cNvSpPr txBox="true"/>
          <p:nvPr/>
        </p:nvSpPr>
        <p:spPr>
          <a:xfrm rot="0">
            <a:off x="2319992" y="3548837"/>
            <a:ext cx="6517100" cy="539564"/>
          </a:xfrm>
          <a:prstGeom prst="rect">
            <a:avLst/>
          </a:prstGeom>
        </p:spPr>
        <p:txBody>
          <a:bodyPr anchor="t" rtlCol="false" tIns="0" lIns="0" bIns="0" rIns="0">
            <a:spAutoFit/>
          </a:bodyPr>
          <a:lstStyle/>
          <a:p>
            <a:pPr algn="l" marL="0" indent="0" lvl="0">
              <a:lnSpc>
                <a:spcPts val="3612"/>
              </a:lnSpc>
              <a:spcBef>
                <a:spcPct val="0"/>
              </a:spcBef>
            </a:pPr>
            <a:r>
              <a:rPr lang="en-US" sz="3010">
                <a:solidFill>
                  <a:srgbClr val="050A30"/>
                </a:solidFill>
                <a:latin typeface="Agrandir Narrow"/>
              </a:rPr>
              <a:t>Limited</a:t>
            </a:r>
          </a:p>
        </p:txBody>
      </p:sp>
      <p:sp>
        <p:nvSpPr>
          <p:cNvPr name="TextBox 18" id="18"/>
          <p:cNvSpPr txBox="true"/>
          <p:nvPr/>
        </p:nvSpPr>
        <p:spPr>
          <a:xfrm rot="0">
            <a:off x="2343299" y="4742174"/>
            <a:ext cx="7258642" cy="543069"/>
          </a:xfrm>
          <a:prstGeom prst="rect">
            <a:avLst/>
          </a:prstGeom>
        </p:spPr>
        <p:txBody>
          <a:bodyPr anchor="t" rtlCol="false" tIns="0" lIns="0" bIns="0" rIns="0">
            <a:spAutoFit/>
          </a:bodyPr>
          <a:lstStyle/>
          <a:p>
            <a:pPr algn="l" marL="0" indent="0" lvl="0">
              <a:lnSpc>
                <a:spcPts val="3612"/>
              </a:lnSpc>
              <a:spcBef>
                <a:spcPct val="0"/>
              </a:spcBef>
            </a:pPr>
            <a:r>
              <a:rPr lang="en-US" sz="3010">
                <a:solidFill>
                  <a:srgbClr val="050A30"/>
                </a:solidFill>
                <a:latin typeface="Agrandir Narrow"/>
              </a:rPr>
              <a:t>Indivisible</a:t>
            </a:r>
          </a:p>
        </p:txBody>
      </p:sp>
      <p:sp>
        <p:nvSpPr>
          <p:cNvPr name="TextBox 19" id="19"/>
          <p:cNvSpPr txBox="true"/>
          <p:nvPr/>
        </p:nvSpPr>
        <p:spPr>
          <a:xfrm rot="0">
            <a:off x="2328785" y="5992418"/>
            <a:ext cx="6517100" cy="543069"/>
          </a:xfrm>
          <a:prstGeom prst="rect">
            <a:avLst/>
          </a:prstGeom>
        </p:spPr>
        <p:txBody>
          <a:bodyPr anchor="t" rtlCol="false" tIns="0" lIns="0" bIns="0" rIns="0">
            <a:spAutoFit/>
          </a:bodyPr>
          <a:lstStyle/>
          <a:p>
            <a:pPr algn="l" marL="0" indent="0" lvl="0">
              <a:lnSpc>
                <a:spcPts val="3612"/>
              </a:lnSpc>
              <a:spcBef>
                <a:spcPct val="0"/>
              </a:spcBef>
            </a:pPr>
            <a:r>
              <a:rPr lang="en-US" sz="3010">
                <a:solidFill>
                  <a:srgbClr val="050A30"/>
                </a:solidFill>
                <a:latin typeface="Agrandir Narrow"/>
              </a:rPr>
              <a:t>Unique</a:t>
            </a:r>
          </a:p>
        </p:txBody>
      </p:sp>
      <p:grpSp>
        <p:nvGrpSpPr>
          <p:cNvPr name="Group 20" id="20"/>
          <p:cNvGrpSpPr/>
          <p:nvPr/>
        </p:nvGrpSpPr>
        <p:grpSpPr>
          <a:xfrm rot="0">
            <a:off x="1142717" y="6190352"/>
            <a:ext cx="709834" cy="709834"/>
            <a:chOff x="0" y="0"/>
            <a:chExt cx="812800" cy="812800"/>
          </a:xfrm>
        </p:grpSpPr>
        <p:sp>
          <p:nvSpPr>
            <p:cNvPr name="Freeform 21" id="21"/>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5CB6F9"/>
            </a:solidFill>
          </p:spPr>
        </p:sp>
        <p:sp>
          <p:nvSpPr>
            <p:cNvPr name="TextBox 22" id="22"/>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066706" y="6126784"/>
            <a:ext cx="709834" cy="709834"/>
            <a:chOff x="0" y="0"/>
            <a:chExt cx="812800" cy="812800"/>
          </a:xfrm>
        </p:grpSpPr>
        <p:sp>
          <p:nvSpPr>
            <p:cNvPr name="Freeform 24" id="24"/>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50A30"/>
            </a:solidFill>
          </p:spPr>
        </p:sp>
        <p:sp>
          <p:nvSpPr>
            <p:cNvPr name="TextBox 25" id="25"/>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1895812" y="5500981"/>
            <a:ext cx="271422" cy="280638"/>
            <a:chOff x="0" y="0"/>
            <a:chExt cx="361896" cy="374185"/>
          </a:xfrm>
        </p:grpSpPr>
        <p:grpSp>
          <p:nvGrpSpPr>
            <p:cNvPr name="Group 27" id="27"/>
            <p:cNvGrpSpPr/>
            <p:nvPr/>
          </p:nvGrpSpPr>
          <p:grpSpPr>
            <a:xfrm rot="0">
              <a:off x="94516" y="106805"/>
              <a:ext cx="267380" cy="267380"/>
              <a:chOff x="0" y="0"/>
              <a:chExt cx="471015" cy="471015"/>
            </a:xfrm>
          </p:grpSpPr>
          <p:sp>
            <p:nvSpPr>
              <p:cNvPr name="Freeform 28" id="28"/>
              <p:cNvSpPr/>
              <p:nvPr/>
            </p:nvSpPr>
            <p:spPr>
              <a:xfrm>
                <a:off x="0" y="0"/>
                <a:ext cx="471015" cy="471015"/>
              </a:xfrm>
              <a:custGeom>
                <a:avLst/>
                <a:gdLst/>
                <a:ahLst/>
                <a:cxnLst/>
                <a:rect r="r" b="b" t="t" l="l"/>
                <a:pathLst>
                  <a:path h="471015" w="471015">
                    <a:moveTo>
                      <a:pt x="0" y="0"/>
                    </a:moveTo>
                    <a:lnTo>
                      <a:pt x="471015" y="0"/>
                    </a:lnTo>
                    <a:lnTo>
                      <a:pt x="471015" y="471015"/>
                    </a:lnTo>
                    <a:lnTo>
                      <a:pt x="0" y="471015"/>
                    </a:lnTo>
                    <a:close/>
                  </a:path>
                </a:pathLst>
              </a:custGeom>
              <a:solidFill>
                <a:srgbClr val="5CB6F9"/>
              </a:solidFill>
            </p:spPr>
          </p:sp>
          <p:sp>
            <p:nvSpPr>
              <p:cNvPr name="TextBox 29" id="29"/>
              <p:cNvSpPr txBox="true"/>
              <p:nvPr/>
            </p:nvSpPr>
            <p:spPr>
              <a:xfrm>
                <a:off x="0" y="-28575"/>
                <a:ext cx="812800" cy="841375"/>
              </a:xfrm>
              <a:prstGeom prst="rect">
                <a:avLst/>
              </a:prstGeom>
            </p:spPr>
            <p:txBody>
              <a:bodyPr anchor="ctr" rtlCol="false" tIns="50800" lIns="50800" bIns="50800" rIns="50800"/>
              <a:lstStyle/>
              <a:p>
                <a:pPr algn="ctr">
                  <a:lnSpc>
                    <a:spcPts val="2459"/>
                  </a:lnSpc>
                </a:pPr>
              </a:p>
            </p:txBody>
          </p:sp>
        </p:grpSp>
        <p:grpSp>
          <p:nvGrpSpPr>
            <p:cNvPr name="Group 30" id="30"/>
            <p:cNvGrpSpPr/>
            <p:nvPr/>
          </p:nvGrpSpPr>
          <p:grpSpPr>
            <a:xfrm rot="0">
              <a:off x="0" y="0"/>
              <a:ext cx="325216" cy="346423"/>
              <a:chOff x="0" y="0"/>
              <a:chExt cx="531410" cy="566062"/>
            </a:xfrm>
          </p:grpSpPr>
          <p:sp>
            <p:nvSpPr>
              <p:cNvPr name="Freeform 31" id="31"/>
              <p:cNvSpPr/>
              <p:nvPr/>
            </p:nvSpPr>
            <p:spPr>
              <a:xfrm>
                <a:off x="0" y="0"/>
                <a:ext cx="531410" cy="566062"/>
              </a:xfrm>
              <a:custGeom>
                <a:avLst/>
                <a:gdLst/>
                <a:ahLst/>
                <a:cxnLst/>
                <a:rect r="r" b="b" t="t" l="l"/>
                <a:pathLst>
                  <a:path h="566062" w="531410">
                    <a:moveTo>
                      <a:pt x="0" y="0"/>
                    </a:moveTo>
                    <a:lnTo>
                      <a:pt x="531410" y="0"/>
                    </a:lnTo>
                    <a:lnTo>
                      <a:pt x="531410" y="566062"/>
                    </a:lnTo>
                    <a:lnTo>
                      <a:pt x="0" y="566062"/>
                    </a:lnTo>
                    <a:close/>
                  </a:path>
                </a:pathLst>
              </a:custGeom>
              <a:solidFill>
                <a:srgbClr val="050A30"/>
              </a:solidFill>
            </p:spPr>
          </p:sp>
          <p:sp>
            <p:nvSpPr>
              <p:cNvPr name="TextBox 32" id="32"/>
              <p:cNvSpPr txBox="true"/>
              <p:nvPr/>
            </p:nvSpPr>
            <p:spPr>
              <a:xfrm>
                <a:off x="0" y="-28575"/>
                <a:ext cx="812800" cy="841375"/>
              </a:xfrm>
              <a:prstGeom prst="rect">
                <a:avLst/>
              </a:prstGeom>
            </p:spPr>
            <p:txBody>
              <a:bodyPr anchor="ctr" rtlCol="false" tIns="50800" lIns="50800" bIns="50800" rIns="50800"/>
              <a:lstStyle/>
              <a:p>
                <a:pPr algn="ctr">
                  <a:lnSpc>
                    <a:spcPts val="2459"/>
                  </a:lnSpc>
                </a:pPr>
              </a:p>
            </p:txBody>
          </p:sp>
        </p:grpSp>
      </p:grpSp>
      <p:grpSp>
        <p:nvGrpSpPr>
          <p:cNvPr name="Group 33" id="33"/>
          <p:cNvGrpSpPr/>
          <p:nvPr/>
        </p:nvGrpSpPr>
        <p:grpSpPr>
          <a:xfrm rot="0">
            <a:off x="11895812" y="6030121"/>
            <a:ext cx="271422" cy="280638"/>
            <a:chOff x="0" y="0"/>
            <a:chExt cx="361896" cy="374185"/>
          </a:xfrm>
        </p:grpSpPr>
        <p:grpSp>
          <p:nvGrpSpPr>
            <p:cNvPr name="Group 34" id="34"/>
            <p:cNvGrpSpPr/>
            <p:nvPr/>
          </p:nvGrpSpPr>
          <p:grpSpPr>
            <a:xfrm rot="0">
              <a:off x="94516" y="106805"/>
              <a:ext cx="267380" cy="267380"/>
              <a:chOff x="0" y="0"/>
              <a:chExt cx="471015" cy="471015"/>
            </a:xfrm>
          </p:grpSpPr>
          <p:sp>
            <p:nvSpPr>
              <p:cNvPr name="Freeform 35" id="35"/>
              <p:cNvSpPr/>
              <p:nvPr/>
            </p:nvSpPr>
            <p:spPr>
              <a:xfrm>
                <a:off x="0" y="0"/>
                <a:ext cx="471015" cy="471015"/>
              </a:xfrm>
              <a:custGeom>
                <a:avLst/>
                <a:gdLst/>
                <a:ahLst/>
                <a:cxnLst/>
                <a:rect r="r" b="b" t="t" l="l"/>
                <a:pathLst>
                  <a:path h="471015" w="471015">
                    <a:moveTo>
                      <a:pt x="0" y="0"/>
                    </a:moveTo>
                    <a:lnTo>
                      <a:pt x="471015" y="0"/>
                    </a:lnTo>
                    <a:lnTo>
                      <a:pt x="471015" y="471015"/>
                    </a:lnTo>
                    <a:lnTo>
                      <a:pt x="0" y="471015"/>
                    </a:lnTo>
                    <a:close/>
                  </a:path>
                </a:pathLst>
              </a:custGeom>
              <a:solidFill>
                <a:srgbClr val="5CB6F9"/>
              </a:solidFill>
            </p:spPr>
          </p:sp>
          <p:sp>
            <p:nvSpPr>
              <p:cNvPr name="TextBox 36" id="36"/>
              <p:cNvSpPr txBox="true"/>
              <p:nvPr/>
            </p:nvSpPr>
            <p:spPr>
              <a:xfrm>
                <a:off x="0" y="-28575"/>
                <a:ext cx="812800" cy="841375"/>
              </a:xfrm>
              <a:prstGeom prst="rect">
                <a:avLst/>
              </a:prstGeom>
            </p:spPr>
            <p:txBody>
              <a:bodyPr anchor="ctr" rtlCol="false" tIns="50800" lIns="50800" bIns="50800" rIns="50800"/>
              <a:lstStyle/>
              <a:p>
                <a:pPr algn="ctr">
                  <a:lnSpc>
                    <a:spcPts val="2459"/>
                  </a:lnSpc>
                </a:pPr>
              </a:p>
            </p:txBody>
          </p:sp>
        </p:grpSp>
        <p:grpSp>
          <p:nvGrpSpPr>
            <p:cNvPr name="Group 37" id="37"/>
            <p:cNvGrpSpPr/>
            <p:nvPr/>
          </p:nvGrpSpPr>
          <p:grpSpPr>
            <a:xfrm rot="0">
              <a:off x="0" y="0"/>
              <a:ext cx="325216" cy="346423"/>
              <a:chOff x="0" y="0"/>
              <a:chExt cx="531410" cy="566062"/>
            </a:xfrm>
          </p:grpSpPr>
          <p:sp>
            <p:nvSpPr>
              <p:cNvPr name="Freeform 38" id="38"/>
              <p:cNvSpPr/>
              <p:nvPr/>
            </p:nvSpPr>
            <p:spPr>
              <a:xfrm>
                <a:off x="0" y="0"/>
                <a:ext cx="531410" cy="566062"/>
              </a:xfrm>
              <a:custGeom>
                <a:avLst/>
                <a:gdLst/>
                <a:ahLst/>
                <a:cxnLst/>
                <a:rect r="r" b="b" t="t" l="l"/>
                <a:pathLst>
                  <a:path h="566062" w="531410">
                    <a:moveTo>
                      <a:pt x="0" y="0"/>
                    </a:moveTo>
                    <a:lnTo>
                      <a:pt x="531410" y="0"/>
                    </a:lnTo>
                    <a:lnTo>
                      <a:pt x="531410" y="566062"/>
                    </a:lnTo>
                    <a:lnTo>
                      <a:pt x="0" y="566062"/>
                    </a:lnTo>
                    <a:close/>
                  </a:path>
                </a:pathLst>
              </a:custGeom>
              <a:solidFill>
                <a:srgbClr val="050A30"/>
              </a:solidFill>
            </p:spPr>
          </p:sp>
          <p:sp>
            <p:nvSpPr>
              <p:cNvPr name="TextBox 39" id="39"/>
              <p:cNvSpPr txBox="true"/>
              <p:nvPr/>
            </p:nvSpPr>
            <p:spPr>
              <a:xfrm>
                <a:off x="0" y="-28575"/>
                <a:ext cx="812800" cy="841375"/>
              </a:xfrm>
              <a:prstGeom prst="rect">
                <a:avLst/>
              </a:prstGeom>
            </p:spPr>
            <p:txBody>
              <a:bodyPr anchor="ctr" rtlCol="false" tIns="50800" lIns="50800" bIns="50800" rIns="50800"/>
              <a:lstStyle/>
              <a:p>
                <a:pPr algn="ctr">
                  <a:lnSpc>
                    <a:spcPts val="2459"/>
                  </a:lnSpc>
                </a:pPr>
              </a:p>
            </p:txBody>
          </p:sp>
        </p:grpSp>
      </p:grpSp>
      <p:grpSp>
        <p:nvGrpSpPr>
          <p:cNvPr name="Group 40" id="40"/>
          <p:cNvGrpSpPr/>
          <p:nvPr/>
        </p:nvGrpSpPr>
        <p:grpSpPr>
          <a:xfrm rot="0">
            <a:off x="11895812" y="6585679"/>
            <a:ext cx="271422" cy="280638"/>
            <a:chOff x="0" y="0"/>
            <a:chExt cx="361896" cy="374185"/>
          </a:xfrm>
        </p:grpSpPr>
        <p:grpSp>
          <p:nvGrpSpPr>
            <p:cNvPr name="Group 41" id="41"/>
            <p:cNvGrpSpPr/>
            <p:nvPr/>
          </p:nvGrpSpPr>
          <p:grpSpPr>
            <a:xfrm rot="0">
              <a:off x="94516" y="106805"/>
              <a:ext cx="267380" cy="267380"/>
              <a:chOff x="0" y="0"/>
              <a:chExt cx="471015" cy="471015"/>
            </a:xfrm>
          </p:grpSpPr>
          <p:sp>
            <p:nvSpPr>
              <p:cNvPr name="Freeform 42" id="42"/>
              <p:cNvSpPr/>
              <p:nvPr/>
            </p:nvSpPr>
            <p:spPr>
              <a:xfrm>
                <a:off x="0" y="0"/>
                <a:ext cx="471015" cy="471015"/>
              </a:xfrm>
              <a:custGeom>
                <a:avLst/>
                <a:gdLst/>
                <a:ahLst/>
                <a:cxnLst/>
                <a:rect r="r" b="b" t="t" l="l"/>
                <a:pathLst>
                  <a:path h="471015" w="471015">
                    <a:moveTo>
                      <a:pt x="0" y="0"/>
                    </a:moveTo>
                    <a:lnTo>
                      <a:pt x="471015" y="0"/>
                    </a:lnTo>
                    <a:lnTo>
                      <a:pt x="471015" y="471015"/>
                    </a:lnTo>
                    <a:lnTo>
                      <a:pt x="0" y="471015"/>
                    </a:lnTo>
                    <a:close/>
                  </a:path>
                </a:pathLst>
              </a:custGeom>
              <a:solidFill>
                <a:srgbClr val="5CB6F9"/>
              </a:solidFill>
            </p:spPr>
          </p:sp>
          <p:sp>
            <p:nvSpPr>
              <p:cNvPr name="TextBox 43" id="43"/>
              <p:cNvSpPr txBox="true"/>
              <p:nvPr/>
            </p:nvSpPr>
            <p:spPr>
              <a:xfrm>
                <a:off x="0" y="-28575"/>
                <a:ext cx="812800" cy="841375"/>
              </a:xfrm>
              <a:prstGeom prst="rect">
                <a:avLst/>
              </a:prstGeom>
            </p:spPr>
            <p:txBody>
              <a:bodyPr anchor="ctr" rtlCol="false" tIns="50800" lIns="50800" bIns="50800" rIns="50800"/>
              <a:lstStyle/>
              <a:p>
                <a:pPr algn="ctr">
                  <a:lnSpc>
                    <a:spcPts val="2459"/>
                  </a:lnSpc>
                </a:pPr>
              </a:p>
            </p:txBody>
          </p:sp>
        </p:grpSp>
        <p:grpSp>
          <p:nvGrpSpPr>
            <p:cNvPr name="Group 44" id="44"/>
            <p:cNvGrpSpPr/>
            <p:nvPr/>
          </p:nvGrpSpPr>
          <p:grpSpPr>
            <a:xfrm rot="0">
              <a:off x="0" y="0"/>
              <a:ext cx="325216" cy="346423"/>
              <a:chOff x="0" y="0"/>
              <a:chExt cx="531410" cy="566062"/>
            </a:xfrm>
          </p:grpSpPr>
          <p:sp>
            <p:nvSpPr>
              <p:cNvPr name="Freeform 45" id="45"/>
              <p:cNvSpPr/>
              <p:nvPr/>
            </p:nvSpPr>
            <p:spPr>
              <a:xfrm>
                <a:off x="0" y="0"/>
                <a:ext cx="531410" cy="566062"/>
              </a:xfrm>
              <a:custGeom>
                <a:avLst/>
                <a:gdLst/>
                <a:ahLst/>
                <a:cxnLst/>
                <a:rect r="r" b="b" t="t" l="l"/>
                <a:pathLst>
                  <a:path h="566062" w="531410">
                    <a:moveTo>
                      <a:pt x="0" y="0"/>
                    </a:moveTo>
                    <a:lnTo>
                      <a:pt x="531410" y="0"/>
                    </a:lnTo>
                    <a:lnTo>
                      <a:pt x="531410" y="566062"/>
                    </a:lnTo>
                    <a:lnTo>
                      <a:pt x="0" y="566062"/>
                    </a:lnTo>
                    <a:close/>
                  </a:path>
                </a:pathLst>
              </a:custGeom>
              <a:solidFill>
                <a:srgbClr val="050A30"/>
              </a:solidFill>
            </p:spPr>
          </p:sp>
          <p:sp>
            <p:nvSpPr>
              <p:cNvPr name="TextBox 46" id="46"/>
              <p:cNvSpPr txBox="true"/>
              <p:nvPr/>
            </p:nvSpPr>
            <p:spPr>
              <a:xfrm>
                <a:off x="0" y="-28575"/>
                <a:ext cx="812800" cy="841375"/>
              </a:xfrm>
              <a:prstGeom prst="rect">
                <a:avLst/>
              </a:prstGeom>
            </p:spPr>
            <p:txBody>
              <a:bodyPr anchor="ctr" rtlCol="false" tIns="50800" lIns="50800" bIns="50800" rIns="50800"/>
              <a:lstStyle/>
              <a:p>
                <a:pPr algn="ctr">
                  <a:lnSpc>
                    <a:spcPts val="2459"/>
                  </a:lnSpc>
                </a:pPr>
              </a:p>
            </p:txBody>
          </p:sp>
        </p:grpSp>
      </p:grpSp>
      <p:sp>
        <p:nvSpPr>
          <p:cNvPr name="TextBox 47" id="47"/>
          <p:cNvSpPr txBox="true"/>
          <p:nvPr/>
        </p:nvSpPr>
        <p:spPr>
          <a:xfrm rot="0">
            <a:off x="12413800" y="6438542"/>
            <a:ext cx="4051329" cy="1108145"/>
          </a:xfrm>
          <a:prstGeom prst="rect">
            <a:avLst/>
          </a:prstGeom>
        </p:spPr>
        <p:txBody>
          <a:bodyPr anchor="t" rtlCol="false" tIns="0" lIns="0" bIns="0" rIns="0">
            <a:spAutoFit/>
          </a:bodyPr>
          <a:lstStyle/>
          <a:p>
            <a:pPr>
              <a:lnSpc>
                <a:spcPts val="4001"/>
              </a:lnSpc>
            </a:pPr>
            <a:r>
              <a:rPr lang="en-US" sz="3334">
                <a:solidFill>
                  <a:srgbClr val="050A30"/>
                </a:solidFill>
                <a:latin typeface="Agrandir Narrow"/>
              </a:rPr>
              <a:t>Maintain Ownership</a:t>
            </a:r>
          </a:p>
          <a:p>
            <a:pPr algn="l" marL="0" indent="0" lvl="0">
              <a:lnSpc>
                <a:spcPts val="4001"/>
              </a:lnSpc>
              <a:spcBef>
                <a:spcPct val="0"/>
              </a:spcBef>
            </a:pPr>
            <a:r>
              <a:rPr lang="en-US" sz="3334">
                <a:solidFill>
                  <a:srgbClr val="050A30"/>
                </a:solidFill>
                <a:latin typeface="Agrandir Narrow"/>
              </a:rPr>
              <a:t>Rights</a:t>
            </a:r>
          </a:p>
        </p:txBody>
      </p:sp>
      <p:sp>
        <p:nvSpPr>
          <p:cNvPr name="TextBox 48" id="48"/>
          <p:cNvSpPr txBox="true"/>
          <p:nvPr/>
        </p:nvSpPr>
        <p:spPr>
          <a:xfrm rot="0">
            <a:off x="12432264" y="5844146"/>
            <a:ext cx="4032865" cy="601698"/>
          </a:xfrm>
          <a:prstGeom prst="rect">
            <a:avLst/>
          </a:prstGeom>
        </p:spPr>
        <p:txBody>
          <a:bodyPr anchor="t" rtlCol="false" tIns="0" lIns="0" bIns="0" rIns="0">
            <a:spAutoFit/>
          </a:bodyPr>
          <a:lstStyle/>
          <a:p>
            <a:pPr algn="l" marL="0" indent="0" lvl="0">
              <a:lnSpc>
                <a:spcPts val="4001"/>
              </a:lnSpc>
              <a:spcBef>
                <a:spcPct val="0"/>
              </a:spcBef>
            </a:pPr>
            <a:r>
              <a:rPr lang="en-US" sz="3334">
                <a:solidFill>
                  <a:srgbClr val="050A30"/>
                </a:solidFill>
                <a:latin typeface="Agrandir Narrow"/>
              </a:rPr>
              <a:t>Trustworthy</a:t>
            </a:r>
          </a:p>
        </p:txBody>
      </p:sp>
      <p:sp>
        <p:nvSpPr>
          <p:cNvPr name="TextBox 49" id="49"/>
          <p:cNvSpPr txBox="true"/>
          <p:nvPr/>
        </p:nvSpPr>
        <p:spPr>
          <a:xfrm rot="0">
            <a:off x="12413800" y="5317672"/>
            <a:ext cx="4051329" cy="601698"/>
          </a:xfrm>
          <a:prstGeom prst="rect">
            <a:avLst/>
          </a:prstGeom>
        </p:spPr>
        <p:txBody>
          <a:bodyPr anchor="t" rtlCol="false" tIns="0" lIns="0" bIns="0" rIns="0">
            <a:spAutoFit/>
          </a:bodyPr>
          <a:lstStyle/>
          <a:p>
            <a:pPr algn="l" marL="0" indent="0" lvl="0">
              <a:lnSpc>
                <a:spcPts val="4001"/>
              </a:lnSpc>
              <a:spcBef>
                <a:spcPct val="0"/>
              </a:spcBef>
            </a:pPr>
            <a:r>
              <a:rPr lang="en-US" sz="3334">
                <a:solidFill>
                  <a:srgbClr val="050A30"/>
                </a:solidFill>
                <a:latin typeface="Agrandir Narrow"/>
              </a:rPr>
              <a:t>Easily Transferable</a:t>
            </a:r>
          </a:p>
        </p:txBody>
      </p:sp>
      <p:pic>
        <p:nvPicPr>
          <p:cNvPr name="Picture 50" id="5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60291" y="8770797"/>
            <a:ext cx="1048729" cy="1064552"/>
          </a:xfrm>
          <a:prstGeom prst="rect">
            <a:avLst/>
          </a:prstGeom>
        </p:spPr>
      </p:pic>
      <p:pic>
        <p:nvPicPr>
          <p:cNvPr name="Picture 51" id="51"/>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670958" y="8859886"/>
            <a:ext cx="2617042" cy="2010313"/>
          </a:xfrm>
          <a:prstGeom prst="rect">
            <a:avLst/>
          </a:prstGeom>
        </p:spPr>
      </p:pic>
      <p:pic>
        <p:nvPicPr>
          <p:cNvPr name="Picture 52" id="52"/>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364517" y="1781918"/>
            <a:ext cx="1561364" cy="854492"/>
          </a:xfrm>
          <a:prstGeom prst="rect">
            <a:avLst/>
          </a:prstGeom>
        </p:spPr>
      </p:pic>
      <p:pic>
        <p:nvPicPr>
          <p:cNvPr name="Picture 53" id="53"/>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965346" y="609345"/>
            <a:ext cx="3432328" cy="1029698"/>
          </a:xfrm>
          <a:prstGeom prst="rect">
            <a:avLst/>
          </a:prstGeom>
        </p:spPr>
      </p:pic>
      <p:pic>
        <p:nvPicPr>
          <p:cNvPr name="Picture 54" id="54"/>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5670958" y="1028700"/>
            <a:ext cx="1588342" cy="1667153"/>
          </a:xfrm>
          <a:prstGeom prst="rect">
            <a:avLst/>
          </a:prstGeom>
        </p:spPr>
      </p:pic>
      <p:pic>
        <p:nvPicPr>
          <p:cNvPr name="Picture 55" id="55"/>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11055483" y="2695853"/>
            <a:ext cx="850914" cy="850914"/>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CAE8FF"/>
        </a:solidFill>
      </p:bgPr>
    </p:bg>
    <p:spTree>
      <p:nvGrpSpPr>
        <p:cNvPr id="1" name=""/>
        <p:cNvGrpSpPr/>
        <p:nvPr/>
      </p:nvGrpSpPr>
      <p:grpSpPr>
        <a:xfrm>
          <a:off x="0" y="0"/>
          <a:ext cx="0" cy="0"/>
          <a:chOff x="0" y="0"/>
          <a:chExt cx="0" cy="0"/>
        </a:xfrm>
      </p:grpSpPr>
      <p:sp>
        <p:nvSpPr>
          <p:cNvPr name="TextBox 2" id="2"/>
          <p:cNvSpPr txBox="true"/>
          <p:nvPr/>
        </p:nvSpPr>
        <p:spPr>
          <a:xfrm rot="0">
            <a:off x="10293826" y="7128872"/>
            <a:ext cx="6665504" cy="1859800"/>
          </a:xfrm>
          <a:prstGeom prst="rect">
            <a:avLst/>
          </a:prstGeom>
        </p:spPr>
        <p:txBody>
          <a:bodyPr anchor="t" rtlCol="false" tIns="0" lIns="0" bIns="0" rIns="0">
            <a:spAutoFit/>
          </a:bodyPr>
          <a:lstStyle/>
          <a:p>
            <a:pPr algn="l" marL="0" indent="0" lvl="0">
              <a:lnSpc>
                <a:spcPts val="4612"/>
              </a:lnSpc>
              <a:spcBef>
                <a:spcPct val="0"/>
              </a:spcBef>
            </a:pPr>
            <a:r>
              <a:rPr lang="en-US" sz="3843">
                <a:solidFill>
                  <a:srgbClr val="050A30"/>
                </a:solidFill>
                <a:latin typeface="Agrandir Narrow Bold"/>
              </a:rPr>
              <a:t>All the transactions will be stored on the smart contracts.</a:t>
            </a:r>
          </a:p>
        </p:txBody>
      </p:sp>
      <p:sp>
        <p:nvSpPr>
          <p:cNvPr name="TextBox 3" id="3"/>
          <p:cNvSpPr txBox="true"/>
          <p:nvPr/>
        </p:nvSpPr>
        <p:spPr>
          <a:xfrm rot="0">
            <a:off x="5049150" y="1505970"/>
            <a:ext cx="8189699" cy="684611"/>
          </a:xfrm>
          <a:prstGeom prst="rect">
            <a:avLst/>
          </a:prstGeom>
        </p:spPr>
        <p:txBody>
          <a:bodyPr anchor="t" rtlCol="false" tIns="0" lIns="0" bIns="0" rIns="0">
            <a:spAutoFit/>
          </a:bodyPr>
          <a:lstStyle/>
          <a:p>
            <a:pPr algn="ctr">
              <a:lnSpc>
                <a:spcPts val="4588"/>
              </a:lnSpc>
              <a:spcBef>
                <a:spcPct val="0"/>
              </a:spcBef>
            </a:pPr>
            <a:r>
              <a:rPr lang="en-US" sz="3824">
                <a:solidFill>
                  <a:srgbClr val="050A30"/>
                </a:solidFill>
                <a:latin typeface="Agrandir Narrow Bold"/>
              </a:rPr>
              <a:t>How Our Project Works</a:t>
            </a:r>
          </a:p>
        </p:txBody>
      </p:sp>
      <p:sp>
        <p:nvSpPr>
          <p:cNvPr name="TextBox 4" id="4"/>
          <p:cNvSpPr txBox="true"/>
          <p:nvPr/>
        </p:nvSpPr>
        <p:spPr>
          <a:xfrm rot="0">
            <a:off x="2633957" y="3096677"/>
            <a:ext cx="6510043" cy="1279520"/>
          </a:xfrm>
          <a:prstGeom prst="rect">
            <a:avLst/>
          </a:prstGeom>
        </p:spPr>
        <p:txBody>
          <a:bodyPr anchor="t" rtlCol="false" tIns="0" lIns="0" bIns="0" rIns="0">
            <a:spAutoFit/>
          </a:bodyPr>
          <a:lstStyle/>
          <a:p>
            <a:pPr algn="l" marL="0" indent="0" lvl="0">
              <a:lnSpc>
                <a:spcPts val="4612"/>
              </a:lnSpc>
              <a:spcBef>
                <a:spcPct val="0"/>
              </a:spcBef>
            </a:pPr>
            <a:r>
              <a:rPr lang="en-US" sz="3843">
                <a:solidFill>
                  <a:srgbClr val="050A30"/>
                </a:solidFill>
                <a:latin typeface="Agrandir Narrow Bold"/>
              </a:rPr>
              <a:t>User will create a profile using metamask.</a:t>
            </a:r>
          </a:p>
        </p:txBody>
      </p:sp>
      <p:sp>
        <p:nvSpPr>
          <p:cNvPr name="TextBox 5" id="5"/>
          <p:cNvSpPr txBox="true"/>
          <p:nvPr/>
        </p:nvSpPr>
        <p:spPr>
          <a:xfrm rot="0">
            <a:off x="2633957" y="4359589"/>
            <a:ext cx="6458643" cy="1277426"/>
          </a:xfrm>
          <a:prstGeom prst="rect">
            <a:avLst/>
          </a:prstGeom>
        </p:spPr>
        <p:txBody>
          <a:bodyPr anchor="t" rtlCol="false" tIns="0" lIns="0" bIns="0" rIns="0">
            <a:spAutoFit/>
          </a:bodyPr>
          <a:lstStyle/>
          <a:p>
            <a:pPr algn="l" marL="0" indent="0" lvl="0">
              <a:lnSpc>
                <a:spcPts val="4612"/>
              </a:lnSpc>
              <a:spcBef>
                <a:spcPct val="0"/>
              </a:spcBef>
            </a:pPr>
            <a:r>
              <a:rPr lang="en-US" sz="3843">
                <a:solidFill>
                  <a:srgbClr val="050A30"/>
                </a:solidFill>
                <a:latin typeface="Agrandir Narrow Bold"/>
              </a:rPr>
              <a:t>Now user can upload its post in NFT format.</a:t>
            </a:r>
          </a:p>
        </p:txBody>
      </p:sp>
      <p:sp>
        <p:nvSpPr>
          <p:cNvPr name="TextBox 6" id="6"/>
          <p:cNvSpPr txBox="true"/>
          <p:nvPr/>
        </p:nvSpPr>
        <p:spPr>
          <a:xfrm rot="0">
            <a:off x="2633957" y="6156601"/>
            <a:ext cx="6458643" cy="1276350"/>
          </a:xfrm>
          <a:prstGeom prst="rect">
            <a:avLst/>
          </a:prstGeom>
        </p:spPr>
        <p:txBody>
          <a:bodyPr anchor="t" rtlCol="false" tIns="0" lIns="0" bIns="0" rIns="0">
            <a:spAutoFit/>
          </a:bodyPr>
          <a:lstStyle/>
          <a:p>
            <a:pPr algn="l" marL="0" indent="0" lvl="0">
              <a:lnSpc>
                <a:spcPts val="4612"/>
              </a:lnSpc>
              <a:spcBef>
                <a:spcPct val="0"/>
              </a:spcBef>
            </a:pPr>
            <a:r>
              <a:rPr lang="en-US" sz="3843">
                <a:solidFill>
                  <a:srgbClr val="050A30"/>
                </a:solidFill>
                <a:latin typeface="Agrandir Narrow Bold"/>
              </a:rPr>
              <a:t>Users follower will tip his posts.</a:t>
            </a:r>
          </a:p>
        </p:txBody>
      </p:sp>
      <p:sp>
        <p:nvSpPr>
          <p:cNvPr name="TextBox 7" id="7"/>
          <p:cNvSpPr txBox="true"/>
          <p:nvPr/>
        </p:nvSpPr>
        <p:spPr>
          <a:xfrm rot="0">
            <a:off x="10313975" y="3096677"/>
            <a:ext cx="6665504" cy="1858990"/>
          </a:xfrm>
          <a:prstGeom prst="rect">
            <a:avLst/>
          </a:prstGeom>
        </p:spPr>
        <p:txBody>
          <a:bodyPr anchor="t" rtlCol="false" tIns="0" lIns="0" bIns="0" rIns="0">
            <a:spAutoFit/>
          </a:bodyPr>
          <a:lstStyle/>
          <a:p>
            <a:pPr algn="l" marL="0" indent="0" lvl="0">
              <a:lnSpc>
                <a:spcPts val="4612"/>
              </a:lnSpc>
              <a:spcBef>
                <a:spcPct val="0"/>
              </a:spcBef>
            </a:pPr>
            <a:r>
              <a:rPr lang="en-US" sz="3843">
                <a:solidFill>
                  <a:srgbClr val="050A30"/>
                </a:solidFill>
                <a:latin typeface="Agrandir Narrow Bold"/>
              </a:rPr>
              <a:t>Then user can sell his NFT'S on the different cryptocurrency and NFT exchange platform.</a:t>
            </a:r>
          </a:p>
        </p:txBody>
      </p:sp>
      <p:sp>
        <p:nvSpPr>
          <p:cNvPr name="TextBox 8" id="8"/>
          <p:cNvSpPr txBox="true"/>
          <p:nvPr/>
        </p:nvSpPr>
        <p:spPr>
          <a:xfrm rot="0">
            <a:off x="10293826" y="5158436"/>
            <a:ext cx="6665504" cy="1858990"/>
          </a:xfrm>
          <a:prstGeom prst="rect">
            <a:avLst/>
          </a:prstGeom>
        </p:spPr>
        <p:txBody>
          <a:bodyPr anchor="t" rtlCol="false" tIns="0" lIns="0" bIns="0" rIns="0">
            <a:spAutoFit/>
          </a:bodyPr>
          <a:lstStyle/>
          <a:p>
            <a:pPr algn="l" marL="0" indent="0" lvl="0">
              <a:lnSpc>
                <a:spcPts val="4612"/>
              </a:lnSpc>
              <a:spcBef>
                <a:spcPct val="0"/>
              </a:spcBef>
            </a:pPr>
            <a:r>
              <a:rPr lang="en-US" sz="3843">
                <a:solidFill>
                  <a:srgbClr val="050A30"/>
                </a:solidFill>
                <a:latin typeface="Agrandir Narrow Bold"/>
              </a:rPr>
              <a:t>Hash of the metadata will be used to sell NFT'S on different platform.</a:t>
            </a:r>
          </a:p>
        </p:txBody>
      </p:sp>
      <p:sp>
        <p:nvSpPr>
          <p:cNvPr name="TextBox 9" id="9"/>
          <p:cNvSpPr txBox="true"/>
          <p:nvPr/>
        </p:nvSpPr>
        <p:spPr>
          <a:xfrm rot="0">
            <a:off x="2633957" y="7493370"/>
            <a:ext cx="6458643" cy="1277426"/>
          </a:xfrm>
          <a:prstGeom prst="rect">
            <a:avLst/>
          </a:prstGeom>
        </p:spPr>
        <p:txBody>
          <a:bodyPr anchor="t" rtlCol="false" tIns="0" lIns="0" bIns="0" rIns="0">
            <a:spAutoFit/>
          </a:bodyPr>
          <a:lstStyle/>
          <a:p>
            <a:pPr algn="l" marL="0" indent="0" lvl="0">
              <a:lnSpc>
                <a:spcPts val="4612"/>
              </a:lnSpc>
              <a:spcBef>
                <a:spcPct val="0"/>
              </a:spcBef>
            </a:pPr>
            <a:r>
              <a:rPr lang="en-US" sz="3843">
                <a:solidFill>
                  <a:srgbClr val="050A30"/>
                </a:solidFill>
                <a:latin typeface="Agrandir Narrow Bold"/>
              </a:rPr>
              <a:t>Most tipped post will be on top of the feed.</a:t>
            </a:r>
          </a:p>
        </p:txBody>
      </p:sp>
      <p:grpSp>
        <p:nvGrpSpPr>
          <p:cNvPr name="Group 10" id="10"/>
          <p:cNvGrpSpPr/>
          <p:nvPr/>
        </p:nvGrpSpPr>
        <p:grpSpPr>
          <a:xfrm rot="0">
            <a:off x="1927024" y="3210977"/>
            <a:ext cx="420216" cy="434486"/>
            <a:chOff x="0" y="0"/>
            <a:chExt cx="560289" cy="579314"/>
          </a:xfrm>
        </p:grpSpPr>
        <p:grpSp>
          <p:nvGrpSpPr>
            <p:cNvPr name="Group 11" id="11"/>
            <p:cNvGrpSpPr/>
            <p:nvPr/>
          </p:nvGrpSpPr>
          <p:grpSpPr>
            <a:xfrm rot="0">
              <a:off x="146330" y="165356"/>
              <a:ext cx="413958" cy="413958"/>
              <a:chOff x="0" y="0"/>
              <a:chExt cx="471015" cy="471015"/>
            </a:xfrm>
          </p:grpSpPr>
          <p:sp>
            <p:nvSpPr>
              <p:cNvPr name="Freeform 12" id="12"/>
              <p:cNvSpPr/>
              <p:nvPr/>
            </p:nvSpPr>
            <p:spPr>
              <a:xfrm>
                <a:off x="0" y="0"/>
                <a:ext cx="471015" cy="471015"/>
              </a:xfrm>
              <a:custGeom>
                <a:avLst/>
                <a:gdLst/>
                <a:ahLst/>
                <a:cxnLst/>
                <a:rect r="r" b="b" t="t" l="l"/>
                <a:pathLst>
                  <a:path h="471015" w="471015">
                    <a:moveTo>
                      <a:pt x="0" y="0"/>
                    </a:moveTo>
                    <a:lnTo>
                      <a:pt x="471015" y="0"/>
                    </a:lnTo>
                    <a:lnTo>
                      <a:pt x="471015" y="471015"/>
                    </a:lnTo>
                    <a:lnTo>
                      <a:pt x="0" y="471015"/>
                    </a:lnTo>
                    <a:close/>
                  </a:path>
                </a:pathLst>
              </a:custGeom>
              <a:solidFill>
                <a:srgbClr val="5CB6F9"/>
              </a:solidFill>
            </p:spPr>
          </p:sp>
          <p:sp>
            <p:nvSpPr>
              <p:cNvPr name="TextBox 13" id="13"/>
              <p:cNvSpPr txBox="true"/>
              <p:nvPr/>
            </p:nvSpPr>
            <p:spPr>
              <a:xfrm>
                <a:off x="0" y="-57150"/>
                <a:ext cx="812800" cy="869950"/>
              </a:xfrm>
              <a:prstGeom prst="rect">
                <a:avLst/>
              </a:prstGeom>
            </p:spPr>
            <p:txBody>
              <a:bodyPr anchor="ctr" rtlCol="false" tIns="50800" lIns="50800" bIns="50800" rIns="50800"/>
              <a:lstStyle/>
              <a:p>
                <a:pPr algn="ctr">
                  <a:lnSpc>
                    <a:spcPts val="3807"/>
                  </a:lnSpc>
                </a:pPr>
              </a:p>
            </p:txBody>
          </p:sp>
        </p:grpSp>
        <p:grpSp>
          <p:nvGrpSpPr>
            <p:cNvPr name="Group 14" id="14"/>
            <p:cNvGrpSpPr/>
            <p:nvPr/>
          </p:nvGrpSpPr>
          <p:grpSpPr>
            <a:xfrm rot="0">
              <a:off x="0" y="0"/>
              <a:ext cx="503501" cy="536334"/>
              <a:chOff x="0" y="0"/>
              <a:chExt cx="531410" cy="566062"/>
            </a:xfrm>
          </p:grpSpPr>
          <p:sp>
            <p:nvSpPr>
              <p:cNvPr name="Freeform 15" id="15"/>
              <p:cNvSpPr/>
              <p:nvPr/>
            </p:nvSpPr>
            <p:spPr>
              <a:xfrm>
                <a:off x="0" y="0"/>
                <a:ext cx="531410" cy="566062"/>
              </a:xfrm>
              <a:custGeom>
                <a:avLst/>
                <a:gdLst/>
                <a:ahLst/>
                <a:cxnLst/>
                <a:rect r="r" b="b" t="t" l="l"/>
                <a:pathLst>
                  <a:path h="566062" w="531410">
                    <a:moveTo>
                      <a:pt x="0" y="0"/>
                    </a:moveTo>
                    <a:lnTo>
                      <a:pt x="531410" y="0"/>
                    </a:lnTo>
                    <a:lnTo>
                      <a:pt x="531410" y="566062"/>
                    </a:lnTo>
                    <a:lnTo>
                      <a:pt x="0" y="566062"/>
                    </a:lnTo>
                    <a:close/>
                  </a:path>
                </a:pathLst>
              </a:custGeom>
              <a:solidFill>
                <a:srgbClr val="050A30"/>
              </a:solidFill>
            </p:spPr>
          </p:sp>
          <p:sp>
            <p:nvSpPr>
              <p:cNvPr name="TextBox 16" id="16"/>
              <p:cNvSpPr txBox="true"/>
              <p:nvPr/>
            </p:nvSpPr>
            <p:spPr>
              <a:xfrm>
                <a:off x="0" y="-57150"/>
                <a:ext cx="812800" cy="869950"/>
              </a:xfrm>
              <a:prstGeom prst="rect">
                <a:avLst/>
              </a:prstGeom>
            </p:spPr>
            <p:txBody>
              <a:bodyPr anchor="ctr" rtlCol="false" tIns="50800" lIns="50800" bIns="50800" rIns="50800"/>
              <a:lstStyle/>
              <a:p>
                <a:pPr algn="ctr">
                  <a:lnSpc>
                    <a:spcPts val="3807"/>
                  </a:lnSpc>
                </a:pPr>
              </a:p>
            </p:txBody>
          </p:sp>
        </p:grpSp>
      </p:grpSp>
      <p:grpSp>
        <p:nvGrpSpPr>
          <p:cNvPr name="Group 17" id="17"/>
          <p:cNvGrpSpPr/>
          <p:nvPr/>
        </p:nvGrpSpPr>
        <p:grpSpPr>
          <a:xfrm rot="0">
            <a:off x="9587860" y="3210977"/>
            <a:ext cx="420216" cy="434486"/>
            <a:chOff x="0" y="0"/>
            <a:chExt cx="560289" cy="579314"/>
          </a:xfrm>
        </p:grpSpPr>
        <p:grpSp>
          <p:nvGrpSpPr>
            <p:cNvPr name="Group 18" id="18"/>
            <p:cNvGrpSpPr/>
            <p:nvPr/>
          </p:nvGrpSpPr>
          <p:grpSpPr>
            <a:xfrm rot="0">
              <a:off x="146330" y="165356"/>
              <a:ext cx="413958" cy="413958"/>
              <a:chOff x="0" y="0"/>
              <a:chExt cx="471015" cy="471015"/>
            </a:xfrm>
          </p:grpSpPr>
          <p:sp>
            <p:nvSpPr>
              <p:cNvPr name="Freeform 19" id="19"/>
              <p:cNvSpPr/>
              <p:nvPr/>
            </p:nvSpPr>
            <p:spPr>
              <a:xfrm>
                <a:off x="0" y="0"/>
                <a:ext cx="471015" cy="471015"/>
              </a:xfrm>
              <a:custGeom>
                <a:avLst/>
                <a:gdLst/>
                <a:ahLst/>
                <a:cxnLst/>
                <a:rect r="r" b="b" t="t" l="l"/>
                <a:pathLst>
                  <a:path h="471015" w="471015">
                    <a:moveTo>
                      <a:pt x="0" y="0"/>
                    </a:moveTo>
                    <a:lnTo>
                      <a:pt x="471015" y="0"/>
                    </a:lnTo>
                    <a:lnTo>
                      <a:pt x="471015" y="471015"/>
                    </a:lnTo>
                    <a:lnTo>
                      <a:pt x="0" y="471015"/>
                    </a:lnTo>
                    <a:close/>
                  </a:path>
                </a:pathLst>
              </a:custGeom>
              <a:solidFill>
                <a:srgbClr val="5CB6F9"/>
              </a:solidFill>
            </p:spPr>
          </p:sp>
          <p:sp>
            <p:nvSpPr>
              <p:cNvPr name="TextBox 20" id="20"/>
              <p:cNvSpPr txBox="true"/>
              <p:nvPr/>
            </p:nvSpPr>
            <p:spPr>
              <a:xfrm>
                <a:off x="0" y="-57150"/>
                <a:ext cx="812800" cy="869950"/>
              </a:xfrm>
              <a:prstGeom prst="rect">
                <a:avLst/>
              </a:prstGeom>
            </p:spPr>
            <p:txBody>
              <a:bodyPr anchor="ctr" rtlCol="false" tIns="50800" lIns="50800" bIns="50800" rIns="50800"/>
              <a:lstStyle/>
              <a:p>
                <a:pPr algn="ctr">
                  <a:lnSpc>
                    <a:spcPts val="3807"/>
                  </a:lnSpc>
                </a:pPr>
              </a:p>
            </p:txBody>
          </p:sp>
        </p:grpSp>
        <p:grpSp>
          <p:nvGrpSpPr>
            <p:cNvPr name="Group 21" id="21"/>
            <p:cNvGrpSpPr/>
            <p:nvPr/>
          </p:nvGrpSpPr>
          <p:grpSpPr>
            <a:xfrm rot="0">
              <a:off x="0" y="0"/>
              <a:ext cx="503501" cy="536334"/>
              <a:chOff x="0" y="0"/>
              <a:chExt cx="531410" cy="566062"/>
            </a:xfrm>
          </p:grpSpPr>
          <p:sp>
            <p:nvSpPr>
              <p:cNvPr name="Freeform 22" id="22"/>
              <p:cNvSpPr/>
              <p:nvPr/>
            </p:nvSpPr>
            <p:spPr>
              <a:xfrm>
                <a:off x="0" y="0"/>
                <a:ext cx="531410" cy="566062"/>
              </a:xfrm>
              <a:custGeom>
                <a:avLst/>
                <a:gdLst/>
                <a:ahLst/>
                <a:cxnLst/>
                <a:rect r="r" b="b" t="t" l="l"/>
                <a:pathLst>
                  <a:path h="566062" w="531410">
                    <a:moveTo>
                      <a:pt x="0" y="0"/>
                    </a:moveTo>
                    <a:lnTo>
                      <a:pt x="531410" y="0"/>
                    </a:lnTo>
                    <a:lnTo>
                      <a:pt x="531410" y="566062"/>
                    </a:lnTo>
                    <a:lnTo>
                      <a:pt x="0" y="566062"/>
                    </a:lnTo>
                    <a:close/>
                  </a:path>
                </a:pathLst>
              </a:custGeom>
              <a:solidFill>
                <a:srgbClr val="050A30"/>
              </a:solidFill>
            </p:spPr>
          </p:sp>
          <p:sp>
            <p:nvSpPr>
              <p:cNvPr name="TextBox 23" id="23"/>
              <p:cNvSpPr txBox="true"/>
              <p:nvPr/>
            </p:nvSpPr>
            <p:spPr>
              <a:xfrm>
                <a:off x="0" y="-57150"/>
                <a:ext cx="812800" cy="869950"/>
              </a:xfrm>
              <a:prstGeom prst="rect">
                <a:avLst/>
              </a:prstGeom>
            </p:spPr>
            <p:txBody>
              <a:bodyPr anchor="ctr" rtlCol="false" tIns="50800" lIns="50800" bIns="50800" rIns="50800"/>
              <a:lstStyle/>
              <a:p>
                <a:pPr algn="ctr">
                  <a:lnSpc>
                    <a:spcPts val="3807"/>
                  </a:lnSpc>
                </a:pPr>
              </a:p>
            </p:txBody>
          </p:sp>
        </p:grpSp>
      </p:grpSp>
      <p:grpSp>
        <p:nvGrpSpPr>
          <p:cNvPr name="Group 24" id="24"/>
          <p:cNvGrpSpPr/>
          <p:nvPr/>
        </p:nvGrpSpPr>
        <p:grpSpPr>
          <a:xfrm rot="0">
            <a:off x="9587860" y="5419772"/>
            <a:ext cx="420216" cy="434486"/>
            <a:chOff x="0" y="0"/>
            <a:chExt cx="560289" cy="579314"/>
          </a:xfrm>
        </p:grpSpPr>
        <p:grpSp>
          <p:nvGrpSpPr>
            <p:cNvPr name="Group 25" id="25"/>
            <p:cNvGrpSpPr/>
            <p:nvPr/>
          </p:nvGrpSpPr>
          <p:grpSpPr>
            <a:xfrm rot="0">
              <a:off x="146330" y="165356"/>
              <a:ext cx="413958" cy="413958"/>
              <a:chOff x="0" y="0"/>
              <a:chExt cx="471015" cy="471015"/>
            </a:xfrm>
          </p:grpSpPr>
          <p:sp>
            <p:nvSpPr>
              <p:cNvPr name="Freeform 26" id="26"/>
              <p:cNvSpPr/>
              <p:nvPr/>
            </p:nvSpPr>
            <p:spPr>
              <a:xfrm>
                <a:off x="0" y="0"/>
                <a:ext cx="471015" cy="471015"/>
              </a:xfrm>
              <a:custGeom>
                <a:avLst/>
                <a:gdLst/>
                <a:ahLst/>
                <a:cxnLst/>
                <a:rect r="r" b="b" t="t" l="l"/>
                <a:pathLst>
                  <a:path h="471015" w="471015">
                    <a:moveTo>
                      <a:pt x="0" y="0"/>
                    </a:moveTo>
                    <a:lnTo>
                      <a:pt x="471015" y="0"/>
                    </a:lnTo>
                    <a:lnTo>
                      <a:pt x="471015" y="471015"/>
                    </a:lnTo>
                    <a:lnTo>
                      <a:pt x="0" y="471015"/>
                    </a:lnTo>
                    <a:close/>
                  </a:path>
                </a:pathLst>
              </a:custGeom>
              <a:solidFill>
                <a:srgbClr val="5CB6F9"/>
              </a:solidFill>
            </p:spPr>
          </p:sp>
          <p:sp>
            <p:nvSpPr>
              <p:cNvPr name="TextBox 27" id="27"/>
              <p:cNvSpPr txBox="true"/>
              <p:nvPr/>
            </p:nvSpPr>
            <p:spPr>
              <a:xfrm>
                <a:off x="0" y="-57150"/>
                <a:ext cx="812800" cy="869950"/>
              </a:xfrm>
              <a:prstGeom prst="rect">
                <a:avLst/>
              </a:prstGeom>
            </p:spPr>
            <p:txBody>
              <a:bodyPr anchor="ctr" rtlCol="false" tIns="50800" lIns="50800" bIns="50800" rIns="50800"/>
              <a:lstStyle/>
              <a:p>
                <a:pPr algn="ctr">
                  <a:lnSpc>
                    <a:spcPts val="3807"/>
                  </a:lnSpc>
                </a:pPr>
              </a:p>
            </p:txBody>
          </p:sp>
        </p:grpSp>
        <p:grpSp>
          <p:nvGrpSpPr>
            <p:cNvPr name="Group 28" id="28"/>
            <p:cNvGrpSpPr/>
            <p:nvPr/>
          </p:nvGrpSpPr>
          <p:grpSpPr>
            <a:xfrm rot="0">
              <a:off x="0" y="0"/>
              <a:ext cx="503501" cy="536334"/>
              <a:chOff x="0" y="0"/>
              <a:chExt cx="531410" cy="566062"/>
            </a:xfrm>
          </p:grpSpPr>
          <p:sp>
            <p:nvSpPr>
              <p:cNvPr name="Freeform 29" id="29"/>
              <p:cNvSpPr/>
              <p:nvPr/>
            </p:nvSpPr>
            <p:spPr>
              <a:xfrm>
                <a:off x="0" y="0"/>
                <a:ext cx="531410" cy="566062"/>
              </a:xfrm>
              <a:custGeom>
                <a:avLst/>
                <a:gdLst/>
                <a:ahLst/>
                <a:cxnLst/>
                <a:rect r="r" b="b" t="t" l="l"/>
                <a:pathLst>
                  <a:path h="566062" w="531410">
                    <a:moveTo>
                      <a:pt x="0" y="0"/>
                    </a:moveTo>
                    <a:lnTo>
                      <a:pt x="531410" y="0"/>
                    </a:lnTo>
                    <a:lnTo>
                      <a:pt x="531410" y="566062"/>
                    </a:lnTo>
                    <a:lnTo>
                      <a:pt x="0" y="566062"/>
                    </a:lnTo>
                    <a:close/>
                  </a:path>
                </a:pathLst>
              </a:custGeom>
              <a:solidFill>
                <a:srgbClr val="050A30"/>
              </a:solidFill>
            </p:spPr>
          </p:sp>
          <p:sp>
            <p:nvSpPr>
              <p:cNvPr name="TextBox 30" id="30"/>
              <p:cNvSpPr txBox="true"/>
              <p:nvPr/>
            </p:nvSpPr>
            <p:spPr>
              <a:xfrm>
                <a:off x="0" y="-57150"/>
                <a:ext cx="812800" cy="869950"/>
              </a:xfrm>
              <a:prstGeom prst="rect">
                <a:avLst/>
              </a:prstGeom>
            </p:spPr>
            <p:txBody>
              <a:bodyPr anchor="ctr" rtlCol="false" tIns="50800" lIns="50800" bIns="50800" rIns="50800"/>
              <a:lstStyle/>
              <a:p>
                <a:pPr algn="ctr">
                  <a:lnSpc>
                    <a:spcPts val="3807"/>
                  </a:lnSpc>
                </a:pPr>
              </a:p>
            </p:txBody>
          </p:sp>
        </p:grpSp>
      </p:grpSp>
      <p:grpSp>
        <p:nvGrpSpPr>
          <p:cNvPr name="Group 31" id="31"/>
          <p:cNvGrpSpPr/>
          <p:nvPr/>
        </p:nvGrpSpPr>
        <p:grpSpPr>
          <a:xfrm rot="0">
            <a:off x="9587860" y="7243172"/>
            <a:ext cx="420216" cy="434486"/>
            <a:chOff x="0" y="0"/>
            <a:chExt cx="560289" cy="579314"/>
          </a:xfrm>
        </p:grpSpPr>
        <p:grpSp>
          <p:nvGrpSpPr>
            <p:cNvPr name="Group 32" id="32"/>
            <p:cNvGrpSpPr/>
            <p:nvPr/>
          </p:nvGrpSpPr>
          <p:grpSpPr>
            <a:xfrm rot="0">
              <a:off x="146330" y="165356"/>
              <a:ext cx="413958" cy="413958"/>
              <a:chOff x="0" y="0"/>
              <a:chExt cx="471015" cy="471015"/>
            </a:xfrm>
          </p:grpSpPr>
          <p:sp>
            <p:nvSpPr>
              <p:cNvPr name="Freeform 33" id="33"/>
              <p:cNvSpPr/>
              <p:nvPr/>
            </p:nvSpPr>
            <p:spPr>
              <a:xfrm>
                <a:off x="0" y="0"/>
                <a:ext cx="471015" cy="471015"/>
              </a:xfrm>
              <a:custGeom>
                <a:avLst/>
                <a:gdLst/>
                <a:ahLst/>
                <a:cxnLst/>
                <a:rect r="r" b="b" t="t" l="l"/>
                <a:pathLst>
                  <a:path h="471015" w="471015">
                    <a:moveTo>
                      <a:pt x="0" y="0"/>
                    </a:moveTo>
                    <a:lnTo>
                      <a:pt x="471015" y="0"/>
                    </a:lnTo>
                    <a:lnTo>
                      <a:pt x="471015" y="471015"/>
                    </a:lnTo>
                    <a:lnTo>
                      <a:pt x="0" y="471015"/>
                    </a:lnTo>
                    <a:close/>
                  </a:path>
                </a:pathLst>
              </a:custGeom>
              <a:solidFill>
                <a:srgbClr val="5CB6F9"/>
              </a:solidFill>
            </p:spPr>
          </p:sp>
          <p:sp>
            <p:nvSpPr>
              <p:cNvPr name="TextBox 34" id="34"/>
              <p:cNvSpPr txBox="true"/>
              <p:nvPr/>
            </p:nvSpPr>
            <p:spPr>
              <a:xfrm>
                <a:off x="0" y="-57150"/>
                <a:ext cx="812800" cy="869950"/>
              </a:xfrm>
              <a:prstGeom prst="rect">
                <a:avLst/>
              </a:prstGeom>
            </p:spPr>
            <p:txBody>
              <a:bodyPr anchor="ctr" rtlCol="false" tIns="50800" lIns="50800" bIns="50800" rIns="50800"/>
              <a:lstStyle/>
              <a:p>
                <a:pPr algn="ctr">
                  <a:lnSpc>
                    <a:spcPts val="3807"/>
                  </a:lnSpc>
                </a:pPr>
              </a:p>
            </p:txBody>
          </p:sp>
        </p:grpSp>
        <p:grpSp>
          <p:nvGrpSpPr>
            <p:cNvPr name="Group 35" id="35"/>
            <p:cNvGrpSpPr/>
            <p:nvPr/>
          </p:nvGrpSpPr>
          <p:grpSpPr>
            <a:xfrm rot="0">
              <a:off x="0" y="0"/>
              <a:ext cx="503501" cy="536334"/>
              <a:chOff x="0" y="0"/>
              <a:chExt cx="531410" cy="566062"/>
            </a:xfrm>
          </p:grpSpPr>
          <p:sp>
            <p:nvSpPr>
              <p:cNvPr name="Freeform 36" id="36"/>
              <p:cNvSpPr/>
              <p:nvPr/>
            </p:nvSpPr>
            <p:spPr>
              <a:xfrm>
                <a:off x="0" y="0"/>
                <a:ext cx="531410" cy="566062"/>
              </a:xfrm>
              <a:custGeom>
                <a:avLst/>
                <a:gdLst/>
                <a:ahLst/>
                <a:cxnLst/>
                <a:rect r="r" b="b" t="t" l="l"/>
                <a:pathLst>
                  <a:path h="566062" w="531410">
                    <a:moveTo>
                      <a:pt x="0" y="0"/>
                    </a:moveTo>
                    <a:lnTo>
                      <a:pt x="531410" y="0"/>
                    </a:lnTo>
                    <a:lnTo>
                      <a:pt x="531410" y="566062"/>
                    </a:lnTo>
                    <a:lnTo>
                      <a:pt x="0" y="566062"/>
                    </a:lnTo>
                    <a:close/>
                  </a:path>
                </a:pathLst>
              </a:custGeom>
              <a:solidFill>
                <a:srgbClr val="050A30"/>
              </a:solidFill>
            </p:spPr>
          </p:sp>
          <p:sp>
            <p:nvSpPr>
              <p:cNvPr name="TextBox 37" id="37"/>
              <p:cNvSpPr txBox="true"/>
              <p:nvPr/>
            </p:nvSpPr>
            <p:spPr>
              <a:xfrm>
                <a:off x="0" y="-57150"/>
                <a:ext cx="812800" cy="869950"/>
              </a:xfrm>
              <a:prstGeom prst="rect">
                <a:avLst/>
              </a:prstGeom>
            </p:spPr>
            <p:txBody>
              <a:bodyPr anchor="ctr" rtlCol="false" tIns="50800" lIns="50800" bIns="50800" rIns="50800"/>
              <a:lstStyle/>
              <a:p>
                <a:pPr algn="ctr">
                  <a:lnSpc>
                    <a:spcPts val="3807"/>
                  </a:lnSpc>
                </a:pPr>
              </a:p>
            </p:txBody>
          </p:sp>
        </p:grpSp>
      </p:grpSp>
      <p:grpSp>
        <p:nvGrpSpPr>
          <p:cNvPr name="Group 38" id="38"/>
          <p:cNvGrpSpPr/>
          <p:nvPr/>
        </p:nvGrpSpPr>
        <p:grpSpPr>
          <a:xfrm rot="0">
            <a:off x="1927024" y="4256646"/>
            <a:ext cx="420216" cy="434486"/>
            <a:chOff x="0" y="0"/>
            <a:chExt cx="560289" cy="579314"/>
          </a:xfrm>
        </p:grpSpPr>
        <p:grpSp>
          <p:nvGrpSpPr>
            <p:cNvPr name="Group 39" id="39"/>
            <p:cNvGrpSpPr/>
            <p:nvPr/>
          </p:nvGrpSpPr>
          <p:grpSpPr>
            <a:xfrm rot="0">
              <a:off x="146330" y="165356"/>
              <a:ext cx="413958" cy="413958"/>
              <a:chOff x="0" y="0"/>
              <a:chExt cx="471015" cy="471015"/>
            </a:xfrm>
          </p:grpSpPr>
          <p:sp>
            <p:nvSpPr>
              <p:cNvPr name="Freeform 40" id="40"/>
              <p:cNvSpPr/>
              <p:nvPr/>
            </p:nvSpPr>
            <p:spPr>
              <a:xfrm>
                <a:off x="0" y="0"/>
                <a:ext cx="471015" cy="471015"/>
              </a:xfrm>
              <a:custGeom>
                <a:avLst/>
                <a:gdLst/>
                <a:ahLst/>
                <a:cxnLst/>
                <a:rect r="r" b="b" t="t" l="l"/>
                <a:pathLst>
                  <a:path h="471015" w="471015">
                    <a:moveTo>
                      <a:pt x="0" y="0"/>
                    </a:moveTo>
                    <a:lnTo>
                      <a:pt x="471015" y="0"/>
                    </a:lnTo>
                    <a:lnTo>
                      <a:pt x="471015" y="471015"/>
                    </a:lnTo>
                    <a:lnTo>
                      <a:pt x="0" y="471015"/>
                    </a:lnTo>
                    <a:close/>
                  </a:path>
                </a:pathLst>
              </a:custGeom>
              <a:solidFill>
                <a:srgbClr val="5CB6F9"/>
              </a:solidFill>
            </p:spPr>
          </p:sp>
          <p:sp>
            <p:nvSpPr>
              <p:cNvPr name="TextBox 41" id="41"/>
              <p:cNvSpPr txBox="true"/>
              <p:nvPr/>
            </p:nvSpPr>
            <p:spPr>
              <a:xfrm>
                <a:off x="0" y="-57150"/>
                <a:ext cx="812800" cy="869950"/>
              </a:xfrm>
              <a:prstGeom prst="rect">
                <a:avLst/>
              </a:prstGeom>
            </p:spPr>
            <p:txBody>
              <a:bodyPr anchor="ctr" rtlCol="false" tIns="50800" lIns="50800" bIns="50800" rIns="50800"/>
              <a:lstStyle/>
              <a:p>
                <a:pPr algn="ctr">
                  <a:lnSpc>
                    <a:spcPts val="3807"/>
                  </a:lnSpc>
                </a:pPr>
              </a:p>
            </p:txBody>
          </p:sp>
        </p:grpSp>
        <p:grpSp>
          <p:nvGrpSpPr>
            <p:cNvPr name="Group 42" id="42"/>
            <p:cNvGrpSpPr/>
            <p:nvPr/>
          </p:nvGrpSpPr>
          <p:grpSpPr>
            <a:xfrm rot="0">
              <a:off x="0" y="0"/>
              <a:ext cx="503501" cy="536334"/>
              <a:chOff x="0" y="0"/>
              <a:chExt cx="531410" cy="566062"/>
            </a:xfrm>
          </p:grpSpPr>
          <p:sp>
            <p:nvSpPr>
              <p:cNvPr name="Freeform 43" id="43"/>
              <p:cNvSpPr/>
              <p:nvPr/>
            </p:nvSpPr>
            <p:spPr>
              <a:xfrm>
                <a:off x="0" y="0"/>
                <a:ext cx="531410" cy="566062"/>
              </a:xfrm>
              <a:custGeom>
                <a:avLst/>
                <a:gdLst/>
                <a:ahLst/>
                <a:cxnLst/>
                <a:rect r="r" b="b" t="t" l="l"/>
                <a:pathLst>
                  <a:path h="566062" w="531410">
                    <a:moveTo>
                      <a:pt x="0" y="0"/>
                    </a:moveTo>
                    <a:lnTo>
                      <a:pt x="531410" y="0"/>
                    </a:lnTo>
                    <a:lnTo>
                      <a:pt x="531410" y="566062"/>
                    </a:lnTo>
                    <a:lnTo>
                      <a:pt x="0" y="566062"/>
                    </a:lnTo>
                    <a:close/>
                  </a:path>
                </a:pathLst>
              </a:custGeom>
              <a:solidFill>
                <a:srgbClr val="050A30"/>
              </a:solidFill>
            </p:spPr>
          </p:sp>
          <p:sp>
            <p:nvSpPr>
              <p:cNvPr name="TextBox 44" id="44"/>
              <p:cNvSpPr txBox="true"/>
              <p:nvPr/>
            </p:nvSpPr>
            <p:spPr>
              <a:xfrm>
                <a:off x="0" y="-57150"/>
                <a:ext cx="812800" cy="869950"/>
              </a:xfrm>
              <a:prstGeom prst="rect">
                <a:avLst/>
              </a:prstGeom>
            </p:spPr>
            <p:txBody>
              <a:bodyPr anchor="ctr" rtlCol="false" tIns="50800" lIns="50800" bIns="50800" rIns="50800"/>
              <a:lstStyle/>
              <a:p>
                <a:pPr algn="ctr">
                  <a:lnSpc>
                    <a:spcPts val="3807"/>
                  </a:lnSpc>
                </a:pPr>
              </a:p>
            </p:txBody>
          </p:sp>
        </p:grpSp>
      </p:grpSp>
      <p:grpSp>
        <p:nvGrpSpPr>
          <p:cNvPr name="Group 45" id="45"/>
          <p:cNvGrpSpPr/>
          <p:nvPr/>
        </p:nvGrpSpPr>
        <p:grpSpPr>
          <a:xfrm rot="0">
            <a:off x="1927024" y="6270901"/>
            <a:ext cx="420216" cy="434486"/>
            <a:chOff x="0" y="0"/>
            <a:chExt cx="560289" cy="579314"/>
          </a:xfrm>
        </p:grpSpPr>
        <p:grpSp>
          <p:nvGrpSpPr>
            <p:cNvPr name="Group 46" id="46"/>
            <p:cNvGrpSpPr/>
            <p:nvPr/>
          </p:nvGrpSpPr>
          <p:grpSpPr>
            <a:xfrm rot="0">
              <a:off x="146330" y="165356"/>
              <a:ext cx="413958" cy="413958"/>
              <a:chOff x="0" y="0"/>
              <a:chExt cx="471015" cy="471015"/>
            </a:xfrm>
          </p:grpSpPr>
          <p:sp>
            <p:nvSpPr>
              <p:cNvPr name="Freeform 47" id="47"/>
              <p:cNvSpPr/>
              <p:nvPr/>
            </p:nvSpPr>
            <p:spPr>
              <a:xfrm>
                <a:off x="0" y="0"/>
                <a:ext cx="471015" cy="471015"/>
              </a:xfrm>
              <a:custGeom>
                <a:avLst/>
                <a:gdLst/>
                <a:ahLst/>
                <a:cxnLst/>
                <a:rect r="r" b="b" t="t" l="l"/>
                <a:pathLst>
                  <a:path h="471015" w="471015">
                    <a:moveTo>
                      <a:pt x="0" y="0"/>
                    </a:moveTo>
                    <a:lnTo>
                      <a:pt x="471015" y="0"/>
                    </a:lnTo>
                    <a:lnTo>
                      <a:pt x="471015" y="471015"/>
                    </a:lnTo>
                    <a:lnTo>
                      <a:pt x="0" y="471015"/>
                    </a:lnTo>
                    <a:close/>
                  </a:path>
                </a:pathLst>
              </a:custGeom>
              <a:solidFill>
                <a:srgbClr val="5CB6F9"/>
              </a:solidFill>
            </p:spPr>
          </p:sp>
          <p:sp>
            <p:nvSpPr>
              <p:cNvPr name="TextBox 48" id="48"/>
              <p:cNvSpPr txBox="true"/>
              <p:nvPr/>
            </p:nvSpPr>
            <p:spPr>
              <a:xfrm>
                <a:off x="0" y="-57150"/>
                <a:ext cx="812800" cy="869950"/>
              </a:xfrm>
              <a:prstGeom prst="rect">
                <a:avLst/>
              </a:prstGeom>
            </p:spPr>
            <p:txBody>
              <a:bodyPr anchor="ctr" rtlCol="false" tIns="50800" lIns="50800" bIns="50800" rIns="50800"/>
              <a:lstStyle/>
              <a:p>
                <a:pPr algn="ctr">
                  <a:lnSpc>
                    <a:spcPts val="3807"/>
                  </a:lnSpc>
                </a:pPr>
              </a:p>
            </p:txBody>
          </p:sp>
        </p:grpSp>
        <p:grpSp>
          <p:nvGrpSpPr>
            <p:cNvPr name="Group 49" id="49"/>
            <p:cNvGrpSpPr/>
            <p:nvPr/>
          </p:nvGrpSpPr>
          <p:grpSpPr>
            <a:xfrm rot="0">
              <a:off x="0" y="0"/>
              <a:ext cx="503501" cy="536334"/>
              <a:chOff x="0" y="0"/>
              <a:chExt cx="531410" cy="566062"/>
            </a:xfrm>
          </p:grpSpPr>
          <p:sp>
            <p:nvSpPr>
              <p:cNvPr name="Freeform 50" id="50"/>
              <p:cNvSpPr/>
              <p:nvPr/>
            </p:nvSpPr>
            <p:spPr>
              <a:xfrm>
                <a:off x="0" y="0"/>
                <a:ext cx="531410" cy="566062"/>
              </a:xfrm>
              <a:custGeom>
                <a:avLst/>
                <a:gdLst/>
                <a:ahLst/>
                <a:cxnLst/>
                <a:rect r="r" b="b" t="t" l="l"/>
                <a:pathLst>
                  <a:path h="566062" w="531410">
                    <a:moveTo>
                      <a:pt x="0" y="0"/>
                    </a:moveTo>
                    <a:lnTo>
                      <a:pt x="531410" y="0"/>
                    </a:lnTo>
                    <a:lnTo>
                      <a:pt x="531410" y="566062"/>
                    </a:lnTo>
                    <a:lnTo>
                      <a:pt x="0" y="566062"/>
                    </a:lnTo>
                    <a:close/>
                  </a:path>
                </a:pathLst>
              </a:custGeom>
              <a:solidFill>
                <a:srgbClr val="050A30"/>
              </a:solidFill>
            </p:spPr>
          </p:sp>
          <p:sp>
            <p:nvSpPr>
              <p:cNvPr name="TextBox 51" id="51"/>
              <p:cNvSpPr txBox="true"/>
              <p:nvPr/>
            </p:nvSpPr>
            <p:spPr>
              <a:xfrm>
                <a:off x="0" y="-57150"/>
                <a:ext cx="812800" cy="869950"/>
              </a:xfrm>
              <a:prstGeom prst="rect">
                <a:avLst/>
              </a:prstGeom>
            </p:spPr>
            <p:txBody>
              <a:bodyPr anchor="ctr" rtlCol="false" tIns="50800" lIns="50800" bIns="50800" rIns="50800"/>
              <a:lstStyle/>
              <a:p>
                <a:pPr algn="ctr">
                  <a:lnSpc>
                    <a:spcPts val="3807"/>
                  </a:lnSpc>
                </a:pPr>
              </a:p>
            </p:txBody>
          </p:sp>
        </p:grpSp>
      </p:grpSp>
      <p:grpSp>
        <p:nvGrpSpPr>
          <p:cNvPr name="Group 52" id="52"/>
          <p:cNvGrpSpPr/>
          <p:nvPr/>
        </p:nvGrpSpPr>
        <p:grpSpPr>
          <a:xfrm rot="0">
            <a:off x="1927024" y="7607670"/>
            <a:ext cx="420216" cy="434486"/>
            <a:chOff x="0" y="0"/>
            <a:chExt cx="560289" cy="579314"/>
          </a:xfrm>
        </p:grpSpPr>
        <p:grpSp>
          <p:nvGrpSpPr>
            <p:cNvPr name="Group 53" id="53"/>
            <p:cNvGrpSpPr/>
            <p:nvPr/>
          </p:nvGrpSpPr>
          <p:grpSpPr>
            <a:xfrm rot="0">
              <a:off x="146330" y="165356"/>
              <a:ext cx="413958" cy="413958"/>
              <a:chOff x="0" y="0"/>
              <a:chExt cx="471015" cy="471015"/>
            </a:xfrm>
          </p:grpSpPr>
          <p:sp>
            <p:nvSpPr>
              <p:cNvPr name="Freeform 54" id="54"/>
              <p:cNvSpPr/>
              <p:nvPr/>
            </p:nvSpPr>
            <p:spPr>
              <a:xfrm>
                <a:off x="0" y="0"/>
                <a:ext cx="471015" cy="471015"/>
              </a:xfrm>
              <a:custGeom>
                <a:avLst/>
                <a:gdLst/>
                <a:ahLst/>
                <a:cxnLst/>
                <a:rect r="r" b="b" t="t" l="l"/>
                <a:pathLst>
                  <a:path h="471015" w="471015">
                    <a:moveTo>
                      <a:pt x="0" y="0"/>
                    </a:moveTo>
                    <a:lnTo>
                      <a:pt x="471015" y="0"/>
                    </a:lnTo>
                    <a:lnTo>
                      <a:pt x="471015" y="471015"/>
                    </a:lnTo>
                    <a:lnTo>
                      <a:pt x="0" y="471015"/>
                    </a:lnTo>
                    <a:close/>
                  </a:path>
                </a:pathLst>
              </a:custGeom>
              <a:solidFill>
                <a:srgbClr val="5CB6F9"/>
              </a:solidFill>
            </p:spPr>
          </p:sp>
          <p:sp>
            <p:nvSpPr>
              <p:cNvPr name="TextBox 55" id="55"/>
              <p:cNvSpPr txBox="true"/>
              <p:nvPr/>
            </p:nvSpPr>
            <p:spPr>
              <a:xfrm>
                <a:off x="0" y="-57150"/>
                <a:ext cx="812800" cy="869950"/>
              </a:xfrm>
              <a:prstGeom prst="rect">
                <a:avLst/>
              </a:prstGeom>
            </p:spPr>
            <p:txBody>
              <a:bodyPr anchor="ctr" rtlCol="false" tIns="50800" lIns="50800" bIns="50800" rIns="50800"/>
              <a:lstStyle/>
              <a:p>
                <a:pPr algn="ctr">
                  <a:lnSpc>
                    <a:spcPts val="3807"/>
                  </a:lnSpc>
                </a:pPr>
              </a:p>
            </p:txBody>
          </p:sp>
        </p:grpSp>
        <p:grpSp>
          <p:nvGrpSpPr>
            <p:cNvPr name="Group 56" id="56"/>
            <p:cNvGrpSpPr/>
            <p:nvPr/>
          </p:nvGrpSpPr>
          <p:grpSpPr>
            <a:xfrm rot="0">
              <a:off x="0" y="0"/>
              <a:ext cx="503501" cy="536334"/>
              <a:chOff x="0" y="0"/>
              <a:chExt cx="531410" cy="566062"/>
            </a:xfrm>
          </p:grpSpPr>
          <p:sp>
            <p:nvSpPr>
              <p:cNvPr name="Freeform 57" id="57"/>
              <p:cNvSpPr/>
              <p:nvPr/>
            </p:nvSpPr>
            <p:spPr>
              <a:xfrm>
                <a:off x="0" y="0"/>
                <a:ext cx="531410" cy="566062"/>
              </a:xfrm>
              <a:custGeom>
                <a:avLst/>
                <a:gdLst/>
                <a:ahLst/>
                <a:cxnLst/>
                <a:rect r="r" b="b" t="t" l="l"/>
                <a:pathLst>
                  <a:path h="566062" w="531410">
                    <a:moveTo>
                      <a:pt x="0" y="0"/>
                    </a:moveTo>
                    <a:lnTo>
                      <a:pt x="531410" y="0"/>
                    </a:lnTo>
                    <a:lnTo>
                      <a:pt x="531410" y="566062"/>
                    </a:lnTo>
                    <a:lnTo>
                      <a:pt x="0" y="566062"/>
                    </a:lnTo>
                    <a:close/>
                  </a:path>
                </a:pathLst>
              </a:custGeom>
              <a:solidFill>
                <a:srgbClr val="050A30"/>
              </a:solidFill>
            </p:spPr>
          </p:sp>
          <p:sp>
            <p:nvSpPr>
              <p:cNvPr name="TextBox 58" id="58"/>
              <p:cNvSpPr txBox="true"/>
              <p:nvPr/>
            </p:nvSpPr>
            <p:spPr>
              <a:xfrm>
                <a:off x="0" y="-57150"/>
                <a:ext cx="812800" cy="869950"/>
              </a:xfrm>
              <a:prstGeom prst="rect">
                <a:avLst/>
              </a:prstGeom>
            </p:spPr>
            <p:txBody>
              <a:bodyPr anchor="ctr" rtlCol="false" tIns="50800" lIns="50800" bIns="50800" rIns="50800"/>
              <a:lstStyle/>
              <a:p>
                <a:pPr algn="ctr">
                  <a:lnSpc>
                    <a:spcPts val="3807"/>
                  </a:lnSpc>
                </a:pPr>
              </a:p>
            </p:txBody>
          </p:sp>
        </p:grpSp>
      </p:grpSp>
      <p:pic>
        <p:nvPicPr>
          <p:cNvPr name="Picture 59" id="5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60291" y="8770797"/>
            <a:ext cx="1048729" cy="1064552"/>
          </a:xfrm>
          <a:prstGeom prst="rect">
            <a:avLst/>
          </a:prstGeom>
        </p:spPr>
      </p:pic>
      <p:pic>
        <p:nvPicPr>
          <p:cNvPr name="Picture 60" id="6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670958" y="8859886"/>
            <a:ext cx="2617042" cy="2010313"/>
          </a:xfrm>
          <a:prstGeom prst="rect">
            <a:avLst/>
          </a:prstGeom>
        </p:spPr>
      </p:pic>
      <p:pic>
        <p:nvPicPr>
          <p:cNvPr name="Picture 61" id="61"/>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64517" y="1781918"/>
            <a:ext cx="1561364" cy="854492"/>
          </a:xfrm>
          <a:prstGeom prst="rect">
            <a:avLst/>
          </a:prstGeom>
        </p:spPr>
      </p:pic>
      <p:pic>
        <p:nvPicPr>
          <p:cNvPr name="Picture 62" id="62"/>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965346" y="609345"/>
            <a:ext cx="3432328" cy="1029698"/>
          </a:xfrm>
          <a:prstGeom prst="rect">
            <a:avLst/>
          </a:prstGeom>
        </p:spPr>
      </p:pic>
      <p:pic>
        <p:nvPicPr>
          <p:cNvPr name="Picture 63" id="63"/>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5670958" y="1028700"/>
            <a:ext cx="1588342" cy="1667153"/>
          </a:xfrm>
          <a:prstGeom prst="rect">
            <a:avLst/>
          </a:prstGeom>
        </p:spPr>
      </p:pic>
      <p:pic>
        <p:nvPicPr>
          <p:cNvPr name="Picture 64" id="64"/>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8241686" y="2406646"/>
            <a:ext cx="850914" cy="850914"/>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sp>
        <p:nvSpPr>
          <p:cNvPr name="AutoShape 2" id="2"/>
          <p:cNvSpPr/>
          <p:nvPr/>
        </p:nvSpPr>
        <p:spPr>
          <a:xfrm rot="1503197">
            <a:off x="4957740" y="5023995"/>
            <a:ext cx="7255893" cy="0"/>
          </a:xfrm>
          <a:prstGeom prst="line">
            <a:avLst/>
          </a:prstGeom>
          <a:ln cap="rnd" w="47625">
            <a:solidFill>
              <a:srgbClr val="050A30"/>
            </a:solidFill>
            <a:prstDash val="solid"/>
            <a:headEnd type="none" len="sm" w="sm"/>
            <a:tailEnd type="none" len="sm" w="sm"/>
          </a:ln>
        </p:spPr>
      </p:sp>
      <p:sp>
        <p:nvSpPr>
          <p:cNvPr name="AutoShape 3" id="3"/>
          <p:cNvSpPr/>
          <p:nvPr/>
        </p:nvSpPr>
        <p:spPr>
          <a:xfrm rot="9254511">
            <a:off x="5621202" y="4891570"/>
            <a:ext cx="7191985" cy="0"/>
          </a:xfrm>
          <a:prstGeom prst="line">
            <a:avLst/>
          </a:prstGeom>
          <a:ln cap="rnd" w="47625">
            <a:solidFill>
              <a:srgbClr val="050A30"/>
            </a:solidFill>
            <a:prstDash val="solid"/>
            <a:headEnd type="none" len="sm" w="sm"/>
            <a:tailEnd type="none" len="sm" w="sm"/>
          </a:ln>
        </p:spPr>
      </p:sp>
      <p:grpSp>
        <p:nvGrpSpPr>
          <p:cNvPr name="Group 4" id="4"/>
          <p:cNvGrpSpPr/>
          <p:nvPr/>
        </p:nvGrpSpPr>
        <p:grpSpPr>
          <a:xfrm rot="0">
            <a:off x="8221235" y="3821075"/>
            <a:ext cx="1973986" cy="1973986"/>
            <a:chOff x="0" y="0"/>
            <a:chExt cx="812800" cy="812800"/>
          </a:xfrm>
        </p:grpSpPr>
        <p:sp>
          <p:nvSpPr>
            <p:cNvPr name="Freeform 5" id="5"/>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5CB6F9"/>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5980198" y="1484477"/>
            <a:ext cx="6357767" cy="715111"/>
          </a:xfrm>
          <a:prstGeom prst="rect">
            <a:avLst/>
          </a:prstGeom>
        </p:spPr>
        <p:txBody>
          <a:bodyPr anchor="t" rtlCol="false" tIns="0" lIns="0" bIns="0" rIns="0">
            <a:spAutoFit/>
          </a:bodyPr>
          <a:lstStyle/>
          <a:p>
            <a:pPr algn="ctr">
              <a:lnSpc>
                <a:spcPts val="4736"/>
              </a:lnSpc>
              <a:spcBef>
                <a:spcPct val="0"/>
              </a:spcBef>
            </a:pPr>
            <a:r>
              <a:rPr lang="en-US" sz="3947">
                <a:solidFill>
                  <a:srgbClr val="050A30"/>
                </a:solidFill>
                <a:latin typeface="Agrandir Narrow Bold"/>
              </a:rPr>
              <a:t>Technology Stacks</a:t>
            </a:r>
          </a:p>
        </p:txBody>
      </p:sp>
      <p:sp>
        <p:nvSpPr>
          <p:cNvPr name="TextBox 8" id="8"/>
          <p:cNvSpPr txBox="true"/>
          <p:nvPr/>
        </p:nvSpPr>
        <p:spPr>
          <a:xfrm rot="0">
            <a:off x="984656" y="3087650"/>
            <a:ext cx="4314422" cy="733425"/>
          </a:xfrm>
          <a:prstGeom prst="rect">
            <a:avLst/>
          </a:prstGeom>
        </p:spPr>
        <p:txBody>
          <a:bodyPr anchor="t" rtlCol="false" tIns="0" lIns="0" bIns="0" rIns="0">
            <a:spAutoFit/>
          </a:bodyPr>
          <a:lstStyle/>
          <a:p>
            <a:pPr algn="r" marL="0" indent="0" lvl="0">
              <a:lnSpc>
                <a:spcPts val="4889"/>
              </a:lnSpc>
              <a:spcBef>
                <a:spcPct val="0"/>
              </a:spcBef>
            </a:pPr>
            <a:r>
              <a:rPr lang="en-US" sz="4074">
                <a:solidFill>
                  <a:srgbClr val="050A30"/>
                </a:solidFill>
                <a:latin typeface="Agrandir Narrow Bold"/>
              </a:rPr>
              <a:t>React Js</a:t>
            </a:r>
          </a:p>
        </p:txBody>
      </p:sp>
      <p:sp>
        <p:nvSpPr>
          <p:cNvPr name="TextBox 9" id="9"/>
          <p:cNvSpPr txBox="true"/>
          <p:nvPr/>
        </p:nvSpPr>
        <p:spPr>
          <a:xfrm rot="0">
            <a:off x="2466983" y="4191858"/>
            <a:ext cx="4482198" cy="2000250"/>
          </a:xfrm>
          <a:prstGeom prst="rect">
            <a:avLst/>
          </a:prstGeom>
        </p:spPr>
        <p:txBody>
          <a:bodyPr anchor="t" rtlCol="false" tIns="0" lIns="0" bIns="0" rIns="0">
            <a:spAutoFit/>
          </a:bodyPr>
          <a:lstStyle/>
          <a:p>
            <a:pPr>
              <a:lnSpc>
                <a:spcPts val="2299"/>
              </a:lnSpc>
            </a:pPr>
            <a:r>
              <a:rPr lang="en-US" sz="1916">
                <a:solidFill>
                  <a:srgbClr val="050A30"/>
                </a:solidFill>
                <a:latin typeface="Open Sans Light Bold"/>
              </a:rPr>
              <a:t>Route Dom Dependency </a:t>
            </a:r>
          </a:p>
          <a:p>
            <a:pPr>
              <a:lnSpc>
                <a:spcPts val="2299"/>
              </a:lnSpc>
            </a:pPr>
            <a:r>
              <a:rPr lang="en-US" sz="1916">
                <a:solidFill>
                  <a:srgbClr val="050A30"/>
                </a:solidFill>
                <a:latin typeface="Open Sans Light Bold"/>
              </a:rPr>
              <a:t>(Home page to Profile page.)</a:t>
            </a:r>
          </a:p>
          <a:p>
            <a:pPr>
              <a:lnSpc>
                <a:spcPts val="2299"/>
              </a:lnSpc>
            </a:pPr>
            <a:r>
              <a:rPr lang="en-US" sz="1916">
                <a:solidFill>
                  <a:srgbClr val="050A30"/>
                </a:solidFill>
                <a:latin typeface="Open Sans Light Bold"/>
              </a:rPr>
              <a:t>Some Libraries</a:t>
            </a:r>
          </a:p>
          <a:p>
            <a:pPr marL="413733" indent="-206866" lvl="1">
              <a:lnSpc>
                <a:spcPts val="2299"/>
              </a:lnSpc>
              <a:buFont typeface="Arial"/>
              <a:buChar char="•"/>
            </a:pPr>
            <a:r>
              <a:rPr lang="en-US" sz="1916">
                <a:solidFill>
                  <a:srgbClr val="050A30"/>
                </a:solidFill>
                <a:latin typeface="Open Sans Light Bold"/>
              </a:rPr>
              <a:t>Chai Assertion Library</a:t>
            </a:r>
          </a:p>
          <a:p>
            <a:pPr marL="413733" indent="-206866" lvl="1">
              <a:lnSpc>
                <a:spcPts val="2299"/>
              </a:lnSpc>
              <a:buFont typeface="Arial"/>
              <a:buChar char="•"/>
            </a:pPr>
            <a:r>
              <a:rPr lang="en-US" sz="1916">
                <a:solidFill>
                  <a:srgbClr val="050A30"/>
                </a:solidFill>
                <a:latin typeface="Open Sans Light Bold"/>
              </a:rPr>
              <a:t>Moca Testing Framework</a:t>
            </a:r>
          </a:p>
          <a:p>
            <a:pPr algn="l" marL="413733" indent="-206866" lvl="1">
              <a:lnSpc>
                <a:spcPts val="2299"/>
              </a:lnSpc>
              <a:buFont typeface="Arial"/>
              <a:buChar char="•"/>
            </a:pPr>
            <a:r>
              <a:rPr lang="en-US" sz="1916">
                <a:solidFill>
                  <a:srgbClr val="050A30"/>
                </a:solidFill>
                <a:latin typeface="Open Sans Light Bold"/>
              </a:rPr>
              <a:t>Ethers Library(Blockchain Interaction)</a:t>
            </a:r>
          </a:p>
        </p:txBody>
      </p:sp>
      <p:sp>
        <p:nvSpPr>
          <p:cNvPr name="TextBox 10" id="10"/>
          <p:cNvSpPr txBox="true"/>
          <p:nvPr/>
        </p:nvSpPr>
        <p:spPr>
          <a:xfrm rot="0">
            <a:off x="2072786" y="6576554"/>
            <a:ext cx="3907412" cy="1352550"/>
          </a:xfrm>
          <a:prstGeom prst="rect">
            <a:avLst/>
          </a:prstGeom>
        </p:spPr>
        <p:txBody>
          <a:bodyPr anchor="t" rtlCol="false" tIns="0" lIns="0" bIns="0" rIns="0">
            <a:spAutoFit/>
          </a:bodyPr>
          <a:lstStyle/>
          <a:p>
            <a:pPr algn="r" marL="0" indent="0" lvl="0">
              <a:lnSpc>
                <a:spcPts val="4889"/>
              </a:lnSpc>
              <a:spcBef>
                <a:spcPct val="0"/>
              </a:spcBef>
            </a:pPr>
            <a:r>
              <a:rPr lang="en-US" sz="4074">
                <a:solidFill>
                  <a:srgbClr val="050A30"/>
                </a:solidFill>
                <a:latin typeface="Agrandir Narrow Bold"/>
              </a:rPr>
              <a:t>NFT(Non- Fungible Token)</a:t>
            </a:r>
          </a:p>
        </p:txBody>
      </p:sp>
      <p:sp>
        <p:nvSpPr>
          <p:cNvPr name="TextBox 11" id="11"/>
          <p:cNvSpPr txBox="true"/>
          <p:nvPr/>
        </p:nvSpPr>
        <p:spPr>
          <a:xfrm rot="0">
            <a:off x="12455876" y="2929567"/>
            <a:ext cx="4874849" cy="731889"/>
          </a:xfrm>
          <a:prstGeom prst="rect">
            <a:avLst/>
          </a:prstGeom>
        </p:spPr>
        <p:txBody>
          <a:bodyPr anchor="t" rtlCol="false" tIns="0" lIns="0" bIns="0" rIns="0">
            <a:spAutoFit/>
          </a:bodyPr>
          <a:lstStyle/>
          <a:p>
            <a:pPr algn="l" marL="0" indent="0" lvl="0">
              <a:lnSpc>
                <a:spcPts val="4889"/>
              </a:lnSpc>
              <a:spcBef>
                <a:spcPct val="0"/>
              </a:spcBef>
            </a:pPr>
            <a:r>
              <a:rPr lang="en-US" sz="4074">
                <a:solidFill>
                  <a:srgbClr val="050A30"/>
                </a:solidFill>
                <a:latin typeface="Agrandir Narrow Bold"/>
              </a:rPr>
              <a:t>Blockchain</a:t>
            </a:r>
          </a:p>
        </p:txBody>
      </p:sp>
      <p:sp>
        <p:nvSpPr>
          <p:cNvPr name="TextBox 12" id="12"/>
          <p:cNvSpPr txBox="true"/>
          <p:nvPr/>
        </p:nvSpPr>
        <p:spPr>
          <a:xfrm rot="0">
            <a:off x="12023342" y="4004356"/>
            <a:ext cx="4179096" cy="1533525"/>
          </a:xfrm>
          <a:prstGeom prst="rect">
            <a:avLst/>
          </a:prstGeom>
        </p:spPr>
        <p:txBody>
          <a:bodyPr anchor="t" rtlCol="false" tIns="0" lIns="0" bIns="0" rIns="0">
            <a:spAutoFit/>
          </a:bodyPr>
          <a:lstStyle/>
          <a:p>
            <a:pPr>
              <a:lnSpc>
                <a:spcPts val="2441"/>
              </a:lnSpc>
            </a:pPr>
          </a:p>
          <a:p>
            <a:pPr marL="439269" indent="-219634" lvl="1">
              <a:lnSpc>
                <a:spcPts val="2441"/>
              </a:lnSpc>
              <a:buFont typeface="Arial"/>
              <a:buChar char="•"/>
            </a:pPr>
            <a:r>
              <a:rPr lang="en-US" sz="2034">
                <a:solidFill>
                  <a:srgbClr val="050A30"/>
                </a:solidFill>
                <a:latin typeface="Open Sans Light Bold"/>
              </a:rPr>
              <a:t>Transaction Will perform on Metamask</a:t>
            </a:r>
          </a:p>
          <a:p>
            <a:pPr algn="l" marL="439269" indent="-219634" lvl="1">
              <a:lnSpc>
                <a:spcPts val="2441"/>
              </a:lnSpc>
              <a:buFont typeface="Arial"/>
              <a:buChar char="•"/>
            </a:pPr>
            <a:r>
              <a:rPr lang="en-US" sz="2034">
                <a:solidFill>
                  <a:srgbClr val="050A30"/>
                </a:solidFill>
                <a:latin typeface="Open Sans Light Bold"/>
              </a:rPr>
              <a:t>Metadata will be stored on blockchain</a:t>
            </a:r>
          </a:p>
        </p:txBody>
      </p:sp>
      <p:sp>
        <p:nvSpPr>
          <p:cNvPr name="TextBox 13" id="13"/>
          <p:cNvSpPr txBox="true"/>
          <p:nvPr/>
        </p:nvSpPr>
        <p:spPr>
          <a:xfrm rot="0">
            <a:off x="12175343" y="6608210"/>
            <a:ext cx="4289786" cy="731889"/>
          </a:xfrm>
          <a:prstGeom prst="rect">
            <a:avLst/>
          </a:prstGeom>
        </p:spPr>
        <p:txBody>
          <a:bodyPr anchor="t" rtlCol="false" tIns="0" lIns="0" bIns="0" rIns="0">
            <a:spAutoFit/>
          </a:bodyPr>
          <a:lstStyle/>
          <a:p>
            <a:pPr algn="l" marL="0" indent="0" lvl="0">
              <a:lnSpc>
                <a:spcPts val="4889"/>
              </a:lnSpc>
              <a:spcBef>
                <a:spcPct val="0"/>
              </a:spcBef>
            </a:pPr>
            <a:r>
              <a:rPr lang="en-US" sz="4074">
                <a:solidFill>
                  <a:srgbClr val="050A30"/>
                </a:solidFill>
                <a:latin typeface="Agrandir Narrow Bold"/>
              </a:rPr>
              <a:t>Smart Contracts</a:t>
            </a:r>
          </a:p>
        </p:txBody>
      </p:sp>
      <p:sp>
        <p:nvSpPr>
          <p:cNvPr name="TextBox 14" id="14"/>
          <p:cNvSpPr txBox="true"/>
          <p:nvPr/>
        </p:nvSpPr>
        <p:spPr>
          <a:xfrm rot="0">
            <a:off x="11871341" y="6233654"/>
            <a:ext cx="4331097" cy="457200"/>
          </a:xfrm>
          <a:prstGeom prst="rect">
            <a:avLst/>
          </a:prstGeom>
        </p:spPr>
        <p:txBody>
          <a:bodyPr anchor="t" rtlCol="false" tIns="0" lIns="0" bIns="0" rIns="0">
            <a:spAutoFit/>
          </a:bodyPr>
          <a:lstStyle/>
          <a:p>
            <a:pPr algn="l" marL="0" indent="0" lvl="0">
              <a:lnSpc>
                <a:spcPts val="3019"/>
              </a:lnSpc>
              <a:spcBef>
                <a:spcPct val="0"/>
              </a:spcBef>
            </a:pPr>
          </a:p>
        </p:txBody>
      </p:sp>
      <p:pic>
        <p:nvPicPr>
          <p:cNvPr name="Picture 15" id="1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577489" y="4234669"/>
            <a:ext cx="1261479" cy="1146799"/>
          </a:xfrm>
          <a:prstGeom prst="rect">
            <a:avLst/>
          </a:prstGeom>
        </p:spPr>
      </p:pic>
      <p:pic>
        <p:nvPicPr>
          <p:cNvPr name="Picture 16" id="1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60291" y="8770797"/>
            <a:ext cx="1048729" cy="1064552"/>
          </a:xfrm>
          <a:prstGeom prst="rect">
            <a:avLst/>
          </a:prstGeom>
        </p:spPr>
      </p:pic>
      <p:pic>
        <p:nvPicPr>
          <p:cNvPr name="Picture 17" id="1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670958" y="8859886"/>
            <a:ext cx="2617042" cy="2010313"/>
          </a:xfrm>
          <a:prstGeom prst="rect">
            <a:avLst/>
          </a:prstGeom>
        </p:spPr>
      </p:pic>
      <p:pic>
        <p:nvPicPr>
          <p:cNvPr name="Picture 18" id="1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364517" y="1781918"/>
            <a:ext cx="1561364" cy="854492"/>
          </a:xfrm>
          <a:prstGeom prst="rect">
            <a:avLst/>
          </a:prstGeom>
        </p:spPr>
      </p:pic>
      <p:pic>
        <p:nvPicPr>
          <p:cNvPr name="Picture 19" id="1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965346" y="609345"/>
            <a:ext cx="3432328" cy="1029698"/>
          </a:xfrm>
          <a:prstGeom prst="rect">
            <a:avLst/>
          </a:prstGeom>
        </p:spPr>
      </p:pic>
      <p:pic>
        <p:nvPicPr>
          <p:cNvPr name="Picture 20" id="20"/>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5670958" y="1028700"/>
            <a:ext cx="1588342" cy="1667153"/>
          </a:xfrm>
          <a:prstGeom prst="rect">
            <a:avLst/>
          </a:prstGeom>
        </p:spPr>
      </p:pic>
      <p:pic>
        <p:nvPicPr>
          <p:cNvPr name="Picture 21" id="21"/>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7634014" y="6180391"/>
            <a:ext cx="850914" cy="850914"/>
          </a:xfrm>
          <a:prstGeom prst="rect">
            <a:avLst/>
          </a:prstGeom>
        </p:spPr>
      </p:pic>
      <p:sp>
        <p:nvSpPr>
          <p:cNvPr name="TextBox 22" id="22"/>
          <p:cNvSpPr txBox="true"/>
          <p:nvPr/>
        </p:nvSpPr>
        <p:spPr>
          <a:xfrm rot="0">
            <a:off x="12371782" y="7465880"/>
            <a:ext cx="3482215" cy="2248715"/>
          </a:xfrm>
          <a:prstGeom prst="rect">
            <a:avLst/>
          </a:prstGeom>
        </p:spPr>
        <p:txBody>
          <a:bodyPr anchor="t" rtlCol="false" tIns="0" lIns="0" bIns="0" rIns="0">
            <a:spAutoFit/>
          </a:bodyPr>
          <a:lstStyle/>
          <a:p>
            <a:pPr algn="ctr" marL="397885" indent="-198943" lvl="1">
              <a:lnSpc>
                <a:spcPts val="2580"/>
              </a:lnSpc>
              <a:buFont typeface="Arial"/>
              <a:buChar char="•"/>
            </a:pPr>
            <a:r>
              <a:rPr lang="en-US" sz="1842">
                <a:solidFill>
                  <a:srgbClr val="050A30"/>
                </a:solidFill>
                <a:latin typeface="Open Sans Light Bold"/>
              </a:rPr>
              <a:t>Solidity</a:t>
            </a:r>
          </a:p>
          <a:p>
            <a:pPr algn="ctr" marL="397885" indent="-198943" lvl="1">
              <a:lnSpc>
                <a:spcPts val="2580"/>
              </a:lnSpc>
              <a:buFont typeface="Arial"/>
              <a:buChar char="•"/>
            </a:pPr>
            <a:r>
              <a:rPr lang="en-US" sz="1842">
                <a:solidFill>
                  <a:srgbClr val="050A30"/>
                </a:solidFill>
                <a:latin typeface="Open Sans Light Bold"/>
              </a:rPr>
              <a:t>IPFS(Inter Planetry File System) Decentralize file storage system.</a:t>
            </a:r>
          </a:p>
          <a:p>
            <a:pPr algn="ctr" marL="397885" indent="-198943" lvl="1">
              <a:lnSpc>
                <a:spcPts val="2580"/>
              </a:lnSpc>
              <a:buFont typeface="Arial"/>
              <a:buChar char="•"/>
            </a:pPr>
            <a:r>
              <a:rPr lang="en-US" sz="1842">
                <a:solidFill>
                  <a:srgbClr val="050A30"/>
                </a:solidFill>
                <a:latin typeface="Open Sans Light Bold"/>
              </a:rPr>
              <a:t>Hardhat(Smart Contract development framework for etherium)</a:t>
            </a:r>
          </a:p>
        </p:txBody>
      </p:sp>
      <p:sp>
        <p:nvSpPr>
          <p:cNvPr name="TextBox 23" id="23"/>
          <p:cNvSpPr txBox="true"/>
          <p:nvPr/>
        </p:nvSpPr>
        <p:spPr>
          <a:xfrm rot="0">
            <a:off x="2072786" y="8033879"/>
            <a:ext cx="4331097" cy="1656715"/>
          </a:xfrm>
          <a:prstGeom prst="rect">
            <a:avLst/>
          </a:prstGeom>
        </p:spPr>
        <p:txBody>
          <a:bodyPr anchor="t" rtlCol="false" tIns="0" lIns="0" bIns="0" rIns="0">
            <a:spAutoFit/>
          </a:bodyPr>
          <a:lstStyle/>
          <a:p>
            <a:pPr algn="ctr">
              <a:lnSpc>
                <a:spcPts val="2659"/>
              </a:lnSpc>
            </a:pPr>
          </a:p>
          <a:p>
            <a:pPr algn="ctr" marL="410209" indent="-205105" lvl="1">
              <a:lnSpc>
                <a:spcPts val="2659"/>
              </a:lnSpc>
              <a:buFont typeface="Arial"/>
              <a:buChar char="•"/>
            </a:pPr>
            <a:r>
              <a:rPr lang="en-US" sz="1899">
                <a:solidFill>
                  <a:srgbClr val="050A30"/>
                </a:solidFill>
                <a:latin typeface="Open Sans Light Bold"/>
              </a:rPr>
              <a:t>Zepplin Smart Contract Library(NFT Standards)</a:t>
            </a:r>
          </a:p>
          <a:p>
            <a:pPr algn="ctr" marL="410209" indent="-205105" lvl="1">
              <a:lnSpc>
                <a:spcPts val="2659"/>
              </a:lnSpc>
              <a:buFont typeface="Arial"/>
              <a:buChar char="•"/>
            </a:pPr>
            <a:r>
              <a:rPr lang="en-US" sz="1899">
                <a:solidFill>
                  <a:srgbClr val="050A30"/>
                </a:solidFill>
                <a:latin typeface="Open Sans Light Bold"/>
              </a:rPr>
              <a:t>Hash Value of metadata will store on IPFS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DAFPSvG8kdw</dc:identifier>
  <dcterms:modified xsi:type="dcterms:W3CDTF">2011-08-01T06:04:30Z</dcterms:modified>
  <cp:revision>1</cp:revision>
  <dc:title>Blockchain</dc:title>
</cp:coreProperties>
</file>