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77" r:id="rId4"/>
    <p:sldId id="263" r:id="rId5"/>
    <p:sldId id="264" r:id="rId6"/>
    <p:sldId id="265" r:id="rId7"/>
    <p:sldId id="266" r:id="rId8"/>
    <p:sldId id="271" r:id="rId9"/>
    <p:sldId id="267" r:id="rId10"/>
    <p:sldId id="270" r:id="rId11"/>
    <p:sldId id="268" r:id="rId12"/>
    <p:sldId id="269" r:id="rId13"/>
    <p:sldId id="272" r:id="rId14"/>
    <p:sldId id="257" r:id="rId15"/>
    <p:sldId id="258" r:id="rId16"/>
    <p:sldId id="259" r:id="rId17"/>
    <p:sldId id="275" r:id="rId18"/>
    <p:sldId id="276" r:id="rId19"/>
    <p:sldId id="260" r:id="rId20"/>
    <p:sldId id="274" r:id="rId21"/>
    <p:sldId id="261" r:id="rId22"/>
    <p:sldId id="27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jali Salvin" userId="78be8577d3bfff50" providerId="LiveId" clId="{A399A708-DBC0-4975-9803-87A3E037EDD3}"/>
    <pc:docChg chg="modSld">
      <pc:chgData name="Anjali Salvin" userId="78be8577d3bfff50" providerId="LiveId" clId="{A399A708-DBC0-4975-9803-87A3E037EDD3}" dt="2022-04-11T06:11:18.249" v="12" actId="255"/>
      <pc:docMkLst>
        <pc:docMk/>
      </pc:docMkLst>
      <pc:sldChg chg="modSp mod">
        <pc:chgData name="Anjali Salvin" userId="78be8577d3bfff50" providerId="LiveId" clId="{A399A708-DBC0-4975-9803-87A3E037EDD3}" dt="2022-04-11T06:11:18.249" v="12" actId="255"/>
        <pc:sldMkLst>
          <pc:docMk/>
          <pc:sldMk cId="2270692147" sldId="260"/>
        </pc:sldMkLst>
        <pc:spChg chg="mod">
          <ac:chgData name="Anjali Salvin" userId="78be8577d3bfff50" providerId="LiveId" clId="{A399A708-DBC0-4975-9803-87A3E037EDD3}" dt="2022-04-11T06:11:18.249" v="12" actId="255"/>
          <ac:spMkLst>
            <pc:docMk/>
            <pc:sldMk cId="2270692147" sldId="260"/>
            <ac:spMk id="2" creationId="{AC12832A-982D-4F4B-B035-3EE1CA51EE0F}"/>
          </ac:spMkLst>
        </pc:spChg>
      </pc:sldChg>
      <pc:sldChg chg="modSp mod">
        <pc:chgData name="Anjali Salvin" userId="78be8577d3bfff50" providerId="LiveId" clId="{A399A708-DBC0-4975-9803-87A3E037EDD3}" dt="2022-04-11T06:10:36.550" v="5" actId="404"/>
        <pc:sldMkLst>
          <pc:docMk/>
          <pc:sldMk cId="2493027782" sldId="261"/>
        </pc:sldMkLst>
        <pc:spChg chg="mod">
          <ac:chgData name="Anjali Salvin" userId="78be8577d3bfff50" providerId="LiveId" clId="{A399A708-DBC0-4975-9803-87A3E037EDD3}" dt="2022-04-11T06:10:36.550" v="5" actId="404"/>
          <ac:spMkLst>
            <pc:docMk/>
            <pc:sldMk cId="2493027782" sldId="261"/>
            <ac:spMk id="2" creationId="{7BD0407C-8FCF-46CE-B706-F963B731574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2"/>
            <a:ext cx="8825659"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9" cy="861420"/>
          </a:xfrm>
        </p:spPr>
        <p:txBody>
          <a:bodyPr anchor="t"/>
          <a:lstStyle>
            <a:lvl1pPr marL="0" indent="0" algn="l">
              <a:buNone/>
              <a:defRPr cap="all">
                <a:solidFill>
                  <a:schemeClr val="bg2">
                    <a:lumMod val="40000"/>
                    <a:lumOff val="60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90365A-AB67-4B0D-A28C-416CC61C9BA5}" type="datetimeFigureOut">
              <a:rPr lang="en-CA" smtClean="0"/>
              <a:t>2022-04-11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C6FEE3F-991A-4C1B-8093-8F1000124123}" type="slidenum">
              <a:rPr lang="en-CA" smtClean="0"/>
              <a:t>‹#›</a:t>
            </a:fld>
            <a:endParaRPr lang="en-CA"/>
          </a:p>
        </p:txBody>
      </p:sp>
    </p:spTree>
    <p:extLst>
      <p:ext uri="{BB962C8B-B14F-4D97-AF65-F5344CB8AC3E}">
        <p14:creationId xmlns:p14="http://schemas.microsoft.com/office/powerpoint/2010/main" val="1723652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7"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9"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90365A-AB67-4B0D-A28C-416CC61C9BA5}" type="datetimeFigureOut">
              <a:rPr lang="en-CA" smtClean="0"/>
              <a:t>2022-04-11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C6FEE3F-991A-4C1B-8093-8F1000124123}" type="slidenum">
              <a:rPr lang="en-CA" smtClean="0"/>
              <a:t>‹#›</a:t>
            </a:fld>
            <a:endParaRPr lang="en-CA"/>
          </a:p>
        </p:txBody>
      </p:sp>
    </p:spTree>
    <p:extLst>
      <p:ext uri="{BB962C8B-B14F-4D97-AF65-F5344CB8AC3E}">
        <p14:creationId xmlns:p14="http://schemas.microsoft.com/office/powerpoint/2010/main" val="1620151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5"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5" y="3657600"/>
            <a:ext cx="8825659" cy="2362200"/>
          </a:xfrm>
        </p:spPr>
        <p:txBody>
          <a:bodyPr anchor="ctr">
            <a:normAutofit/>
          </a:bodyPr>
          <a:lstStyle>
            <a:lvl1pPr marL="0" indent="0">
              <a:buNone/>
              <a:defRPr sz="18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790365A-AB67-4B0D-A28C-416CC61C9BA5}" type="datetimeFigureOut">
              <a:rPr lang="en-CA" smtClean="0"/>
              <a:t>2022-04-11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C6FEE3F-991A-4C1B-8093-8F1000124123}" type="slidenum">
              <a:rPr lang="en-CA" smtClean="0"/>
              <a:t>‹#›</a:t>
            </a:fld>
            <a:endParaRPr lang="en-CA"/>
          </a:p>
        </p:txBody>
      </p:sp>
    </p:spTree>
    <p:extLst>
      <p:ext uri="{BB962C8B-B14F-4D97-AF65-F5344CB8AC3E}">
        <p14:creationId xmlns:p14="http://schemas.microsoft.com/office/powerpoint/2010/main" val="589554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1"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5" y="4350657"/>
            <a:ext cx="8825659" cy="1676400"/>
          </a:xfrm>
        </p:spPr>
        <p:txBody>
          <a:bodyPr anchor="ctr">
            <a:normAutofit/>
          </a:bodyPr>
          <a:lstStyle>
            <a:lvl1pPr marL="0" indent="0">
              <a:buNone/>
              <a:defRPr sz="18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790365A-AB67-4B0D-A28C-416CC61C9BA5}" type="datetimeFigureOut">
              <a:rPr lang="en-CA" smtClean="0"/>
              <a:t>2022-04-11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C6FEE3F-991A-4C1B-8093-8F1000124123}" type="slidenum">
              <a:rPr lang="en-CA" smtClean="0"/>
              <a:t>‹#›</a:t>
            </a:fld>
            <a:endParaRPr lang="en-CA"/>
          </a:p>
        </p:txBody>
      </p:sp>
      <p:sp>
        <p:nvSpPr>
          <p:cNvPr id="12" name="TextBox 11"/>
          <p:cNvSpPr txBox="1"/>
          <p:nvPr/>
        </p:nvSpPr>
        <p:spPr>
          <a:xfrm>
            <a:off x="898295" y="971254"/>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9330491" y="2613788"/>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6716964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5"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9" cy="860400"/>
          </a:xfrm>
        </p:spPr>
        <p:txBody>
          <a:bodyPr anchor="t"/>
          <a:lstStyle>
            <a:lvl1pPr marL="0" indent="0" algn="l">
              <a:buNone/>
              <a:defRPr sz="2000" cap="none">
                <a:solidFill>
                  <a:schemeClr val="bg2">
                    <a:lumMod val="40000"/>
                    <a:lumOff val="6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90365A-AB67-4B0D-A28C-416CC61C9BA5}" type="datetimeFigureOut">
              <a:rPr lang="en-CA" smtClean="0"/>
              <a:t>2022-04-11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C6FEE3F-991A-4C1B-8093-8F1000124123}" type="slidenum">
              <a:rPr lang="en-CA" smtClean="0"/>
              <a:t>‹#›</a:t>
            </a:fld>
            <a:endParaRPr lang="en-CA"/>
          </a:p>
        </p:txBody>
      </p:sp>
    </p:spTree>
    <p:extLst>
      <p:ext uri="{BB962C8B-B14F-4D97-AF65-F5344CB8AC3E}">
        <p14:creationId xmlns:p14="http://schemas.microsoft.com/office/powerpoint/2010/main" val="14340936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7" cy="576262"/>
          </a:xfrm>
        </p:spPr>
        <p:txBody>
          <a:bodyPr anchor="b">
            <a:noAutofit/>
          </a:bodyPr>
          <a:lstStyle>
            <a:lvl1pPr marL="0" indent="0">
              <a:buNone/>
              <a:defRPr sz="2400" b="0">
                <a:solidFill>
                  <a:schemeClr val="bg2">
                    <a:lumMod val="40000"/>
                    <a:lumOff val="6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1" cy="3589338"/>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61" y="1981200"/>
            <a:ext cx="2936241" cy="576262"/>
          </a:xfrm>
        </p:spPr>
        <p:txBody>
          <a:bodyPr anchor="b">
            <a:noAutofit/>
          </a:bodyPr>
          <a:lstStyle>
            <a:lvl1pPr marL="0" indent="0">
              <a:buNone/>
              <a:defRPr sz="2400" b="0">
                <a:solidFill>
                  <a:schemeClr val="bg2">
                    <a:lumMod val="40000"/>
                    <a:lumOff val="6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5" y="2667000"/>
            <a:ext cx="2946795" cy="3589338"/>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1" y="1981200"/>
            <a:ext cx="2932113" cy="576262"/>
          </a:xfrm>
        </p:spPr>
        <p:txBody>
          <a:bodyPr anchor="b">
            <a:noAutofit/>
          </a:bodyPr>
          <a:lstStyle>
            <a:lvl1pPr marL="0" indent="0">
              <a:buNone/>
              <a:defRPr sz="2400" b="0">
                <a:solidFill>
                  <a:schemeClr val="bg2">
                    <a:lumMod val="40000"/>
                    <a:lumOff val="6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1" y="2667000"/>
            <a:ext cx="2932113" cy="3589338"/>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cxnSp>
        <p:nvCxnSpPr>
          <p:cNvPr id="17" name="Straight Connector 16"/>
          <p:cNvCxnSpPr/>
          <p:nvPr/>
        </p:nvCxnSpPr>
        <p:spPr>
          <a:xfrm>
            <a:off x="3726143"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790365A-AB67-4B0D-A28C-416CC61C9BA5}" type="datetimeFigureOut">
              <a:rPr lang="en-CA" smtClean="0"/>
              <a:t>2022-04-11</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C6FEE3F-991A-4C1B-8093-8F1000124123}" type="slidenum">
              <a:rPr lang="en-CA" smtClean="0"/>
              <a:t>‹#›</a:t>
            </a:fld>
            <a:endParaRPr lang="en-CA"/>
          </a:p>
        </p:txBody>
      </p:sp>
    </p:spTree>
    <p:extLst>
      <p:ext uri="{BB962C8B-B14F-4D97-AF65-F5344CB8AC3E}">
        <p14:creationId xmlns:p14="http://schemas.microsoft.com/office/powerpoint/2010/main" val="28778312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1" cy="576262"/>
          </a:xfrm>
        </p:spPr>
        <p:txBody>
          <a:bodyPr anchor="b">
            <a:noAutofit/>
          </a:bodyPr>
          <a:lstStyle>
            <a:lvl1pPr marL="0" indent="0">
              <a:buNone/>
              <a:defRPr sz="2400" b="0">
                <a:solidFill>
                  <a:schemeClr val="bg2">
                    <a:lumMod val="40000"/>
                    <a:lumOff val="6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1"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3"/>
            <a:ext cx="2940051" cy="659189"/>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6" y="4250949"/>
            <a:ext cx="2930525" cy="576262"/>
          </a:xfrm>
        </p:spPr>
        <p:txBody>
          <a:bodyPr anchor="b">
            <a:noAutofit/>
          </a:bodyPr>
          <a:lstStyle>
            <a:lvl1pPr marL="0" indent="0">
              <a:buNone/>
              <a:defRPr sz="2400" b="0">
                <a:solidFill>
                  <a:schemeClr val="bg2">
                    <a:lumMod val="40000"/>
                    <a:lumOff val="6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5"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2"/>
            <a:ext cx="2934407" cy="659189"/>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1" y="4250949"/>
            <a:ext cx="2932113" cy="576262"/>
          </a:xfrm>
        </p:spPr>
        <p:txBody>
          <a:bodyPr anchor="b">
            <a:noAutofit/>
          </a:bodyPr>
          <a:lstStyle>
            <a:lvl1pPr marL="0" indent="0">
              <a:buNone/>
              <a:defRPr sz="2400" b="0">
                <a:solidFill>
                  <a:schemeClr val="bg2">
                    <a:lumMod val="40000"/>
                    <a:lumOff val="6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701"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6" y="4827210"/>
            <a:ext cx="2935997" cy="659189"/>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cxnSp>
        <p:nvCxnSpPr>
          <p:cNvPr id="19" name="Straight Connector 18"/>
          <p:cNvCxnSpPr/>
          <p:nvPr/>
        </p:nvCxnSpPr>
        <p:spPr>
          <a:xfrm>
            <a:off x="3726143"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790365A-AB67-4B0D-A28C-416CC61C9BA5}" type="datetimeFigureOut">
              <a:rPr lang="en-CA" smtClean="0"/>
              <a:t>2022-04-11</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C6FEE3F-991A-4C1B-8093-8F1000124123}" type="slidenum">
              <a:rPr lang="en-CA" smtClean="0"/>
              <a:t>‹#›</a:t>
            </a:fld>
            <a:endParaRPr lang="en-CA"/>
          </a:p>
        </p:txBody>
      </p:sp>
    </p:spTree>
    <p:extLst>
      <p:ext uri="{BB962C8B-B14F-4D97-AF65-F5344CB8AC3E}">
        <p14:creationId xmlns:p14="http://schemas.microsoft.com/office/powerpoint/2010/main" val="3673193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90365A-AB67-4B0D-A28C-416CC61C9BA5}" type="datetimeFigureOut">
              <a:rPr lang="en-CA" smtClean="0"/>
              <a:t>2022-04-11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C6FEE3F-991A-4C1B-8093-8F1000124123}" type="slidenum">
              <a:rPr lang="en-CA" smtClean="0"/>
              <a:t>‹#›</a:t>
            </a:fld>
            <a:endParaRPr lang="en-CA"/>
          </a:p>
        </p:txBody>
      </p:sp>
    </p:spTree>
    <p:extLst>
      <p:ext uri="{BB962C8B-B14F-4D97-AF65-F5344CB8AC3E}">
        <p14:creationId xmlns:p14="http://schemas.microsoft.com/office/powerpoint/2010/main" val="23794480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3" y="430215"/>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4"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90365A-AB67-4B0D-A28C-416CC61C9BA5}" type="datetimeFigureOut">
              <a:rPr lang="en-CA" smtClean="0"/>
              <a:t>2022-04-11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C6FEE3F-991A-4C1B-8093-8F1000124123}" type="slidenum">
              <a:rPr lang="en-CA" smtClean="0"/>
              <a:t>‹#›</a:t>
            </a:fld>
            <a:endParaRPr lang="en-CA"/>
          </a:p>
        </p:txBody>
      </p:sp>
    </p:spTree>
    <p:extLst>
      <p:ext uri="{BB962C8B-B14F-4D97-AF65-F5344CB8AC3E}">
        <p14:creationId xmlns:p14="http://schemas.microsoft.com/office/powerpoint/2010/main" val="498963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790365A-AB67-4B0D-A28C-416CC61C9BA5}" type="datetimeFigureOut">
              <a:rPr lang="en-CA" smtClean="0"/>
              <a:t>2022-04-11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C6FEE3F-991A-4C1B-8093-8F1000124123}" type="slidenum">
              <a:rPr lang="en-CA" smtClean="0"/>
              <a:t>‹#›</a:t>
            </a:fld>
            <a:endParaRPr lang="en-CA"/>
          </a:p>
        </p:txBody>
      </p:sp>
    </p:spTree>
    <p:extLst>
      <p:ext uri="{BB962C8B-B14F-4D97-AF65-F5344CB8AC3E}">
        <p14:creationId xmlns:p14="http://schemas.microsoft.com/office/powerpoint/2010/main" val="500388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7" y="2861735"/>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9" cy="860400"/>
          </a:xfrm>
        </p:spPr>
        <p:txBody>
          <a:bodyPr anchor="t"/>
          <a:lstStyle>
            <a:lvl1pPr marL="0" indent="0" algn="l">
              <a:buNone/>
              <a:defRPr sz="2000" cap="all">
                <a:solidFill>
                  <a:schemeClr val="bg2">
                    <a:lumMod val="40000"/>
                    <a:lumOff val="6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90365A-AB67-4B0D-A28C-416CC61C9BA5}" type="datetimeFigureOut">
              <a:rPr lang="en-CA" smtClean="0"/>
              <a:t>2022-04-11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C6FEE3F-991A-4C1B-8093-8F1000124123}" type="slidenum">
              <a:rPr lang="en-CA" smtClean="0"/>
              <a:t>‹#›</a:t>
            </a:fld>
            <a:endParaRPr lang="en-CA"/>
          </a:p>
        </p:txBody>
      </p:sp>
    </p:spTree>
    <p:extLst>
      <p:ext uri="{BB962C8B-B14F-4D97-AF65-F5344CB8AC3E}">
        <p14:creationId xmlns:p14="http://schemas.microsoft.com/office/powerpoint/2010/main" val="279704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3" y="2060577"/>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4" y="2056093"/>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90365A-AB67-4B0D-A28C-416CC61C9BA5}" type="datetimeFigureOut">
              <a:rPr lang="en-CA" smtClean="0"/>
              <a:t>2022-04-11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C6FEE3F-991A-4C1B-8093-8F1000124123}" type="slidenum">
              <a:rPr lang="en-CA" smtClean="0"/>
              <a:t>‹#›</a:t>
            </a:fld>
            <a:endParaRPr lang="en-CA"/>
          </a:p>
        </p:txBody>
      </p:sp>
    </p:spTree>
    <p:extLst>
      <p:ext uri="{BB962C8B-B14F-4D97-AF65-F5344CB8AC3E}">
        <p14:creationId xmlns:p14="http://schemas.microsoft.com/office/powerpoint/2010/main" val="606492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9" cy="576262"/>
          </a:xfrm>
        </p:spPr>
        <p:txBody>
          <a:bodyPr anchor="b">
            <a:noAutofit/>
          </a:bodyPr>
          <a:lstStyle>
            <a:lvl1pPr marL="0" indent="0">
              <a:buNone/>
              <a:defRPr sz="2400" b="0">
                <a:solidFill>
                  <a:schemeClr val="bg2">
                    <a:lumMod val="40000"/>
                    <a:lumOff val="6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3"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6" y="1905000"/>
            <a:ext cx="4396339" cy="576262"/>
          </a:xfrm>
        </p:spPr>
        <p:txBody>
          <a:bodyPr anchor="b">
            <a:noAutofit/>
          </a:bodyPr>
          <a:lstStyle>
            <a:lvl1pPr marL="0" indent="0">
              <a:buNone/>
              <a:defRPr sz="2400" b="0">
                <a:solidFill>
                  <a:schemeClr val="bg2">
                    <a:lumMod val="40000"/>
                    <a:lumOff val="6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6"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90365A-AB67-4B0D-A28C-416CC61C9BA5}" type="datetimeFigureOut">
              <a:rPr lang="en-CA" smtClean="0"/>
              <a:t>2022-04-11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CC6FEE3F-991A-4C1B-8093-8F1000124123}" type="slidenum">
              <a:rPr lang="en-CA" smtClean="0"/>
              <a:t>‹#›</a:t>
            </a:fld>
            <a:endParaRPr lang="en-CA"/>
          </a:p>
        </p:txBody>
      </p:sp>
    </p:spTree>
    <p:extLst>
      <p:ext uri="{BB962C8B-B14F-4D97-AF65-F5344CB8AC3E}">
        <p14:creationId xmlns:p14="http://schemas.microsoft.com/office/powerpoint/2010/main" val="623373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790365A-AB67-4B0D-A28C-416CC61C9BA5}" type="datetimeFigureOut">
              <a:rPr lang="en-CA" smtClean="0"/>
              <a:t>2022-04-11</a:t>
            </a:fld>
            <a:endParaRPr lang="en-CA"/>
          </a:p>
        </p:txBody>
      </p:sp>
      <p:sp>
        <p:nvSpPr>
          <p:cNvPr id="5" name="Footer Placeholder 3"/>
          <p:cNvSpPr>
            <a:spLocks noGrp="1"/>
          </p:cNvSpPr>
          <p:nvPr>
            <p:ph type="ftr" sz="quarter" idx="11"/>
          </p:nvPr>
        </p:nvSpPr>
        <p:spPr/>
        <p:txBody>
          <a:bodyPr/>
          <a:lstStyle/>
          <a:p>
            <a:endParaRPr lang="en-CA"/>
          </a:p>
        </p:txBody>
      </p:sp>
      <p:sp>
        <p:nvSpPr>
          <p:cNvPr id="6" name="Slide Number Placeholder 4"/>
          <p:cNvSpPr>
            <a:spLocks noGrp="1"/>
          </p:cNvSpPr>
          <p:nvPr>
            <p:ph type="sldNum" sz="quarter" idx="12"/>
          </p:nvPr>
        </p:nvSpPr>
        <p:spPr/>
        <p:txBody>
          <a:bodyPr/>
          <a:lstStyle/>
          <a:p>
            <a:fld id="{CC6FEE3F-991A-4C1B-8093-8F1000124123}" type="slidenum">
              <a:rPr lang="en-CA" smtClean="0"/>
              <a:t>‹#›</a:t>
            </a:fld>
            <a:endParaRPr lang="en-CA"/>
          </a:p>
        </p:txBody>
      </p:sp>
    </p:spTree>
    <p:extLst>
      <p:ext uri="{BB962C8B-B14F-4D97-AF65-F5344CB8AC3E}">
        <p14:creationId xmlns:p14="http://schemas.microsoft.com/office/powerpoint/2010/main" val="1885192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790365A-AB67-4B0D-A28C-416CC61C9BA5}" type="datetimeFigureOut">
              <a:rPr lang="en-CA" smtClean="0"/>
              <a:t>2022-04-11</a:t>
            </a:fld>
            <a:endParaRPr lang="en-CA"/>
          </a:p>
        </p:txBody>
      </p:sp>
      <p:sp>
        <p:nvSpPr>
          <p:cNvPr id="5" name="Footer Placeholder 2"/>
          <p:cNvSpPr>
            <a:spLocks noGrp="1"/>
          </p:cNvSpPr>
          <p:nvPr>
            <p:ph type="ftr" sz="quarter" idx="11"/>
          </p:nvPr>
        </p:nvSpPr>
        <p:spPr/>
        <p:txBody>
          <a:bodyPr/>
          <a:lstStyle/>
          <a:p>
            <a:endParaRPr lang="en-CA"/>
          </a:p>
        </p:txBody>
      </p:sp>
      <p:sp>
        <p:nvSpPr>
          <p:cNvPr id="6" name="Slide Number Placeholder 3"/>
          <p:cNvSpPr>
            <a:spLocks noGrp="1"/>
          </p:cNvSpPr>
          <p:nvPr>
            <p:ph type="sldNum" sz="quarter" idx="12"/>
          </p:nvPr>
        </p:nvSpPr>
        <p:spPr/>
        <p:txBody>
          <a:bodyPr/>
          <a:lstStyle/>
          <a:p>
            <a:fld id="{CC6FEE3F-991A-4C1B-8093-8F1000124123}" type="slidenum">
              <a:rPr lang="en-CA" smtClean="0"/>
              <a:t>‹#›</a:t>
            </a:fld>
            <a:endParaRPr lang="en-CA"/>
          </a:p>
        </p:txBody>
      </p:sp>
    </p:spTree>
    <p:extLst>
      <p:ext uri="{BB962C8B-B14F-4D97-AF65-F5344CB8AC3E}">
        <p14:creationId xmlns:p14="http://schemas.microsoft.com/office/powerpoint/2010/main" val="2507473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2"/>
            <a:ext cx="3401063" cy="2895599"/>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790365A-AB67-4B0D-A28C-416CC61C9BA5}" type="datetimeFigureOut">
              <a:rPr lang="en-CA" smtClean="0"/>
              <a:t>2022-04-11</a:t>
            </a:fld>
            <a:endParaRPr lang="en-CA"/>
          </a:p>
        </p:txBody>
      </p:sp>
      <p:sp>
        <p:nvSpPr>
          <p:cNvPr id="5" name="Footer Placeholder 5"/>
          <p:cNvSpPr>
            <a:spLocks noGrp="1"/>
          </p:cNvSpPr>
          <p:nvPr>
            <p:ph type="ftr" sz="quarter" idx="11"/>
          </p:nvPr>
        </p:nvSpPr>
        <p:spPr/>
        <p:txBody>
          <a:bodyPr/>
          <a:lstStyle/>
          <a:p>
            <a:endParaRPr lang="en-CA"/>
          </a:p>
        </p:txBody>
      </p:sp>
      <p:sp>
        <p:nvSpPr>
          <p:cNvPr id="6" name="Slide Number Placeholder 6"/>
          <p:cNvSpPr>
            <a:spLocks noGrp="1"/>
          </p:cNvSpPr>
          <p:nvPr>
            <p:ph type="sldNum" sz="quarter" idx="12"/>
          </p:nvPr>
        </p:nvSpPr>
        <p:spPr/>
        <p:txBody>
          <a:bodyPr/>
          <a:lstStyle/>
          <a:p>
            <a:fld id="{CC6FEE3F-991A-4C1B-8093-8F1000124123}" type="slidenum">
              <a:rPr lang="en-CA" smtClean="0"/>
              <a:t>‹#›</a:t>
            </a:fld>
            <a:endParaRPr lang="en-CA"/>
          </a:p>
        </p:txBody>
      </p:sp>
    </p:spTree>
    <p:extLst>
      <p:ext uri="{BB962C8B-B14F-4D97-AF65-F5344CB8AC3E}">
        <p14:creationId xmlns:p14="http://schemas.microsoft.com/office/powerpoint/2010/main" val="4222038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7"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7"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5" y="3657600"/>
            <a:ext cx="5084979" cy="1371600"/>
          </a:xfrm>
        </p:spPr>
        <p:txBody>
          <a:bodyPr>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90365A-AB67-4B0D-A28C-416CC61C9BA5}" type="datetimeFigureOut">
              <a:rPr lang="en-CA" smtClean="0"/>
              <a:t>2022-04-11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C6FEE3F-991A-4C1B-8093-8F1000124123}" type="slidenum">
              <a:rPr lang="en-CA" smtClean="0"/>
              <a:t>‹#›</a:t>
            </a:fld>
            <a:endParaRPr lang="en-CA"/>
          </a:p>
        </p:txBody>
      </p:sp>
    </p:spTree>
    <p:extLst>
      <p:ext uri="{BB962C8B-B14F-4D97-AF65-F5344CB8AC3E}">
        <p14:creationId xmlns:p14="http://schemas.microsoft.com/office/powerpoint/2010/main" val="1808567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1" y="2669687"/>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1" y="2892349"/>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3" y="2"/>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5"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2"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20"/>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41"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790365A-AB67-4B0D-A28C-416CC61C9BA5}" type="datetimeFigureOut">
              <a:rPr lang="en-CA" smtClean="0"/>
              <a:t>2022-04-11</a:t>
            </a:fld>
            <a:endParaRPr lang="en-CA"/>
          </a:p>
        </p:txBody>
      </p:sp>
      <p:sp>
        <p:nvSpPr>
          <p:cNvPr id="5" name="Footer Placeholder 4"/>
          <p:cNvSpPr>
            <a:spLocks noGrp="1"/>
          </p:cNvSpPr>
          <p:nvPr>
            <p:ph type="ftr" sz="quarter" idx="3"/>
          </p:nvPr>
        </p:nvSpPr>
        <p:spPr>
          <a:xfrm rot="5400000">
            <a:off x="8951575" y="3225299"/>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CA"/>
          </a:p>
        </p:txBody>
      </p:sp>
      <p:sp>
        <p:nvSpPr>
          <p:cNvPr id="6" name="Slide Number Placeholder 5"/>
          <p:cNvSpPr>
            <a:spLocks noGrp="1"/>
          </p:cNvSpPr>
          <p:nvPr>
            <p:ph type="sldNum" sz="quarter" idx="4"/>
          </p:nvPr>
        </p:nvSpPr>
        <p:spPr bwMode="gray">
          <a:xfrm>
            <a:off x="10352542" y="295731"/>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C6FEE3F-991A-4C1B-8093-8F1000124123}" type="slidenum">
              <a:rPr lang="en-CA" smtClean="0"/>
              <a:t>‹#›</a:t>
            </a:fld>
            <a:endParaRPr lang="en-CA"/>
          </a:p>
        </p:txBody>
      </p:sp>
    </p:spTree>
    <p:extLst>
      <p:ext uri="{BB962C8B-B14F-4D97-AF65-F5344CB8AC3E}">
        <p14:creationId xmlns:p14="http://schemas.microsoft.com/office/powerpoint/2010/main" val="18269914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189"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91" indent="-342891" algn="l" defTabSz="457189"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32" indent="-285744" algn="l" defTabSz="457189"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2971" indent="-228594" algn="l" defTabSz="457189"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160" indent="-228594" algn="l" defTabSz="45718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349" indent="-228594" algn="l" defTabSz="45718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937" indent="-228594" algn="l" defTabSz="45718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726" indent="-228594" algn="l" defTabSz="45718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8914" indent="-228594" algn="l" defTabSz="45718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103" indent="-228594" algn="l" defTabSz="45718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mailto:manager@mymail.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globalscape.com/solutions/secure-http" TargetMode="External"/><Relationship Id="rId2" Type="http://schemas.openxmlformats.org/officeDocument/2006/relationships/hyperlink" Target="https://www.globalscape.com/managed-file-transfer/sftp"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mailto:admin@mymail.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1" y="2669685"/>
            <a:ext cx="4037012" cy="4188315"/>
          </a:xfrm>
          <a:prstGeom prst="rect">
            <a:avLst/>
          </a:prstGeom>
        </p:spPr>
      </p:pic>
      <p:pic>
        <p:nvPicPr>
          <p:cNvPr id="10" name="Picture 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1" y="2892348"/>
            <a:ext cx="1522412" cy="2365453"/>
          </a:xfrm>
          <a:prstGeom prst="rect">
            <a:avLst/>
          </a:prstGeom>
        </p:spPr>
      </p:pic>
      <p:sp>
        <p:nvSpPr>
          <p:cNvPr id="12" name="Oval 1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2" name="Picture 1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3" y="2"/>
            <a:ext cx="1603387" cy="1141407"/>
          </a:xfrm>
          <a:prstGeom prst="rect">
            <a:avLst/>
          </a:prstGeom>
        </p:spPr>
      </p:pic>
      <p:pic>
        <p:nvPicPr>
          <p:cNvPr id="53" name="Picture 1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5" cy="762000"/>
          </a:xfrm>
          <a:prstGeom prst="rect">
            <a:avLst/>
          </a:prstGeom>
        </p:spPr>
      </p:pic>
      <p:sp>
        <p:nvSpPr>
          <p:cNvPr id="54" name="Rectangle 1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55" name="Rectangle 19">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56"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3"/>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57" name="Freeform: Shape 23">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58" name="Rectangle 25">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BAC752D-8D9D-410D-9382-C1E5F6E385C0}"/>
              </a:ext>
            </a:extLst>
          </p:cNvPr>
          <p:cNvSpPr>
            <a:spLocks noGrp="1"/>
          </p:cNvSpPr>
          <p:nvPr>
            <p:ph type="ctrTitle"/>
          </p:nvPr>
        </p:nvSpPr>
        <p:spPr>
          <a:xfrm>
            <a:off x="139011" y="514354"/>
            <a:ext cx="4575864" cy="2495551"/>
          </a:xfrm>
        </p:spPr>
        <p:txBody>
          <a:bodyPr vert="horz" lIns="91440" tIns="45720" rIns="91440" bIns="45720" rtlCol="0" anchor="t">
            <a:normAutofit/>
          </a:bodyPr>
          <a:lstStyle/>
          <a:p>
            <a:pPr algn="r"/>
            <a:r>
              <a:rPr lang="en-US" sz="4400" b="1" dirty="0">
                <a:solidFill>
                  <a:srgbClr val="FFFFFF"/>
                </a:solidFill>
              </a:rPr>
              <a:t>Information  Encoding Standards</a:t>
            </a:r>
            <a:endParaRPr lang="en-US" sz="4200" dirty="0">
              <a:solidFill>
                <a:srgbClr val="FFFFFF"/>
              </a:solidFill>
            </a:endParaRPr>
          </a:p>
        </p:txBody>
      </p:sp>
      <p:sp>
        <p:nvSpPr>
          <p:cNvPr id="3" name="Subtitle 2">
            <a:extLst>
              <a:ext uri="{FF2B5EF4-FFF2-40B4-BE49-F238E27FC236}">
                <a16:creationId xmlns:a16="http://schemas.microsoft.com/office/drawing/2014/main" id="{F1D17F4C-0455-48C0-A59D-2801BB86D170}"/>
              </a:ext>
            </a:extLst>
          </p:cNvPr>
          <p:cNvSpPr>
            <a:spLocks noGrp="1"/>
          </p:cNvSpPr>
          <p:nvPr>
            <p:ph type="subTitle" idx="1"/>
          </p:nvPr>
        </p:nvSpPr>
        <p:spPr>
          <a:xfrm>
            <a:off x="5204113" y="1645920"/>
            <a:ext cx="5919503" cy="4470821"/>
          </a:xfrm>
        </p:spPr>
        <p:txBody>
          <a:bodyPr vert="horz" lIns="91440" tIns="45720" rIns="91440" bIns="45720" rtlCol="0" anchor="t">
            <a:normAutofit/>
          </a:bodyPr>
          <a:lstStyle/>
          <a:p>
            <a:pPr>
              <a:buFont typeface="Wingdings 3" charset="2"/>
              <a:buChar char=""/>
            </a:pPr>
            <a:r>
              <a:rPr lang="en-US" b="1" dirty="0">
                <a:solidFill>
                  <a:schemeClr val="tx1"/>
                </a:solidFill>
              </a:rPr>
              <a:t>Members : </a:t>
            </a:r>
          </a:p>
          <a:p>
            <a:pPr marL="342891" indent="-342891">
              <a:buFont typeface="Wingdings 3" charset="2"/>
              <a:buChar char=""/>
            </a:pPr>
            <a:r>
              <a:rPr lang="en-US" dirty="0">
                <a:solidFill>
                  <a:schemeClr val="tx1"/>
                </a:solidFill>
                <a:latin typeface="Times New Roman" panose="02020603050405020304" pitchFamily="18" charset="0"/>
                <a:cs typeface="Times New Roman" panose="02020603050405020304" pitchFamily="18" charset="0"/>
              </a:rPr>
              <a:t>Sahil Talwar</a:t>
            </a:r>
          </a:p>
          <a:p>
            <a:pPr marL="342891" indent="-342891">
              <a:buFont typeface="Wingdings 3" charset="2"/>
              <a:buChar char=""/>
            </a:pPr>
            <a:r>
              <a:rPr lang="en-US" dirty="0">
                <a:solidFill>
                  <a:schemeClr val="tx1"/>
                </a:solidFill>
                <a:latin typeface="Times New Roman" panose="02020603050405020304" pitchFamily="18" charset="0"/>
                <a:cs typeface="Times New Roman" panose="02020603050405020304" pitchFamily="18" charset="0"/>
              </a:rPr>
              <a:t>Vedant</a:t>
            </a:r>
          </a:p>
          <a:p>
            <a:pPr marL="342891" indent="-342891">
              <a:buFont typeface="Wingdings 3" charset="2"/>
              <a:buChar char=""/>
            </a:pPr>
            <a:r>
              <a:rPr lang="en-US" dirty="0">
                <a:solidFill>
                  <a:schemeClr val="tx1"/>
                </a:solidFill>
                <a:latin typeface="Times New Roman" panose="02020603050405020304" pitchFamily="18" charset="0"/>
                <a:cs typeface="Times New Roman" panose="02020603050405020304" pitchFamily="18" charset="0"/>
              </a:rPr>
              <a:t>Anjali Salvin</a:t>
            </a:r>
          </a:p>
        </p:txBody>
      </p:sp>
      <p:sp>
        <p:nvSpPr>
          <p:cNvPr id="47" name="TextBox 46">
            <a:extLst>
              <a:ext uri="{FF2B5EF4-FFF2-40B4-BE49-F238E27FC236}">
                <a16:creationId xmlns:a16="http://schemas.microsoft.com/office/drawing/2014/main" id="{F76F53A3-85DF-462D-AEA6-0D3BEC052AAE}"/>
              </a:ext>
            </a:extLst>
          </p:cNvPr>
          <p:cNvSpPr txBox="1"/>
          <p:nvPr/>
        </p:nvSpPr>
        <p:spPr>
          <a:xfrm>
            <a:off x="1735613" y="3200404"/>
            <a:ext cx="2826866" cy="1077218"/>
          </a:xfrm>
          <a:prstGeom prst="rect">
            <a:avLst/>
          </a:prstGeom>
          <a:noFill/>
        </p:spPr>
        <p:txBody>
          <a:bodyPr wrap="square">
            <a:spAutoFit/>
          </a:bodyPr>
          <a:lstStyle/>
          <a:p>
            <a:r>
              <a:rPr lang="en-US" sz="3200" dirty="0">
                <a:solidFill>
                  <a:srgbClr val="FFFFFF"/>
                </a:solidFill>
                <a:latin typeface="+mj-lt"/>
                <a:ea typeface="+mj-ea"/>
                <a:cs typeface="+mj-cs"/>
              </a:rPr>
              <a:t>Final Project- Group 7</a:t>
            </a:r>
            <a:endParaRPr lang="en-IN" sz="3200" dirty="0"/>
          </a:p>
        </p:txBody>
      </p:sp>
    </p:spTree>
    <p:extLst>
      <p:ext uri="{BB962C8B-B14F-4D97-AF65-F5344CB8AC3E}">
        <p14:creationId xmlns:p14="http://schemas.microsoft.com/office/powerpoint/2010/main" val="172158957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4581B-6E8F-4FD3-B373-038E6DA6B11D}"/>
              </a:ext>
            </a:extLst>
          </p:cNvPr>
          <p:cNvSpPr>
            <a:spLocks noGrp="1"/>
          </p:cNvSpPr>
          <p:nvPr>
            <p:ph type="title"/>
          </p:nvPr>
        </p:nvSpPr>
        <p:spPr/>
        <p:txBody>
          <a:bodyPr/>
          <a:lstStyle/>
          <a:p>
            <a:r>
              <a:rPr lang="en-US" sz="2400" dirty="0"/>
              <a:t>Admin user has all the privileges to create new record or can delete, edit or view the details of existing records. </a:t>
            </a:r>
            <a:endParaRPr lang="en-IN" sz="2400" dirty="0"/>
          </a:p>
        </p:txBody>
      </p:sp>
      <p:pic>
        <p:nvPicPr>
          <p:cNvPr id="5" name="Content Placeholder 4">
            <a:extLst>
              <a:ext uri="{FF2B5EF4-FFF2-40B4-BE49-F238E27FC236}">
                <a16:creationId xmlns:a16="http://schemas.microsoft.com/office/drawing/2014/main" id="{61BF8E44-59FE-4CBF-91FF-B07602EF8CF0}"/>
              </a:ext>
            </a:extLst>
          </p:cNvPr>
          <p:cNvPicPr>
            <a:picLocks noGrp="1" noChangeAspect="1"/>
          </p:cNvPicPr>
          <p:nvPr>
            <p:ph idx="1"/>
          </p:nvPr>
        </p:nvPicPr>
        <p:blipFill>
          <a:blip r:embed="rId2"/>
          <a:stretch>
            <a:fillRect/>
          </a:stretch>
        </p:blipFill>
        <p:spPr>
          <a:xfrm>
            <a:off x="646112" y="1533525"/>
            <a:ext cx="11392403" cy="4286250"/>
          </a:xfrm>
        </p:spPr>
      </p:pic>
    </p:spTree>
    <p:extLst>
      <p:ext uri="{BB962C8B-B14F-4D97-AF65-F5344CB8AC3E}">
        <p14:creationId xmlns:p14="http://schemas.microsoft.com/office/powerpoint/2010/main" val="1578375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1BA45-86CB-49B1-9F7D-290A3F905A6E}"/>
              </a:ext>
            </a:extLst>
          </p:cNvPr>
          <p:cNvSpPr>
            <a:spLocks noGrp="1"/>
          </p:cNvSpPr>
          <p:nvPr>
            <p:ph type="title"/>
          </p:nvPr>
        </p:nvSpPr>
        <p:spPr/>
        <p:txBody>
          <a:bodyPr/>
          <a:lstStyle/>
          <a:p>
            <a:r>
              <a:rPr lang="en-US" sz="3600" dirty="0"/>
              <a:t>Manager Login and Roles:</a:t>
            </a:r>
            <a:br>
              <a:rPr lang="en-US" sz="3200" dirty="0"/>
            </a:br>
            <a:r>
              <a:rPr lang="en-US" sz="2000" dirty="0"/>
              <a:t>username: </a:t>
            </a:r>
            <a:r>
              <a:rPr lang="en-US" sz="2000" dirty="0">
                <a:hlinkClick r:id="rId2"/>
              </a:rPr>
              <a:t>manager@mymail.com</a:t>
            </a:r>
            <a:br>
              <a:rPr lang="en-US" sz="2000" dirty="0"/>
            </a:br>
            <a:r>
              <a:rPr lang="en-US" sz="2000" dirty="0"/>
              <a:t>Password: Pass@123</a:t>
            </a:r>
            <a:endParaRPr lang="en-IN" sz="2000" dirty="0"/>
          </a:p>
        </p:txBody>
      </p:sp>
      <p:pic>
        <p:nvPicPr>
          <p:cNvPr id="5" name="Content Placeholder 4">
            <a:extLst>
              <a:ext uri="{FF2B5EF4-FFF2-40B4-BE49-F238E27FC236}">
                <a16:creationId xmlns:a16="http://schemas.microsoft.com/office/drawing/2014/main" id="{6951B988-90FA-49E9-A642-3860D8227BDB}"/>
              </a:ext>
            </a:extLst>
          </p:cNvPr>
          <p:cNvPicPr>
            <a:picLocks noGrp="1" noChangeAspect="1"/>
          </p:cNvPicPr>
          <p:nvPr>
            <p:ph idx="1"/>
          </p:nvPr>
        </p:nvPicPr>
        <p:blipFill>
          <a:blip r:embed="rId3"/>
          <a:stretch>
            <a:fillRect/>
          </a:stretch>
        </p:blipFill>
        <p:spPr>
          <a:xfrm>
            <a:off x="684388" y="1718982"/>
            <a:ext cx="10823223" cy="4953000"/>
          </a:xfrm>
        </p:spPr>
      </p:pic>
    </p:spTree>
    <p:extLst>
      <p:ext uri="{BB962C8B-B14F-4D97-AF65-F5344CB8AC3E}">
        <p14:creationId xmlns:p14="http://schemas.microsoft.com/office/powerpoint/2010/main" val="2328622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5B37A-688A-414F-A1C3-A63D8769CD8B}"/>
              </a:ext>
            </a:extLst>
          </p:cNvPr>
          <p:cNvSpPr>
            <a:spLocks noGrp="1"/>
          </p:cNvSpPr>
          <p:nvPr>
            <p:ph type="title"/>
          </p:nvPr>
        </p:nvSpPr>
        <p:spPr/>
        <p:txBody>
          <a:bodyPr/>
          <a:lstStyle/>
          <a:p>
            <a:r>
              <a:rPr lang="en-US" sz="2400" dirty="0"/>
              <a:t>Manager has the privileges to create new record or has the authority to either approve or reject the record submitted by registered users.</a:t>
            </a:r>
            <a:endParaRPr lang="en-IN" sz="2400" dirty="0"/>
          </a:p>
        </p:txBody>
      </p:sp>
      <p:pic>
        <p:nvPicPr>
          <p:cNvPr id="5" name="Content Placeholder 4">
            <a:extLst>
              <a:ext uri="{FF2B5EF4-FFF2-40B4-BE49-F238E27FC236}">
                <a16:creationId xmlns:a16="http://schemas.microsoft.com/office/drawing/2014/main" id="{DF8D3961-AEC9-4C86-8336-813715D456B5}"/>
              </a:ext>
            </a:extLst>
          </p:cNvPr>
          <p:cNvPicPr>
            <a:picLocks noGrp="1" noChangeAspect="1"/>
          </p:cNvPicPr>
          <p:nvPr>
            <p:ph idx="1"/>
          </p:nvPr>
        </p:nvPicPr>
        <p:blipFill>
          <a:blip r:embed="rId2"/>
          <a:stretch>
            <a:fillRect/>
          </a:stretch>
        </p:blipFill>
        <p:spPr>
          <a:xfrm>
            <a:off x="741362" y="1853248"/>
            <a:ext cx="10507664" cy="4352157"/>
          </a:xfrm>
        </p:spPr>
      </p:pic>
    </p:spTree>
    <p:extLst>
      <p:ext uri="{BB962C8B-B14F-4D97-AF65-F5344CB8AC3E}">
        <p14:creationId xmlns:p14="http://schemas.microsoft.com/office/powerpoint/2010/main" val="3596433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570C6-F40E-4311-A9F3-8106FC8EDC7F}"/>
              </a:ext>
            </a:extLst>
          </p:cNvPr>
          <p:cNvSpPr>
            <a:spLocks noGrp="1"/>
          </p:cNvSpPr>
          <p:nvPr>
            <p:ph type="title"/>
          </p:nvPr>
        </p:nvSpPr>
        <p:spPr>
          <a:xfrm>
            <a:off x="646112" y="452718"/>
            <a:ext cx="10660063" cy="1400530"/>
          </a:xfrm>
        </p:spPr>
        <p:txBody>
          <a:bodyPr/>
          <a:lstStyle/>
          <a:p>
            <a:pPr algn="ctr"/>
            <a:br>
              <a:rPr lang="en-US" dirty="0"/>
            </a:br>
            <a:br>
              <a:rPr lang="en-US" dirty="0"/>
            </a:br>
            <a:br>
              <a:rPr lang="en-US" dirty="0"/>
            </a:br>
            <a:br>
              <a:rPr lang="en-US" dirty="0"/>
            </a:br>
            <a:r>
              <a:rPr lang="en-US" dirty="0"/>
              <a:t>Part-2 Questions and Answers</a:t>
            </a:r>
            <a:endParaRPr lang="en-IN" dirty="0"/>
          </a:p>
        </p:txBody>
      </p:sp>
    </p:spTree>
    <p:extLst>
      <p:ext uri="{BB962C8B-B14F-4D97-AF65-F5344CB8AC3E}">
        <p14:creationId xmlns:p14="http://schemas.microsoft.com/office/powerpoint/2010/main" val="3992007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0B57E-DD17-4563-A979-3B29E9E79FBB}"/>
              </a:ext>
            </a:extLst>
          </p:cNvPr>
          <p:cNvSpPr>
            <a:spLocks noGrp="1"/>
          </p:cNvSpPr>
          <p:nvPr>
            <p:ph type="title"/>
          </p:nvPr>
        </p:nvSpPr>
        <p:spPr>
          <a:xfrm>
            <a:off x="571500" y="452718"/>
            <a:ext cx="9479335" cy="1400530"/>
          </a:xfrm>
        </p:spPr>
        <p:txBody>
          <a:bodyPr/>
          <a:lstStyle/>
          <a:p>
            <a:pPr marL="342900" indent="-342900">
              <a:buFont typeface="Wingdings" panose="05000000000000000000" pitchFamily="2" charset="2"/>
              <a:buChar char="v"/>
            </a:pPr>
            <a:r>
              <a:rPr lang="en-CA" sz="2400" b="1" dirty="0">
                <a:latin typeface="Calibri" panose="020F0502020204030204" pitchFamily="34" charset="0"/>
                <a:ea typeface="Calibri" panose="020F0502020204030204" pitchFamily="34" charset="0"/>
                <a:cs typeface="Times New Roman" panose="02020603050405020304" pitchFamily="18" charset="0"/>
              </a:rPr>
              <a:t>1. How can we transfer personal data securely within their network?</a:t>
            </a:r>
            <a:br>
              <a:rPr lang="en-CA" sz="1800" dirty="0">
                <a:latin typeface="Calibri" panose="020F0502020204030204" pitchFamily="34" charset="0"/>
                <a:ea typeface="Calibri" panose="020F0502020204030204" pitchFamily="34" charset="0"/>
                <a:cs typeface="Times New Roman" panose="02020603050405020304" pitchFamily="18" charset="0"/>
              </a:rPr>
            </a:br>
            <a:endParaRPr lang="en-CA" dirty="0"/>
          </a:p>
        </p:txBody>
      </p:sp>
      <p:sp>
        <p:nvSpPr>
          <p:cNvPr id="3" name="Content Placeholder 2">
            <a:extLst>
              <a:ext uri="{FF2B5EF4-FFF2-40B4-BE49-F238E27FC236}">
                <a16:creationId xmlns:a16="http://schemas.microsoft.com/office/drawing/2014/main" id="{38ED396F-4433-48B6-A298-AFF67DC79BBE}"/>
              </a:ext>
            </a:extLst>
          </p:cNvPr>
          <p:cNvSpPr>
            <a:spLocks noGrp="1"/>
          </p:cNvSpPr>
          <p:nvPr>
            <p:ph idx="1"/>
          </p:nvPr>
        </p:nvSpPr>
        <p:spPr>
          <a:xfrm>
            <a:off x="571500" y="1205865"/>
            <a:ext cx="10448925" cy="4351339"/>
          </a:xfrm>
        </p:spPr>
        <p:txBody>
          <a:bodyPr>
            <a:normAutofit fontScale="25000" lnSpcReduction="20000"/>
          </a:bodyPr>
          <a:lstStyle/>
          <a:p>
            <a:pPr lvl="1" fontAlgn="base">
              <a:spcBef>
                <a:spcPts val="1920"/>
              </a:spcBef>
              <a:spcAft>
                <a:spcPts val="1920"/>
              </a:spcAft>
            </a:pPr>
            <a:r>
              <a:rPr lang="en-CA" sz="6200" dirty="0">
                <a:latin typeface="Titillium Web" panose="00000500000000000000" pitchFamily="2" charset="0"/>
                <a:ea typeface="Times New Roman" panose="02020603050405020304" pitchFamily="18" charset="0"/>
              </a:rPr>
              <a:t>ASP .NET web applications provide three fundamental security operations, including Authentication, Authorization, and Impersonation.</a:t>
            </a:r>
            <a:endParaRPr lang="en-CA" sz="6200" dirty="0">
              <a:latin typeface="Times New Roman" panose="02020603050405020304" pitchFamily="18" charset="0"/>
              <a:ea typeface="Times New Roman" panose="02020603050405020304" pitchFamily="18" charset="0"/>
            </a:endParaRPr>
          </a:p>
          <a:p>
            <a:pPr lvl="1" fontAlgn="base">
              <a:spcBef>
                <a:spcPts val="1920"/>
              </a:spcBef>
              <a:spcAft>
                <a:spcPts val="1920"/>
              </a:spcAft>
            </a:pPr>
            <a:r>
              <a:rPr lang="en-CA" sz="6200" dirty="0">
                <a:latin typeface="Titillium Web" panose="00000500000000000000" pitchFamily="2" charset="0"/>
                <a:ea typeface="Times New Roman" panose="02020603050405020304" pitchFamily="18" charset="0"/>
              </a:rPr>
              <a:t>Authentication is the process of validating a user’s identity in order to provide a certain level of access to the user. This involves receiving credential information from the user in the form of a username and password and comparing it against a database. Once validated, the user will retain access </a:t>
            </a:r>
            <a:r>
              <a:rPr lang="en-CA" sz="6200" dirty="0" err="1">
                <a:latin typeface="Titillium Web" panose="00000500000000000000" pitchFamily="2" charset="0"/>
                <a:ea typeface="Times New Roman" panose="02020603050405020304" pitchFamily="18" charset="0"/>
              </a:rPr>
              <a:t>througout</a:t>
            </a:r>
            <a:r>
              <a:rPr lang="en-CA" sz="6200" dirty="0">
                <a:latin typeface="Titillium Web" panose="00000500000000000000" pitchFamily="2" charset="0"/>
                <a:ea typeface="Times New Roman" panose="02020603050405020304" pitchFamily="18" charset="0"/>
              </a:rPr>
              <a:t> the designated areas of the web site application until logging out.</a:t>
            </a:r>
            <a:endParaRPr lang="en-CA" sz="6200" dirty="0">
              <a:latin typeface="Times New Roman" panose="02020603050405020304" pitchFamily="18" charset="0"/>
              <a:ea typeface="Times New Roman" panose="02020603050405020304" pitchFamily="18" charset="0"/>
            </a:endParaRPr>
          </a:p>
          <a:p>
            <a:pPr lvl="1" fontAlgn="base">
              <a:spcBef>
                <a:spcPts val="1920"/>
              </a:spcBef>
              <a:spcAft>
                <a:spcPts val="1920"/>
              </a:spcAft>
            </a:pPr>
            <a:r>
              <a:rPr lang="en-CA" sz="6200" dirty="0">
                <a:latin typeface="Titillium Web" panose="00000500000000000000" pitchFamily="2" charset="0"/>
                <a:ea typeface="Times New Roman" panose="02020603050405020304" pitchFamily="18" charset="0"/>
              </a:rPr>
              <a:t>Three forms of authentication exist for ASP .NET web applications. These include Forms-based authentication, Passport authentication, and Windows authentication. The most commonly used form is Forms-based authentication. This allows a user to enter a username and password for access to the site. Credentials are validated against a database using a secure validation routine or stored procedure</a:t>
            </a:r>
            <a:endParaRPr lang="en-CA" sz="6200" dirty="0">
              <a:latin typeface="Times New Roman" panose="02020603050405020304" pitchFamily="18" charset="0"/>
              <a:ea typeface="Times New Roman" panose="02020603050405020304" pitchFamily="18" charset="0"/>
            </a:endParaRPr>
          </a:p>
          <a:p>
            <a:pPr lvl="1" fontAlgn="base">
              <a:spcBef>
                <a:spcPts val="1920"/>
              </a:spcBef>
              <a:spcAft>
                <a:spcPts val="1920"/>
              </a:spcAft>
            </a:pPr>
            <a:r>
              <a:rPr lang="en-CA" sz="6200" dirty="0">
                <a:latin typeface="Titillium Web" panose="00000500000000000000" pitchFamily="2" charset="0"/>
                <a:ea typeface="Times New Roman" panose="02020603050405020304" pitchFamily="18" charset="0"/>
              </a:rPr>
              <a:t>Authorization is the process of designating and verifying access levels to specific users and areas of the web application. Administrative users typically have access to all levels of the software while basic users are often restricted.</a:t>
            </a:r>
            <a:endParaRPr lang="en-CA" sz="6200" dirty="0">
              <a:latin typeface="Times New Roman" panose="02020603050405020304" pitchFamily="18" charset="0"/>
              <a:ea typeface="Times New Roman" panose="02020603050405020304" pitchFamily="18" charset="0"/>
            </a:endParaRPr>
          </a:p>
          <a:p>
            <a:pPr lvl="1" fontAlgn="base">
              <a:spcBef>
                <a:spcPts val="1920"/>
              </a:spcBef>
              <a:spcAft>
                <a:spcPts val="1920"/>
              </a:spcAft>
            </a:pPr>
            <a:r>
              <a:rPr lang="en-CA" sz="6200" dirty="0">
                <a:latin typeface="Titillium Web" panose="00000500000000000000" pitchFamily="2" charset="0"/>
                <a:ea typeface="Times New Roman" panose="02020603050405020304" pitchFamily="18" charset="0"/>
              </a:rPr>
              <a:t>Impersonation is the process of allowing the web application to execute commands under the security context of another user. If the web application requires the ability to execute background administrative commands on the server, impersonation can be used to execute those commands under a different (and temporary) security context. Access to those resources will be granted or denied based on the identity of the impersonated user.</a:t>
            </a:r>
            <a:endParaRPr lang="en-CA" sz="6200" dirty="0">
              <a:latin typeface="Times New Roman" panose="02020603050405020304" pitchFamily="18" charset="0"/>
              <a:ea typeface="Times New Roman" panose="02020603050405020304" pitchFamily="18" charset="0"/>
            </a:endParaRPr>
          </a:p>
          <a:p>
            <a:pPr lvl="1"/>
            <a:endParaRPr lang="en-CA" sz="2200" dirty="0"/>
          </a:p>
        </p:txBody>
      </p:sp>
    </p:spTree>
    <p:extLst>
      <p:ext uri="{BB962C8B-B14F-4D97-AF65-F5344CB8AC3E}">
        <p14:creationId xmlns:p14="http://schemas.microsoft.com/office/powerpoint/2010/main" val="1704836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623F0-D777-41E3-B4EE-56AB33537C90}"/>
              </a:ext>
            </a:extLst>
          </p:cNvPr>
          <p:cNvSpPr>
            <a:spLocks noGrp="1"/>
          </p:cNvSpPr>
          <p:nvPr>
            <p:ph type="title"/>
          </p:nvPr>
        </p:nvSpPr>
        <p:spPr/>
        <p:txBody>
          <a:bodyPr/>
          <a:lstStyle/>
          <a:p>
            <a:pPr marL="342900" indent="-342900">
              <a:buFont typeface="Wingdings" panose="05000000000000000000" pitchFamily="2" charset="2"/>
              <a:buChar char="v"/>
            </a:pPr>
            <a:r>
              <a:rPr lang="en-CA" sz="2400" dirty="0">
                <a:solidFill>
                  <a:schemeClr val="tx1"/>
                </a:solidFill>
                <a:latin typeface="Times New Roman" panose="02020603050405020304" pitchFamily="18" charset="0"/>
                <a:ea typeface="Times New Roman" panose="02020603050405020304" pitchFamily="18" charset="0"/>
              </a:rPr>
              <a:t>2. What security protocol is best for transferring personal files?</a:t>
            </a:r>
            <a:br>
              <a:rPr lang="en-CA" sz="1800" dirty="0">
                <a:latin typeface="Times New Roman" panose="02020603050405020304" pitchFamily="18" charset="0"/>
                <a:ea typeface="Times New Roman" panose="02020603050405020304" pitchFamily="18" charset="0"/>
              </a:rPr>
            </a:br>
            <a:endParaRPr lang="en-CA" dirty="0"/>
          </a:p>
        </p:txBody>
      </p:sp>
      <p:sp>
        <p:nvSpPr>
          <p:cNvPr id="3" name="Content Placeholder 2">
            <a:extLst>
              <a:ext uri="{FF2B5EF4-FFF2-40B4-BE49-F238E27FC236}">
                <a16:creationId xmlns:a16="http://schemas.microsoft.com/office/drawing/2014/main" id="{47B91AD5-0463-4F03-89E9-488ECE57FF71}"/>
              </a:ext>
            </a:extLst>
          </p:cNvPr>
          <p:cNvSpPr>
            <a:spLocks noGrp="1"/>
          </p:cNvSpPr>
          <p:nvPr>
            <p:ph idx="1"/>
          </p:nvPr>
        </p:nvSpPr>
        <p:spPr>
          <a:xfrm>
            <a:off x="514350" y="1038224"/>
            <a:ext cx="11149330" cy="5819775"/>
          </a:xfrm>
        </p:spPr>
        <p:txBody>
          <a:bodyPr>
            <a:normAutofit/>
          </a:bodyPr>
          <a:lstStyle/>
          <a:p>
            <a:pPr lvl="1" fontAlgn="base">
              <a:lnSpc>
                <a:spcPct val="107000"/>
              </a:lnSpc>
              <a:spcBef>
                <a:spcPts val="200"/>
              </a:spcBef>
              <a:spcAft>
                <a:spcPts val="1875"/>
              </a:spcAft>
            </a:pPr>
            <a:r>
              <a:rPr lang="en-CA" sz="1400" b="1" cap="all" dirty="0">
                <a:latin typeface="BrandonGrotesque-Light"/>
                <a:ea typeface="Times New Roman" panose="02020603050405020304" pitchFamily="18" charset="0"/>
                <a:cs typeface="Times New Roman" panose="02020603050405020304" pitchFamily="18" charset="0"/>
              </a:rPr>
              <a:t>SECURE FILE TRANSFER PROTOCOL (SFTP)</a:t>
            </a:r>
            <a:endParaRPr lang="en-CA" sz="1400" b="1" cap="all" dirty="0">
              <a:latin typeface="Calibri Light" panose="020F0302020204030204" pitchFamily="34" charset="0"/>
              <a:ea typeface="Times New Roman" panose="02020603050405020304" pitchFamily="18" charset="0"/>
              <a:cs typeface="Times New Roman" panose="02020603050405020304" pitchFamily="18" charset="0"/>
            </a:endParaRPr>
          </a:p>
          <a:p>
            <a:pPr marL="400041" lvl="1" indent="0" fontAlgn="base">
              <a:lnSpc>
                <a:spcPct val="107000"/>
              </a:lnSpc>
              <a:spcBef>
                <a:spcPts val="200"/>
              </a:spcBef>
              <a:spcAft>
                <a:spcPts val="1875"/>
              </a:spcAft>
              <a:buNone/>
            </a:pPr>
            <a:r>
              <a:rPr lang="en-CA" sz="1400" dirty="0">
                <a:latin typeface="BrandonGrotesque-Light"/>
                <a:ea typeface="Times New Roman" panose="02020603050405020304" pitchFamily="18" charset="0"/>
              </a:rPr>
              <a:t>SFTP transfers files with the Secure Shell (SSH) connection. SFTP is an encrypted file transfer network protocol that can enable a remote login to operate over a network that lacks security. </a:t>
            </a:r>
            <a:r>
              <a:rPr lang="en-CA" sz="1400" dirty="0">
                <a:latin typeface="BrandonGrotesque-Light"/>
                <a:ea typeface="Times New Roman" panose="02020603050405020304" pitchFamily="18" charset="0"/>
                <a:hlinkClick r:id="rId2">
                  <a:extLst>
                    <a:ext uri="{A12FA001-AC4F-418D-AE19-62706E023703}">
                      <ahyp:hlinkClr xmlns:ahyp="http://schemas.microsoft.com/office/drawing/2018/hyperlinkcolor" val="tx"/>
                    </a:ext>
                  </a:extLst>
                </a:hlinkClick>
              </a:rPr>
              <a:t>SFTP</a:t>
            </a:r>
            <a:r>
              <a:rPr lang="en-CA" sz="1400" dirty="0">
                <a:latin typeface="BrandonGrotesque-Light"/>
                <a:ea typeface="Times New Roman" panose="02020603050405020304" pitchFamily="18" charset="0"/>
              </a:rPr>
              <a:t> offers encryption of commands and data and prevents passwords and sensitive information from open transmission over the network.</a:t>
            </a:r>
            <a:r>
              <a:rPr lang="en-CA" sz="1400" dirty="0">
                <a:latin typeface="BrandonGrotesque-Light"/>
                <a:ea typeface="Calibri" panose="020F0502020204030204" pitchFamily="34" charset="0"/>
                <a:cs typeface="Times New Roman" panose="02020603050405020304" pitchFamily="18" charset="0"/>
              </a:rPr>
              <a:t> </a:t>
            </a:r>
            <a:endParaRPr lang="en-CA" sz="1400" dirty="0">
              <a:latin typeface="Calibri" panose="020F0502020204030204" pitchFamily="34" charset="0"/>
              <a:ea typeface="Calibri" panose="020F0502020204030204" pitchFamily="34" charset="0"/>
              <a:cs typeface="Times New Roman" panose="02020603050405020304" pitchFamily="18" charset="0"/>
            </a:endParaRPr>
          </a:p>
          <a:p>
            <a:pPr lvl="1" fontAlgn="base">
              <a:lnSpc>
                <a:spcPct val="107000"/>
              </a:lnSpc>
              <a:spcBef>
                <a:spcPts val="200"/>
              </a:spcBef>
              <a:spcAft>
                <a:spcPts val="1875"/>
              </a:spcAft>
            </a:pPr>
            <a:r>
              <a:rPr lang="en-CA" sz="1400" b="1" cap="all" dirty="0">
                <a:latin typeface="BrandonGrotesque-Light"/>
                <a:ea typeface="Times New Roman" panose="02020603050405020304" pitchFamily="18" charset="0"/>
                <a:cs typeface="Times New Roman" panose="02020603050405020304" pitchFamily="18" charset="0"/>
              </a:rPr>
              <a:t>FILE TRANSFER PROTOCOL – SECURE (FTPS)</a:t>
            </a:r>
            <a:endParaRPr lang="en-CA" sz="1400" b="1" dirty="0">
              <a:latin typeface="Calibri Light" panose="020F0302020204030204" pitchFamily="34" charset="0"/>
              <a:ea typeface="Times New Roman" panose="02020603050405020304" pitchFamily="18" charset="0"/>
              <a:cs typeface="Times New Roman" panose="02020603050405020304" pitchFamily="18" charset="0"/>
            </a:endParaRPr>
          </a:p>
          <a:p>
            <a:pPr marL="400041" lvl="1" indent="0" fontAlgn="base">
              <a:lnSpc>
                <a:spcPts val="1800"/>
              </a:lnSpc>
              <a:buNone/>
            </a:pPr>
            <a:r>
              <a:rPr lang="en-CA" sz="1400" dirty="0">
                <a:latin typeface="BrandonGrotesque-Light"/>
                <a:ea typeface="Times New Roman" panose="02020603050405020304" pitchFamily="18" charset="0"/>
              </a:rPr>
              <a:t>FTPS (short for File Transfer Protocol Over SSL/TLS) offers encryption and uses an application layer wrapper, known as Secure Sockets Layer (SSL) to enable secure and private communications across a network. Like SFTP, FTPS uses strong encryption algorithms (like AES and Triple DES) to safeguard data exchange. </a:t>
            </a:r>
          </a:p>
          <a:p>
            <a:pPr marL="400041" lvl="1" indent="0" fontAlgn="base">
              <a:lnSpc>
                <a:spcPts val="1800"/>
              </a:lnSpc>
              <a:buNone/>
            </a:pPr>
            <a:endParaRPr lang="en-CA" sz="1400" dirty="0">
              <a:latin typeface="Times New Roman" panose="02020603050405020304" pitchFamily="18" charset="0"/>
              <a:ea typeface="Times New Roman" panose="02020603050405020304" pitchFamily="18" charset="0"/>
            </a:endParaRPr>
          </a:p>
          <a:p>
            <a:pPr lvl="1" fontAlgn="base">
              <a:lnSpc>
                <a:spcPct val="107000"/>
              </a:lnSpc>
              <a:spcBef>
                <a:spcPts val="200"/>
              </a:spcBef>
              <a:spcAft>
                <a:spcPts val="1875"/>
              </a:spcAft>
            </a:pPr>
            <a:r>
              <a:rPr lang="en-CA" sz="1400" b="1" cap="all" dirty="0">
                <a:latin typeface="BrandonGrotesque-Light"/>
                <a:ea typeface="Times New Roman" panose="02020603050405020304" pitchFamily="18" charset="0"/>
                <a:cs typeface="Times New Roman" panose="02020603050405020304" pitchFamily="18" charset="0"/>
              </a:rPr>
              <a:t>HYPERTEXT TRANSFER PROTOCOL – SECURE (HTTPS)</a:t>
            </a:r>
            <a:endParaRPr lang="en-CA" sz="1400" b="1" cap="all" dirty="0">
              <a:latin typeface="Calibri Light" panose="020F0302020204030204" pitchFamily="34" charset="0"/>
              <a:ea typeface="Times New Roman" panose="02020603050405020304" pitchFamily="18" charset="0"/>
              <a:cs typeface="Times New Roman" panose="02020603050405020304" pitchFamily="18" charset="0"/>
            </a:endParaRPr>
          </a:p>
          <a:p>
            <a:pPr marL="400041" lvl="1" indent="0" fontAlgn="base">
              <a:lnSpc>
                <a:spcPct val="107000"/>
              </a:lnSpc>
              <a:spcBef>
                <a:spcPts val="200"/>
              </a:spcBef>
              <a:spcAft>
                <a:spcPts val="1875"/>
              </a:spcAft>
              <a:buNone/>
            </a:pPr>
            <a:r>
              <a:rPr lang="en-CA" sz="1400" dirty="0">
                <a:latin typeface="BrandonGrotesque-Light"/>
                <a:ea typeface="Times New Roman" panose="02020603050405020304" pitchFamily="18" charset="0"/>
                <a:hlinkClick r:id="rId3">
                  <a:extLst>
                    <a:ext uri="{A12FA001-AC4F-418D-AE19-62706E023703}">
                      <ahyp:hlinkClr xmlns:ahyp="http://schemas.microsoft.com/office/drawing/2018/hyperlinkcolor" val="tx"/>
                    </a:ext>
                  </a:extLst>
                </a:hlinkClick>
              </a:rPr>
              <a:t>HTTPS</a:t>
            </a:r>
            <a:r>
              <a:rPr lang="en-CA" sz="1400" dirty="0">
                <a:latin typeface="BrandonGrotesque-Light"/>
                <a:ea typeface="Times New Roman" panose="02020603050405020304" pitchFamily="18" charset="0"/>
              </a:rPr>
              <a:t> secures websites when users are providing sensitive information like credit card numbers or other personal information. The protocol offers multiple layers of data protection including data integrity, encryption, and authentication.</a:t>
            </a:r>
            <a:endParaRPr lang="en-CA" sz="1400" dirty="0">
              <a:latin typeface="Times New Roman" panose="02020603050405020304" pitchFamily="18" charset="0"/>
              <a:ea typeface="Times New Roman" panose="02020603050405020304" pitchFamily="18" charset="0"/>
            </a:endParaRPr>
          </a:p>
          <a:p>
            <a:pPr lvl="1" fontAlgn="base">
              <a:lnSpc>
                <a:spcPts val="1800"/>
              </a:lnSpc>
            </a:pPr>
            <a:r>
              <a:rPr lang="en-CA" sz="1400" dirty="0">
                <a:latin typeface="Arial" panose="020B0604020202020204" pitchFamily="34" charset="0"/>
                <a:ea typeface="Times New Roman" panose="02020603050405020304" pitchFamily="18" charset="0"/>
              </a:rPr>
              <a:t>Top secure file transfer protocols include </a:t>
            </a:r>
            <a:r>
              <a:rPr lang="en-CA" sz="1400" b="1" dirty="0">
                <a:latin typeface="Times New Roman" panose="02020603050405020304" pitchFamily="18" charset="0"/>
                <a:ea typeface="Times New Roman" panose="02020603050405020304" pitchFamily="18" charset="0"/>
              </a:rPr>
              <a:t>SFTP, FTPS, and AS2</a:t>
            </a:r>
            <a:r>
              <a:rPr lang="en-CA" sz="1400" dirty="0">
                <a:latin typeface="Times New Roman" panose="02020603050405020304" pitchFamily="18" charset="0"/>
                <a:ea typeface="Times New Roman" panose="02020603050405020304" pitchFamily="18" charset="0"/>
              </a:rPr>
              <a:t>. Each of these offers stronger encryption than standard FTP, as well as additional safeguards, including keys, passwords, and certificates to authenticate users or connections.</a:t>
            </a:r>
          </a:p>
          <a:p>
            <a:pPr lvl="1"/>
            <a:endParaRPr lang="en-CA" sz="1400" dirty="0"/>
          </a:p>
        </p:txBody>
      </p:sp>
    </p:spTree>
    <p:extLst>
      <p:ext uri="{BB962C8B-B14F-4D97-AF65-F5344CB8AC3E}">
        <p14:creationId xmlns:p14="http://schemas.microsoft.com/office/powerpoint/2010/main" val="2792287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104A0-5501-49A6-B6CB-209DE3F3B3F2}"/>
              </a:ext>
            </a:extLst>
          </p:cNvPr>
          <p:cNvSpPr>
            <a:spLocks noGrp="1"/>
          </p:cNvSpPr>
          <p:nvPr>
            <p:ph type="title"/>
          </p:nvPr>
        </p:nvSpPr>
        <p:spPr/>
        <p:txBody>
          <a:bodyPr/>
          <a:lstStyle/>
          <a:p>
            <a:pPr marL="342900" indent="-342900">
              <a:buFont typeface="Wingdings" panose="05000000000000000000" pitchFamily="2" charset="2"/>
              <a:buChar char="v"/>
            </a:pPr>
            <a:r>
              <a:rPr lang="en-CA" sz="2400" dirty="0">
                <a:solidFill>
                  <a:schemeClr val="tx1"/>
                </a:solidFill>
                <a:latin typeface="Arial" panose="020B0604020202020204" pitchFamily="34" charset="0"/>
                <a:ea typeface="Times New Roman" panose="02020603050405020304" pitchFamily="18" charset="0"/>
              </a:rPr>
              <a:t>3. Can we encode and encrypt images?</a:t>
            </a:r>
            <a:endParaRPr lang="en-CA" sz="2400" dirty="0">
              <a:solidFill>
                <a:schemeClr val="tx1"/>
              </a:solidFill>
            </a:endParaRPr>
          </a:p>
        </p:txBody>
      </p:sp>
      <p:sp>
        <p:nvSpPr>
          <p:cNvPr id="3" name="Content Placeholder 2">
            <a:extLst>
              <a:ext uri="{FF2B5EF4-FFF2-40B4-BE49-F238E27FC236}">
                <a16:creationId xmlns:a16="http://schemas.microsoft.com/office/drawing/2014/main" id="{C7410A74-F458-40D2-A127-9FB34E49FD39}"/>
              </a:ext>
            </a:extLst>
          </p:cNvPr>
          <p:cNvSpPr>
            <a:spLocks noGrp="1"/>
          </p:cNvSpPr>
          <p:nvPr>
            <p:ph idx="1"/>
          </p:nvPr>
        </p:nvSpPr>
        <p:spPr>
          <a:xfrm>
            <a:off x="838200" y="1327789"/>
            <a:ext cx="10258425" cy="4707255"/>
          </a:xfrm>
        </p:spPr>
        <p:txBody>
          <a:bodyPr>
            <a:noAutofit/>
          </a:bodyPr>
          <a:lstStyle/>
          <a:p>
            <a:pPr>
              <a:lnSpc>
                <a:spcPct val="107000"/>
              </a:lnSpc>
              <a:spcAft>
                <a:spcPts val="800"/>
              </a:spcAft>
            </a:pPr>
            <a:r>
              <a:rPr lang="en-CA" sz="1600" b="1" dirty="0">
                <a:latin typeface="Arial" panose="020B0604020202020204" pitchFamily="34" charset="0"/>
                <a:ea typeface="Times New Roman" panose="02020603050405020304" pitchFamily="18" charset="0"/>
                <a:cs typeface="Times New Roman" panose="02020603050405020304" pitchFamily="18" charset="0"/>
              </a:rPr>
              <a:t>A picture can be encrypted in the same way that text is encrypted by software. By running a sequence of mathematical operations, called an algorithm, on the binary data that comprises an image, encryption software changes the values of the numbers in a predictable way.</a:t>
            </a:r>
            <a:endParaRPr lang="en-CA" sz="1600" b="1" dirty="0">
              <a:latin typeface="Times New Roman" panose="02020603050405020304" pitchFamily="18" charset="0"/>
              <a:ea typeface="Times New Roman" panose="02020603050405020304" pitchFamily="18" charset="0"/>
            </a:endParaRPr>
          </a:p>
          <a:p>
            <a:pPr>
              <a:spcBef>
                <a:spcPts val="1200"/>
              </a:spcBef>
              <a:spcAft>
                <a:spcPts val="1200"/>
              </a:spcAft>
            </a:pPr>
            <a:r>
              <a:rPr lang="en-CA" sz="1600" b="1" dirty="0">
                <a:latin typeface="Open Sans" panose="020B0606030504020204" pitchFamily="34" charset="0"/>
                <a:ea typeface="Times New Roman" panose="02020603050405020304" pitchFamily="18" charset="0"/>
              </a:rPr>
              <a:t>Recently, I required searching out an easy way to encode and decode a file of any kind (I actually required to encode images and text files) and any size. I found many examples online, several of them did not work, or threw errors on sure file varieties.</a:t>
            </a:r>
            <a:endParaRPr lang="en-CA" sz="1600" b="1" dirty="0">
              <a:latin typeface="Times New Roman" panose="02020603050405020304" pitchFamily="18" charset="0"/>
              <a:ea typeface="Times New Roman" panose="02020603050405020304" pitchFamily="18" charset="0"/>
            </a:endParaRPr>
          </a:p>
          <a:p>
            <a:pPr>
              <a:spcBef>
                <a:spcPts val="1200"/>
              </a:spcBef>
              <a:spcAft>
                <a:spcPts val="1200"/>
              </a:spcAft>
            </a:pPr>
            <a:r>
              <a:rPr lang="en-CA" sz="1600" b="1" dirty="0">
                <a:latin typeface="Open Sans" panose="020B0606030504020204" pitchFamily="34" charset="0"/>
                <a:ea typeface="Times New Roman" panose="02020603050405020304" pitchFamily="18" charset="0"/>
              </a:rPr>
              <a:t>Encryption - The process of changing data or information into a code, particularly to stop unauthorized access.</a:t>
            </a:r>
            <a:endParaRPr lang="en-CA" sz="1600" b="1" dirty="0">
              <a:latin typeface="Times New Roman" panose="02020603050405020304" pitchFamily="18" charset="0"/>
              <a:ea typeface="Times New Roman" panose="02020603050405020304" pitchFamily="18" charset="0"/>
            </a:endParaRPr>
          </a:p>
          <a:p>
            <a:pPr>
              <a:spcBef>
                <a:spcPts val="1200"/>
              </a:spcBef>
              <a:spcAft>
                <a:spcPts val="1200"/>
              </a:spcAft>
            </a:pPr>
            <a:r>
              <a:rPr lang="en-CA" sz="1600" b="1" dirty="0">
                <a:latin typeface="Open Sans" panose="020B0606030504020204" pitchFamily="34" charset="0"/>
                <a:ea typeface="Times New Roman" panose="02020603050405020304" pitchFamily="18" charset="0"/>
              </a:rPr>
              <a:t>Decryption - The method of taking encoded or encrypted text or alternative information and changing it back to text that you simply or the pc will browse and perceive. This term may be used to describe a way of un-encrypting the information manually or with un-encrypting the information using the right codes or keys.</a:t>
            </a:r>
            <a:endParaRPr lang="en-CA" sz="1600" b="1" dirty="0">
              <a:latin typeface="Times New Roman" panose="02020603050405020304" pitchFamily="18" charset="0"/>
              <a:ea typeface="Times New Roman" panose="02020603050405020304" pitchFamily="18" charset="0"/>
            </a:endParaRPr>
          </a:p>
          <a:p>
            <a:pPr>
              <a:spcBef>
                <a:spcPts val="1200"/>
              </a:spcBef>
              <a:spcAft>
                <a:spcPts val="1200"/>
              </a:spcAft>
            </a:pPr>
            <a:r>
              <a:rPr lang="en-CA" sz="1600" b="1" dirty="0">
                <a:latin typeface="Open Sans" panose="020B0606030504020204" pitchFamily="34" charset="0"/>
                <a:ea typeface="Times New Roman" panose="02020603050405020304" pitchFamily="18" charset="0"/>
              </a:rPr>
              <a:t>The files are uploaded for encoding and decoding of files. The AES symmetric algorithm is used for encoding and decoding of the files. The encrypted and decrypted files may be saved within folders on disk or may be downloaded to shopper user.</a:t>
            </a:r>
            <a:endParaRPr lang="en-CA" sz="1600" b="1"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60294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C8C57-1D68-4898-82C3-108D1208DE7E}"/>
              </a:ext>
            </a:extLst>
          </p:cNvPr>
          <p:cNvSpPr>
            <a:spLocks noGrp="1"/>
          </p:cNvSpPr>
          <p:nvPr>
            <p:ph type="title"/>
          </p:nvPr>
        </p:nvSpPr>
        <p:spPr>
          <a:xfrm>
            <a:off x="646112" y="452718"/>
            <a:ext cx="9755188" cy="1400530"/>
          </a:xfrm>
        </p:spPr>
        <p:txBody>
          <a:bodyPr/>
          <a:lstStyle/>
          <a:p>
            <a:pPr marL="285750" indent="-285750">
              <a:buFont typeface="Wingdings" panose="05000000000000000000" pitchFamily="2" charset="2"/>
              <a:buChar char="v"/>
            </a:pPr>
            <a:r>
              <a:rPr lang="en-IN" sz="2400" dirty="0">
                <a:solidFill>
                  <a:schemeClr val="tx1"/>
                </a:solidFill>
                <a:latin typeface="Times New Roman" panose="02020603050405020304" pitchFamily="18" charset="0"/>
                <a:cs typeface="Times New Roman" panose="02020603050405020304" pitchFamily="18" charset="0"/>
              </a:rPr>
              <a:t> 4. </a:t>
            </a:r>
            <a:r>
              <a:rPr lang="en-US" sz="2400" b="0" i="0" u="none" strike="noStrike" baseline="0" dirty="0">
                <a:solidFill>
                  <a:schemeClr val="tx1"/>
                </a:solidFill>
                <a:latin typeface="Times New Roman" panose="02020603050405020304" pitchFamily="18" charset="0"/>
                <a:cs typeface="Times New Roman" panose="02020603050405020304" pitchFamily="18" charset="0"/>
              </a:rPr>
              <a:t>Our database cannot be moved from the site and we need to be able to access it externally using a secure API. Can you explain the architecture of a secure API?</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0F38B03-25FE-4DBC-84BE-18E3E30B78B0}"/>
              </a:ext>
            </a:extLst>
          </p:cNvPr>
          <p:cNvSpPr>
            <a:spLocks noGrp="1"/>
          </p:cNvSpPr>
          <p:nvPr>
            <p:ph idx="1"/>
          </p:nvPr>
        </p:nvSpPr>
        <p:spPr>
          <a:xfrm>
            <a:off x="923925" y="1853248"/>
            <a:ext cx="9858375" cy="4395153"/>
          </a:xfrm>
        </p:spPr>
        <p:txBody>
          <a:bodyPr>
            <a:noAutofit/>
          </a:bodyPr>
          <a:lstStyle/>
          <a:p>
            <a:r>
              <a:rPr lang="en-US" sz="1600" i="0" dirty="0">
                <a:effectLst/>
                <a:latin typeface="arial" panose="020B0604020202020204" pitchFamily="34" charset="0"/>
              </a:rPr>
              <a:t>API architecture refers to the process of developing a software interface that exposes backend data and application functionality for use in new applications. With an API-first architecture, you can create ecosystems of applications that are modular and reusable — which is ideal for microservices </a:t>
            </a:r>
          </a:p>
          <a:p>
            <a:r>
              <a:rPr lang="en-IN" sz="1600" dirty="0"/>
              <a:t>REST API (RESTful API) is an application programming interface (API or web APl) that conforms to the constraints of REST architectural style and allows for interaction with RESTful web services.</a:t>
            </a:r>
          </a:p>
          <a:p>
            <a:r>
              <a:rPr lang="en-IN" sz="1600" dirty="0"/>
              <a:t>REST API Architecture: Rest API uses Client-Server architecture.</a:t>
            </a:r>
          </a:p>
          <a:p>
            <a:r>
              <a:rPr lang="en-IN" sz="1600" dirty="0"/>
              <a:t>Rest API Architecture Constraints:</a:t>
            </a:r>
          </a:p>
          <a:p>
            <a:pPr lvl="1">
              <a:buFont typeface="Wingdings" panose="05000000000000000000" pitchFamily="2" charset="2"/>
              <a:buChar char="q"/>
            </a:pPr>
            <a:r>
              <a:rPr lang="en-IN" sz="1600" dirty="0"/>
              <a:t>Uniform Interface</a:t>
            </a:r>
          </a:p>
          <a:p>
            <a:pPr lvl="1">
              <a:buFont typeface="Wingdings" panose="05000000000000000000" pitchFamily="2" charset="2"/>
              <a:buChar char="q"/>
            </a:pPr>
            <a:r>
              <a:rPr lang="en-IN" sz="1600" dirty="0"/>
              <a:t>Client-server</a:t>
            </a:r>
          </a:p>
          <a:p>
            <a:pPr lvl="1">
              <a:buFont typeface="Wingdings" panose="05000000000000000000" pitchFamily="2" charset="2"/>
              <a:buChar char="q"/>
            </a:pPr>
            <a:r>
              <a:rPr lang="en-IN" sz="1600" dirty="0"/>
              <a:t>Statelessness</a:t>
            </a:r>
          </a:p>
          <a:p>
            <a:pPr lvl="1">
              <a:buFont typeface="Wingdings" panose="05000000000000000000" pitchFamily="2" charset="2"/>
              <a:buChar char="q"/>
            </a:pPr>
            <a:r>
              <a:rPr lang="en-IN" sz="1600" dirty="0" err="1"/>
              <a:t>Cacheability</a:t>
            </a:r>
            <a:endParaRPr lang="en-IN" sz="1600" dirty="0"/>
          </a:p>
          <a:p>
            <a:pPr lvl="1">
              <a:buFont typeface="Wingdings" panose="05000000000000000000" pitchFamily="2" charset="2"/>
              <a:buChar char="q"/>
            </a:pPr>
            <a:r>
              <a:rPr lang="en-IN" sz="1600" dirty="0"/>
              <a:t>Layered system</a:t>
            </a:r>
          </a:p>
          <a:p>
            <a:pPr lvl="1">
              <a:buFont typeface="Wingdings" panose="05000000000000000000" pitchFamily="2" charset="2"/>
              <a:buChar char="q"/>
            </a:pPr>
            <a:r>
              <a:rPr lang="en-IN" sz="1600" dirty="0"/>
              <a:t>Code on Demand</a:t>
            </a:r>
          </a:p>
        </p:txBody>
      </p:sp>
    </p:spTree>
    <p:extLst>
      <p:ext uri="{BB962C8B-B14F-4D97-AF65-F5344CB8AC3E}">
        <p14:creationId xmlns:p14="http://schemas.microsoft.com/office/powerpoint/2010/main" val="1553641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88399-3D2D-4A58-8D02-C438B8597030}"/>
              </a:ext>
            </a:extLst>
          </p:cNvPr>
          <p:cNvSpPr>
            <a:spLocks noGrp="1"/>
          </p:cNvSpPr>
          <p:nvPr>
            <p:ph type="title"/>
          </p:nvPr>
        </p:nvSpPr>
        <p:spPr/>
        <p:txBody>
          <a:bodyPr/>
          <a:lstStyle/>
          <a:p>
            <a:pPr marL="342900" indent="-342900">
              <a:buFont typeface="Wingdings" panose="05000000000000000000" pitchFamily="2" charset="2"/>
              <a:buChar char="v"/>
            </a:pPr>
            <a:r>
              <a:rPr lang="en-IN" sz="2400" dirty="0">
                <a:solidFill>
                  <a:schemeClr val="tx1"/>
                </a:solidFill>
                <a:latin typeface="Times New Roman" panose="02020603050405020304" pitchFamily="18" charset="0"/>
                <a:cs typeface="Times New Roman" panose="02020603050405020304" pitchFamily="18" charset="0"/>
              </a:rPr>
              <a:t>5.</a:t>
            </a:r>
            <a:r>
              <a:rPr lang="en-US" sz="2400" b="0" i="0" u="none" strike="noStrike" baseline="0" dirty="0">
                <a:solidFill>
                  <a:schemeClr val="tx1"/>
                </a:solidFill>
                <a:latin typeface="Times New Roman" panose="02020603050405020304" pitchFamily="18" charset="0"/>
                <a:cs typeface="Times New Roman" panose="02020603050405020304" pitchFamily="18" charset="0"/>
              </a:rPr>
              <a:t>Can you recommend a secure framework for coding an API?</a:t>
            </a:r>
            <a:br>
              <a:rPr lang="en-US" sz="2400" b="0" i="0" u="none" strike="noStrike" baseline="0" dirty="0">
                <a:solidFill>
                  <a:schemeClr val="tx1"/>
                </a:solidFill>
                <a:latin typeface="Bookman Old Style" panose="02050604050505020204" pitchFamily="18" charset="0"/>
              </a:rPr>
            </a:br>
            <a:endParaRPr lang="en-IN" sz="2400" dirty="0">
              <a:solidFill>
                <a:schemeClr val="tx1"/>
              </a:solidFill>
            </a:endParaRPr>
          </a:p>
        </p:txBody>
      </p:sp>
      <p:sp>
        <p:nvSpPr>
          <p:cNvPr id="3" name="Content Placeholder 2">
            <a:extLst>
              <a:ext uri="{FF2B5EF4-FFF2-40B4-BE49-F238E27FC236}">
                <a16:creationId xmlns:a16="http://schemas.microsoft.com/office/drawing/2014/main" id="{899FCAC6-A4A0-4EEA-8372-9513F36A4C3B}"/>
              </a:ext>
            </a:extLst>
          </p:cNvPr>
          <p:cNvSpPr>
            <a:spLocks noGrp="1"/>
          </p:cNvSpPr>
          <p:nvPr>
            <p:ph idx="1"/>
          </p:nvPr>
        </p:nvSpPr>
        <p:spPr>
          <a:xfrm>
            <a:off x="1009650" y="1143000"/>
            <a:ext cx="9534525" cy="5105401"/>
          </a:xfrm>
        </p:spPr>
        <p:txBody>
          <a:bodyPr>
            <a:normAutofit/>
          </a:bodyPr>
          <a:lstStyle/>
          <a:p>
            <a:r>
              <a:rPr lang="en-US" dirty="0">
                <a:latin typeface="Times New Roman" panose="02020603050405020304" pitchFamily="18" charset="0"/>
                <a:cs typeface="Times New Roman" panose="02020603050405020304" pitchFamily="18" charset="0"/>
              </a:rPr>
              <a:t>Django and Flask are the two most secured and easy to use frameworks used in the industry</a:t>
            </a:r>
          </a:p>
          <a:p>
            <a:r>
              <a:rPr lang="en-US" dirty="0">
                <a:latin typeface="Times New Roman" panose="02020603050405020304" pitchFamily="18" charset="0"/>
                <a:cs typeface="Times New Roman" panose="02020603050405020304" pitchFamily="18" charset="0"/>
              </a:rPr>
              <a:t>Django and Flask frameworks use Python and REST API for the development. These frameworks are easy to use. That enables the rapid development of secure and maintainable websites. Django takes care of much of the hassle of web development, so you can focus on writing your app without needing to reinvent the wheel.</a:t>
            </a:r>
          </a:p>
          <a:p>
            <a:r>
              <a:rPr lang="en-US" dirty="0">
                <a:latin typeface="Times New Roman" panose="02020603050405020304" pitchFamily="18" charset="0"/>
                <a:cs typeface="Times New Roman" panose="02020603050405020304" pitchFamily="18" charset="0"/>
              </a:rPr>
              <a:t>Django is used by numerous applications like Google. YouTube, and Instagram, and REST frameworks of Django are easy for creating a secure API.</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2604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2832A-982D-4F4B-B035-3EE1CA51EE0F}"/>
              </a:ext>
            </a:extLst>
          </p:cNvPr>
          <p:cNvSpPr>
            <a:spLocks noGrp="1"/>
          </p:cNvSpPr>
          <p:nvPr>
            <p:ph type="title"/>
          </p:nvPr>
        </p:nvSpPr>
        <p:spPr/>
        <p:txBody>
          <a:bodyPr/>
          <a:lstStyle/>
          <a:p>
            <a:pPr marL="342900" indent="-342900">
              <a:buFont typeface="Wingdings" panose="05000000000000000000" pitchFamily="2" charset="2"/>
              <a:buChar char="v"/>
            </a:pPr>
            <a:r>
              <a:rPr lang="en-US" sz="2400" dirty="0">
                <a:solidFill>
                  <a:schemeClr val="tx1"/>
                </a:solidFill>
                <a:latin typeface="Times New Roman" panose="02020603050405020304" pitchFamily="18" charset="0"/>
                <a:cs typeface="Times New Roman" panose="02020603050405020304" pitchFamily="18" charset="0"/>
              </a:rPr>
              <a:t>6. What data interchange format should we use while transferring data between locations?</a:t>
            </a:r>
            <a:endParaRPr lang="en-CA"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756A17-4DA5-4BB1-A931-6AC358ADDD64}"/>
              </a:ext>
            </a:extLst>
          </p:cNvPr>
          <p:cNvSpPr>
            <a:spLocks noGrp="1"/>
          </p:cNvSpPr>
          <p:nvPr>
            <p:ph idx="1"/>
          </p:nvPr>
        </p:nvSpPr>
        <p:spPr>
          <a:xfrm>
            <a:off x="1103312" y="1762126"/>
            <a:ext cx="8946541" cy="4486276"/>
          </a:xfrm>
        </p:spPr>
        <p:txBody>
          <a:bodyPr/>
          <a:lstStyle/>
          <a:p>
            <a:pPr marL="0" indent="0">
              <a:buNone/>
            </a:pPr>
            <a:r>
              <a:rPr lang="en-CA" sz="2400" b="1" dirty="0">
                <a:latin typeface="Times New Roman" panose="02020603050405020304" pitchFamily="18" charset="0"/>
                <a:ea typeface="Times New Roman" panose="02020603050405020304" pitchFamily="18" charset="0"/>
                <a:cs typeface="Times New Roman" panose="02020603050405020304" pitchFamily="18" charset="0"/>
              </a:rPr>
              <a:t>JSON</a:t>
            </a:r>
            <a:r>
              <a:rPr lang="en-CA" sz="2400" dirty="0">
                <a:latin typeface="Times New Roman" panose="02020603050405020304" pitchFamily="18" charset="0"/>
                <a:ea typeface="Times New Roman" panose="02020603050405020304" pitchFamily="18" charset="0"/>
                <a:cs typeface="Times New Roman" panose="02020603050405020304" pitchFamily="18" charset="0"/>
              </a:rPr>
              <a:t> is the most appropriate format for sending data between web servers and browsers and mobile applications. Its simple design and flexibility make it easy to read and understand, and in most cases, easy to manipulate in the programming language of your choice</a:t>
            </a:r>
          </a:p>
          <a:p>
            <a:pPr marL="0" indent="0">
              <a:buNone/>
            </a:pPr>
            <a:endParaRPr lang="en-CA" dirty="0"/>
          </a:p>
        </p:txBody>
      </p:sp>
    </p:spTree>
    <p:extLst>
      <p:ext uri="{BB962C8B-B14F-4D97-AF65-F5344CB8AC3E}">
        <p14:creationId xmlns:p14="http://schemas.microsoft.com/office/powerpoint/2010/main" val="2270692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5365E-4D33-40E4-A606-DC48C2F38869}"/>
              </a:ext>
            </a:extLst>
          </p:cNvPr>
          <p:cNvSpPr>
            <a:spLocks noGrp="1"/>
          </p:cNvSpPr>
          <p:nvPr>
            <p:ph type="title"/>
          </p:nvPr>
        </p:nvSpPr>
        <p:spPr/>
        <p:txBody>
          <a:bodyPr/>
          <a:lstStyle/>
          <a:p>
            <a:r>
              <a:rPr lang="en-CA" dirty="0"/>
              <a:t>Contents :</a:t>
            </a:r>
            <a:br>
              <a:rPr lang="en-CA" dirty="0"/>
            </a:br>
            <a:br>
              <a:rPr lang="en-CA" dirty="0"/>
            </a:br>
            <a:endParaRPr lang="en-CA" dirty="0"/>
          </a:p>
        </p:txBody>
      </p:sp>
      <p:sp>
        <p:nvSpPr>
          <p:cNvPr id="3" name="Content Placeholder 2">
            <a:extLst>
              <a:ext uri="{FF2B5EF4-FFF2-40B4-BE49-F238E27FC236}">
                <a16:creationId xmlns:a16="http://schemas.microsoft.com/office/drawing/2014/main" id="{906608B8-2FFD-41D2-85DB-AA3818FC2D01}"/>
              </a:ext>
            </a:extLst>
          </p:cNvPr>
          <p:cNvSpPr>
            <a:spLocks noGrp="1"/>
          </p:cNvSpPr>
          <p:nvPr>
            <p:ph idx="1"/>
          </p:nvPr>
        </p:nvSpPr>
        <p:spPr>
          <a:xfrm>
            <a:off x="1238778" y="1659218"/>
            <a:ext cx="8946541" cy="4195481"/>
          </a:xfrm>
        </p:spPr>
        <p:txBody>
          <a:bodyPr>
            <a:normAutofit/>
          </a:bodyPr>
          <a:lstStyle/>
          <a:p>
            <a:r>
              <a:rPr lang="en-CA" sz="2400" dirty="0"/>
              <a:t>About team members</a:t>
            </a:r>
          </a:p>
          <a:p>
            <a:r>
              <a:rPr lang="en-CA" sz="2400" dirty="0"/>
              <a:t>Project Summary</a:t>
            </a:r>
          </a:p>
          <a:p>
            <a:r>
              <a:rPr lang="en-CA" sz="2400" dirty="0"/>
              <a:t>Part-1 Project Demonstration</a:t>
            </a:r>
          </a:p>
          <a:p>
            <a:r>
              <a:rPr lang="en-CA" sz="2400" dirty="0"/>
              <a:t>Part -2 Question answers and Recommendation</a:t>
            </a:r>
          </a:p>
        </p:txBody>
      </p:sp>
    </p:spTree>
    <p:extLst>
      <p:ext uri="{BB962C8B-B14F-4D97-AF65-F5344CB8AC3E}">
        <p14:creationId xmlns:p14="http://schemas.microsoft.com/office/powerpoint/2010/main" val="1820072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2FA64-03B3-4850-AD8C-EF0EC8FA506D}"/>
              </a:ext>
            </a:extLst>
          </p:cNvPr>
          <p:cNvSpPr>
            <a:spLocks noGrp="1"/>
          </p:cNvSpPr>
          <p:nvPr>
            <p:ph type="title"/>
          </p:nvPr>
        </p:nvSpPr>
        <p:spPr/>
        <p:txBody>
          <a:bodyPr/>
          <a:lstStyle/>
          <a:p>
            <a:pPr marL="342900" indent="-342900" algn="l">
              <a:buFont typeface="Wingdings" panose="05000000000000000000" pitchFamily="2" charset="2"/>
              <a:buChar char="v"/>
            </a:pPr>
            <a:r>
              <a:rPr lang="en-US" sz="2400" dirty="0"/>
              <a:t>7. </a:t>
            </a:r>
            <a:r>
              <a:rPr lang="en-US" sz="2400" b="0" i="0" u="none" strike="noStrike" baseline="0" dirty="0">
                <a:solidFill>
                  <a:schemeClr val="tx1"/>
                </a:solidFill>
                <a:latin typeface="Bookman Old Style" panose="02050604050505020204" pitchFamily="18" charset="0"/>
              </a:rPr>
              <a:t>How should we store our data in our many locations?</a:t>
            </a:r>
            <a:br>
              <a:rPr lang="en-US" sz="1800" b="0" i="0" u="none" strike="noStrike" baseline="0" dirty="0">
                <a:solidFill>
                  <a:srgbClr val="404040"/>
                </a:solidFill>
                <a:latin typeface="Bookman Old Style" panose="02050604050505020204" pitchFamily="18" charset="0"/>
              </a:rPr>
            </a:br>
            <a:endParaRPr lang="en-IN" dirty="0"/>
          </a:p>
        </p:txBody>
      </p:sp>
      <p:sp>
        <p:nvSpPr>
          <p:cNvPr id="3" name="Content Placeholder 2">
            <a:extLst>
              <a:ext uri="{FF2B5EF4-FFF2-40B4-BE49-F238E27FC236}">
                <a16:creationId xmlns:a16="http://schemas.microsoft.com/office/drawing/2014/main" id="{DC9CC103-F85D-4D2C-8773-1F27108AFBAC}"/>
              </a:ext>
            </a:extLst>
          </p:cNvPr>
          <p:cNvSpPr>
            <a:spLocks noGrp="1"/>
          </p:cNvSpPr>
          <p:nvPr>
            <p:ph idx="1"/>
          </p:nvPr>
        </p:nvSpPr>
        <p:spPr>
          <a:xfrm>
            <a:off x="857250" y="1333500"/>
            <a:ext cx="9192603" cy="4914901"/>
          </a:xfrm>
        </p:spPr>
        <p:txBody>
          <a:bodyPr>
            <a:normAutofit/>
          </a:bodyPr>
          <a:lstStyle/>
          <a:p>
            <a:r>
              <a:rPr lang="en-US" dirty="0">
                <a:latin typeface="Times New Roman" panose="02020603050405020304" pitchFamily="18" charset="0"/>
                <a:cs typeface="Times New Roman" panose="02020603050405020304" pitchFamily="18" charset="0"/>
              </a:rPr>
              <a:t>Multiple ways are there to store the data in many locations:</a:t>
            </a:r>
          </a:p>
          <a:p>
            <a:pPr marL="742941" lvl="1"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Traditional Method: The data is stored locally in the disk or local servers. It has disadvantages like incase of natural calamity or power failure data can be loss.</a:t>
            </a:r>
          </a:p>
          <a:p>
            <a:pPr marL="742941" lvl="1"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Cloud Storage: Using cloud storage we can access and upload the data from anywhere without depending on local computer. It has many pros like in case of any disaster, data will not loss and multiple copies of the data can be maintained on cloud. </a:t>
            </a:r>
          </a:p>
          <a:p>
            <a:pPr marL="742941" lvl="1"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Hybrid storage: Personal data can be stored locally in secured servers and the rest of the can be stored on cloud.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4430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0407C-8FCF-46CE-B706-F963B7315749}"/>
              </a:ext>
            </a:extLst>
          </p:cNvPr>
          <p:cNvSpPr>
            <a:spLocks noGrp="1"/>
          </p:cNvSpPr>
          <p:nvPr>
            <p:ph type="title"/>
          </p:nvPr>
        </p:nvSpPr>
        <p:spPr/>
        <p:txBody>
          <a:bodyPr>
            <a:normAutofit/>
          </a:bodyPr>
          <a:lstStyle/>
          <a:p>
            <a:pPr marL="342900" indent="-342900">
              <a:buFont typeface="Wingdings" panose="05000000000000000000" pitchFamily="2" charset="2"/>
              <a:buChar char="v"/>
            </a:pPr>
            <a:r>
              <a:rPr lang="en-US" sz="2400" dirty="0">
                <a:solidFill>
                  <a:schemeClr val="tx1"/>
                </a:solidFill>
                <a:latin typeface="Times New Roman" panose="02020603050405020304" pitchFamily="18" charset="0"/>
                <a:cs typeface="Times New Roman" panose="02020603050405020304" pitchFamily="18" charset="0"/>
              </a:rPr>
              <a:t>8. What are the ethical concerns related to the transmission of personal data?</a:t>
            </a:r>
            <a:endParaRPr lang="en-CA"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835261-3589-457F-82E5-40393A4F992D}"/>
              </a:ext>
            </a:extLst>
          </p:cNvPr>
          <p:cNvSpPr>
            <a:spLocks noGrp="1"/>
          </p:cNvSpPr>
          <p:nvPr>
            <p:ph idx="1"/>
          </p:nvPr>
        </p:nvSpPr>
        <p:spPr>
          <a:xfrm>
            <a:off x="1103312" y="1666876"/>
            <a:ext cx="9183688" cy="4581526"/>
          </a:xfrm>
        </p:spPr>
        <p:txBody>
          <a:bodyPr/>
          <a:lstStyle/>
          <a:p>
            <a:pPr marL="0" indent="0">
              <a:buNone/>
            </a:pPr>
            <a:r>
              <a:rPr lang="en-CA" sz="2400" b="1" dirty="0">
                <a:latin typeface="Times New Roman" panose="02020603050405020304" pitchFamily="18" charset="0"/>
                <a:ea typeface="Times New Roman" panose="02020603050405020304" pitchFamily="18" charset="0"/>
                <a:cs typeface="Times New Roman" panose="02020603050405020304" pitchFamily="18" charset="0"/>
              </a:rPr>
              <a:t>Freedom from unauthorized access to private data</a:t>
            </a:r>
            <a:r>
              <a:rPr lang="en-CA" sz="2400" dirty="0">
                <a:latin typeface="Times New Roman" panose="02020603050405020304" pitchFamily="18" charset="0"/>
                <a:ea typeface="Times New Roman" panose="02020603050405020304" pitchFamily="18" charset="0"/>
                <a:cs typeface="Times New Roman" panose="02020603050405020304" pitchFamily="18" charset="0"/>
              </a:rPr>
              <a:t>. Inappropriate use of data. Accuracy and completeness when collecting data about a person or persons (corporations included) by technology. Availability of data content, and the data subject's legal right to access; ownership.</a:t>
            </a:r>
          </a:p>
          <a:p>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30277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62CA-21E8-4BE2-BF48-75B00ADD7D51}"/>
              </a:ext>
            </a:extLst>
          </p:cNvPr>
          <p:cNvSpPr>
            <a:spLocks noGrp="1"/>
          </p:cNvSpPr>
          <p:nvPr>
            <p:ph type="title"/>
          </p:nvPr>
        </p:nvSpPr>
        <p:spPr>
          <a:xfrm>
            <a:off x="646112" y="452718"/>
            <a:ext cx="10545763" cy="1400530"/>
          </a:xfrm>
        </p:spPr>
        <p:txBody>
          <a:bodyPr/>
          <a:lstStyle/>
          <a:p>
            <a:pPr algn="ctr"/>
            <a:br>
              <a:rPr lang="en-US" dirty="0"/>
            </a:br>
            <a:br>
              <a:rPr lang="en-US" dirty="0"/>
            </a:br>
            <a:br>
              <a:rPr lang="en-US" dirty="0"/>
            </a:br>
            <a:br>
              <a:rPr lang="en-US" dirty="0"/>
            </a:br>
            <a:r>
              <a:rPr lang="en-US" dirty="0"/>
              <a:t>Thank you</a:t>
            </a:r>
            <a:endParaRPr lang="en-IN" dirty="0"/>
          </a:p>
        </p:txBody>
      </p:sp>
    </p:spTree>
    <p:extLst>
      <p:ext uri="{BB962C8B-B14F-4D97-AF65-F5344CB8AC3E}">
        <p14:creationId xmlns:p14="http://schemas.microsoft.com/office/powerpoint/2010/main" val="1396153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B1A05-D756-4BB5-A2FC-20C9C1248106}"/>
              </a:ext>
            </a:extLst>
          </p:cNvPr>
          <p:cNvSpPr>
            <a:spLocks noGrp="1"/>
          </p:cNvSpPr>
          <p:nvPr>
            <p:ph type="title"/>
          </p:nvPr>
        </p:nvSpPr>
        <p:spPr/>
        <p:txBody>
          <a:bodyPr/>
          <a:lstStyle/>
          <a:p>
            <a:r>
              <a:rPr lang="en-US" sz="3200" dirty="0"/>
              <a:t>About Team Members:</a:t>
            </a:r>
            <a:endParaRPr lang="en-IN" sz="3200" dirty="0"/>
          </a:p>
        </p:txBody>
      </p:sp>
      <p:sp>
        <p:nvSpPr>
          <p:cNvPr id="3" name="Content Placeholder 2">
            <a:extLst>
              <a:ext uri="{FF2B5EF4-FFF2-40B4-BE49-F238E27FC236}">
                <a16:creationId xmlns:a16="http://schemas.microsoft.com/office/drawing/2014/main" id="{CB3647AC-186A-4437-A787-3CE3C21D880C}"/>
              </a:ext>
            </a:extLst>
          </p:cNvPr>
          <p:cNvSpPr>
            <a:spLocks noGrp="1"/>
          </p:cNvSpPr>
          <p:nvPr>
            <p:ph idx="1"/>
          </p:nvPr>
        </p:nvSpPr>
        <p:spPr>
          <a:xfrm>
            <a:off x="800100" y="1219200"/>
            <a:ext cx="11068050" cy="5029202"/>
          </a:xfrm>
        </p:spPr>
        <p:txBody>
          <a:bodyPr>
            <a:normAutofit/>
          </a:bodyPr>
          <a:lstStyle/>
          <a:p>
            <a:pPr>
              <a:buFont typeface="Wingdings" panose="05000000000000000000" pitchFamily="2" charset="2"/>
              <a:buChar char="v"/>
            </a:pPr>
            <a:r>
              <a:rPr lang="en-US" sz="2400" b="1" dirty="0"/>
              <a:t>Sahil Talwar: </a:t>
            </a:r>
          </a:p>
          <a:p>
            <a:pPr marL="742941" lvl="1" indent="-342900">
              <a:lnSpc>
                <a:spcPct val="105000"/>
              </a:lnSpc>
              <a:buFont typeface="Wingdings" panose="05000000000000000000" pitchFamily="2" charset="2"/>
              <a:buChar char="q"/>
            </a:pPr>
            <a:r>
              <a:rPr lang="en-US" sz="1700" dirty="0">
                <a:effectLst/>
                <a:latin typeface="Calibri" panose="020F0502020204030204" pitchFamily="34" charset="0"/>
                <a:ea typeface="Times New Roman" panose="02020603050405020304" pitchFamily="18" charset="0"/>
                <a:cs typeface="Times New Roman" panose="02020603050405020304" pitchFamily="18" charset="0"/>
              </a:rPr>
              <a:t>Education: B-Tech in Computer Science</a:t>
            </a:r>
            <a:endParaRPr lang="en-IN" sz="17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41" lvl="1" indent="-342900">
              <a:lnSpc>
                <a:spcPct val="105000"/>
              </a:lnSpc>
              <a:spcAft>
                <a:spcPts val="600"/>
              </a:spcAft>
              <a:buFont typeface="Wingdings" panose="05000000000000000000" pitchFamily="2" charset="2"/>
              <a:buChar char="q"/>
            </a:pPr>
            <a:r>
              <a:rPr lang="en-US" sz="1700" dirty="0">
                <a:effectLst/>
                <a:latin typeface="Calibri" panose="020F0502020204030204" pitchFamily="34" charset="0"/>
                <a:ea typeface="Times New Roman" panose="02020603050405020304" pitchFamily="18" charset="0"/>
                <a:cs typeface="Times New Roman" panose="02020603050405020304" pitchFamily="18" charset="0"/>
              </a:rPr>
              <a:t>Other qualifications: Have total 5 years of corporate experience</a:t>
            </a:r>
            <a:endParaRPr lang="en-IN" sz="1700" dirty="0">
              <a:latin typeface="Calibri" panose="020F0502020204030204" pitchFamily="34" charset="0"/>
              <a:ea typeface="Times New Roman" panose="02020603050405020304" pitchFamily="18" charset="0"/>
              <a:cs typeface="Times New Roman" panose="02020603050405020304" pitchFamily="18" charset="0"/>
            </a:endParaRPr>
          </a:p>
          <a:p>
            <a:pPr marL="742941" lvl="1" indent="-342900">
              <a:lnSpc>
                <a:spcPct val="105000"/>
              </a:lnSpc>
              <a:spcAft>
                <a:spcPts val="600"/>
              </a:spcAft>
              <a:buFont typeface="Wingdings" panose="05000000000000000000" pitchFamily="2" charset="2"/>
              <a:buChar char="q"/>
            </a:pPr>
            <a:r>
              <a:rPr lang="en-US" sz="1700" dirty="0">
                <a:effectLst/>
                <a:latin typeface="Calibri" panose="020F0502020204030204" pitchFamily="34" charset="0"/>
                <a:ea typeface="Calibri" panose="020F0502020204030204" pitchFamily="34" charset="0"/>
                <a:cs typeface="Times New Roman" panose="02020603050405020304" pitchFamily="18" charset="0"/>
              </a:rPr>
              <a:t>Career objective: Pursuing a career as a data analyst or data scientist</a:t>
            </a:r>
            <a:endParaRPr lang="en-US" sz="1700" dirty="0"/>
          </a:p>
          <a:p>
            <a:pPr>
              <a:buFont typeface="Wingdings" panose="05000000000000000000" pitchFamily="2" charset="2"/>
              <a:buChar char="v"/>
            </a:pPr>
            <a:r>
              <a:rPr lang="en-US" sz="2400" b="1" dirty="0"/>
              <a:t>Anajli Salvin:</a:t>
            </a:r>
          </a:p>
          <a:p>
            <a:pPr marL="742941" lvl="1" indent="-342900">
              <a:lnSpc>
                <a:spcPct val="105000"/>
              </a:lnSpc>
              <a:buFont typeface="Wingdings" panose="05000000000000000000" pitchFamily="2" charset="2"/>
              <a:buChar char="q"/>
            </a:pPr>
            <a:r>
              <a:rPr lang="en-US" sz="1700" dirty="0">
                <a:effectLst/>
                <a:latin typeface="Calibri" panose="020F0502020204030204" pitchFamily="34" charset="0"/>
                <a:ea typeface="Times New Roman" panose="02020603050405020304" pitchFamily="18" charset="0"/>
                <a:cs typeface="Times New Roman" panose="02020603050405020304" pitchFamily="18" charset="0"/>
              </a:rPr>
              <a:t>Education: BSc Computer Science</a:t>
            </a:r>
          </a:p>
          <a:p>
            <a:pPr marL="742941" lvl="1" indent="-342900">
              <a:lnSpc>
                <a:spcPct val="105000"/>
              </a:lnSpc>
              <a:buFont typeface="Wingdings" panose="05000000000000000000" pitchFamily="2" charset="2"/>
              <a:buChar char="q"/>
            </a:pPr>
            <a:r>
              <a:rPr lang="en-US" sz="1700" dirty="0">
                <a:effectLst/>
                <a:latin typeface="Calibri" panose="020F0502020204030204" pitchFamily="34" charset="0"/>
                <a:ea typeface="Times New Roman" panose="02020603050405020304" pitchFamily="18" charset="0"/>
                <a:cs typeface="Times New Roman" panose="02020603050405020304" pitchFamily="18" charset="0"/>
              </a:rPr>
              <a:t>Other qualifications</a:t>
            </a:r>
            <a:r>
              <a:rPr lang="en-US" sz="1700" dirty="0">
                <a:latin typeface="Calibri" panose="020F0502020204030204" pitchFamily="34" charset="0"/>
                <a:ea typeface="Times New Roman" panose="02020603050405020304" pitchFamily="18" charset="0"/>
                <a:cs typeface="Times New Roman" panose="02020603050405020304" pitchFamily="18" charset="0"/>
              </a:rPr>
              <a:t>: No prior experience.</a:t>
            </a:r>
            <a:endParaRPr lang="en-IN" sz="17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41" lvl="1" indent="-342900">
              <a:lnSpc>
                <a:spcPct val="105000"/>
              </a:lnSpc>
              <a:spcAft>
                <a:spcPts val="600"/>
              </a:spcAft>
              <a:buFont typeface="Wingdings" panose="05000000000000000000" pitchFamily="2" charset="2"/>
              <a:buChar char="q"/>
            </a:pPr>
            <a:r>
              <a:rPr lang="en-US" sz="1700" dirty="0">
                <a:effectLst/>
                <a:latin typeface="Calibri" panose="020F0502020204030204" pitchFamily="34" charset="0"/>
                <a:ea typeface="Calibri" panose="020F0502020204030204" pitchFamily="34" charset="0"/>
                <a:cs typeface="Times New Roman" panose="02020603050405020304" pitchFamily="18" charset="0"/>
              </a:rPr>
              <a:t>Career objective: Pursuing a career as a data analyst.</a:t>
            </a:r>
            <a:endParaRPr lang="en-US" sz="1700" b="1" dirty="0"/>
          </a:p>
          <a:p>
            <a:pPr>
              <a:buFont typeface="Wingdings" panose="05000000000000000000" pitchFamily="2" charset="2"/>
              <a:buChar char="v"/>
            </a:pPr>
            <a:r>
              <a:rPr lang="en-US" sz="2400" b="1" dirty="0"/>
              <a:t>Vedant :</a:t>
            </a:r>
          </a:p>
          <a:p>
            <a:pPr marL="742941" lvl="1" indent="-342900">
              <a:lnSpc>
                <a:spcPct val="105000"/>
              </a:lnSpc>
              <a:buFont typeface="Wingdings" panose="05000000000000000000" pitchFamily="2" charset="2"/>
              <a:buChar char="q"/>
            </a:pPr>
            <a:r>
              <a:rPr lang="en-US" sz="1700" dirty="0">
                <a:effectLst/>
                <a:latin typeface="Calibri" panose="020F0502020204030204" pitchFamily="34" charset="0"/>
                <a:ea typeface="Times New Roman" panose="02020603050405020304" pitchFamily="18" charset="0"/>
                <a:cs typeface="Times New Roman" panose="02020603050405020304" pitchFamily="18" charset="0"/>
              </a:rPr>
              <a:t>Education: B-Tech in Computer Science</a:t>
            </a:r>
            <a:endParaRPr lang="en-IN" sz="17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41" lvl="1" indent="-342900">
              <a:lnSpc>
                <a:spcPct val="105000"/>
              </a:lnSpc>
              <a:spcAft>
                <a:spcPts val="600"/>
              </a:spcAft>
              <a:buFont typeface="Wingdings" panose="05000000000000000000" pitchFamily="2" charset="2"/>
              <a:buChar char="q"/>
            </a:pPr>
            <a:r>
              <a:rPr lang="en-US" sz="1700" dirty="0">
                <a:effectLst/>
                <a:latin typeface="Calibri" panose="020F0502020204030204" pitchFamily="34" charset="0"/>
                <a:ea typeface="Calibri" panose="020F0502020204030204" pitchFamily="34" charset="0"/>
                <a:cs typeface="Times New Roman" panose="02020603050405020304" pitchFamily="18" charset="0"/>
              </a:rPr>
              <a:t>Career objective: Pursuing a career as a </a:t>
            </a:r>
            <a:r>
              <a:rPr lang="en-US" sz="1700" dirty="0">
                <a:latin typeface="Calibri" panose="020F0502020204030204" pitchFamily="34" charset="0"/>
                <a:ea typeface="Calibri" panose="020F0502020204030204" pitchFamily="34" charset="0"/>
                <a:cs typeface="Times New Roman" panose="02020603050405020304" pitchFamily="18" charset="0"/>
              </a:rPr>
              <a:t>business</a:t>
            </a:r>
            <a:r>
              <a:rPr lang="en-US" sz="1700" dirty="0">
                <a:effectLst/>
                <a:latin typeface="Calibri" panose="020F0502020204030204" pitchFamily="34" charset="0"/>
                <a:ea typeface="Calibri" panose="020F0502020204030204" pitchFamily="34" charset="0"/>
                <a:cs typeface="Times New Roman" panose="02020603050405020304" pitchFamily="18" charset="0"/>
              </a:rPr>
              <a:t> analyst.</a:t>
            </a:r>
          </a:p>
        </p:txBody>
      </p:sp>
    </p:spTree>
    <p:extLst>
      <p:ext uri="{BB962C8B-B14F-4D97-AF65-F5344CB8AC3E}">
        <p14:creationId xmlns:p14="http://schemas.microsoft.com/office/powerpoint/2010/main" val="3286768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1202C-268E-442B-A7F9-2F561DED0B95}"/>
              </a:ext>
            </a:extLst>
          </p:cNvPr>
          <p:cNvSpPr>
            <a:spLocks noGrp="1"/>
          </p:cNvSpPr>
          <p:nvPr>
            <p:ph type="title"/>
          </p:nvPr>
        </p:nvSpPr>
        <p:spPr/>
        <p:txBody>
          <a:bodyPr/>
          <a:lstStyle/>
          <a:p>
            <a:r>
              <a:rPr lang="en-US" sz="2800" b="1" dirty="0">
                <a:solidFill>
                  <a:schemeClr val="bg2">
                    <a:lumMod val="20000"/>
                    <a:lumOff val="80000"/>
                  </a:schemeClr>
                </a:solidFill>
              </a:rPr>
              <a:t>Project Title</a:t>
            </a:r>
            <a:r>
              <a:rPr lang="en-US" sz="2800" dirty="0"/>
              <a:t>: </a:t>
            </a:r>
            <a:r>
              <a:rPr lang="en-US" sz="2800" b="0" i="0" u="sng" strike="noStrike" baseline="0" dirty="0">
                <a:solidFill>
                  <a:schemeClr val="tx1"/>
                </a:solidFill>
                <a:latin typeface="Bookman Old Style" panose="02050604050505020204" pitchFamily="18" charset="0"/>
              </a:rPr>
              <a:t>User data protected by authorization</a:t>
            </a:r>
            <a:endParaRPr lang="en-IN" sz="2800" u="sng" dirty="0">
              <a:solidFill>
                <a:schemeClr val="tx1"/>
              </a:solidFill>
            </a:endParaRPr>
          </a:p>
        </p:txBody>
      </p:sp>
      <p:sp>
        <p:nvSpPr>
          <p:cNvPr id="3" name="Content Placeholder 2">
            <a:extLst>
              <a:ext uri="{FF2B5EF4-FFF2-40B4-BE49-F238E27FC236}">
                <a16:creationId xmlns:a16="http://schemas.microsoft.com/office/drawing/2014/main" id="{9EC15B32-0C34-4A59-B434-99662AB7E845}"/>
              </a:ext>
            </a:extLst>
          </p:cNvPr>
          <p:cNvSpPr>
            <a:spLocks noGrp="1"/>
          </p:cNvSpPr>
          <p:nvPr>
            <p:ph idx="1"/>
          </p:nvPr>
        </p:nvSpPr>
        <p:spPr>
          <a:xfrm>
            <a:off x="752476" y="1285876"/>
            <a:ext cx="9297378" cy="4962526"/>
          </a:xfrm>
        </p:spPr>
        <p:txBody>
          <a:bodyPr>
            <a:normAutofit lnSpcReduction="10000"/>
          </a:bodyPr>
          <a:lstStyle/>
          <a:p>
            <a:pPr marL="0" indent="0">
              <a:buNone/>
            </a:pPr>
            <a:r>
              <a:rPr lang="en-US" dirty="0"/>
              <a:t>Project Summary:</a:t>
            </a:r>
          </a:p>
          <a:p>
            <a:pPr marL="0" indent="0">
              <a:buNone/>
            </a:pPr>
            <a:r>
              <a:rPr lang="en-US" dirty="0"/>
              <a:t>This project is built in visual studio using ASP.NET and covers the functionality of authentication and authorization.</a:t>
            </a:r>
          </a:p>
          <a:p>
            <a:pPr marL="0" indent="0">
              <a:buNone/>
            </a:pPr>
            <a:endParaRPr lang="en-US" dirty="0"/>
          </a:p>
          <a:p>
            <a:pPr marL="0" indent="0">
              <a:buNone/>
            </a:pPr>
            <a:r>
              <a:rPr lang="en-US" dirty="0"/>
              <a:t>There are three roles built in the project:</a:t>
            </a:r>
          </a:p>
          <a:p>
            <a:pPr>
              <a:buFont typeface="Wingdings" panose="05000000000000000000" pitchFamily="2" charset="2"/>
              <a:buChar char="v"/>
            </a:pPr>
            <a:r>
              <a:rPr lang="en-US" dirty="0"/>
              <a:t>Admin Role: has privileges to create, edit, delete or view all the data. It is a super user in the project.</a:t>
            </a:r>
          </a:p>
          <a:p>
            <a:pPr>
              <a:buFont typeface="Wingdings" panose="05000000000000000000" pitchFamily="2" charset="2"/>
              <a:buChar char="v"/>
            </a:pPr>
            <a:r>
              <a:rPr lang="en-US" dirty="0"/>
              <a:t>Manager Role: It is a subset of admin role in which manager has the privileges to create new record or can either approve or reject the existing submitted records.</a:t>
            </a:r>
          </a:p>
          <a:p>
            <a:pPr>
              <a:buFont typeface="Wingdings" panose="05000000000000000000" pitchFamily="2" charset="2"/>
              <a:buChar char="v"/>
            </a:pPr>
            <a:r>
              <a:rPr lang="en-US" dirty="0"/>
              <a:t>Registered User Role: It is the basic role which assigned to the user after registering and has the privileges to view all the approved records and can create a new record or edit / delete the record created by that user only. </a:t>
            </a:r>
            <a:endParaRPr lang="en-IN" dirty="0"/>
          </a:p>
        </p:txBody>
      </p:sp>
    </p:spTree>
    <p:extLst>
      <p:ext uri="{BB962C8B-B14F-4D97-AF65-F5344CB8AC3E}">
        <p14:creationId xmlns:p14="http://schemas.microsoft.com/office/powerpoint/2010/main" val="3803409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5A8A4-9498-4445-B6DB-E32039383650}"/>
              </a:ext>
            </a:extLst>
          </p:cNvPr>
          <p:cNvSpPr>
            <a:spLocks noGrp="1"/>
          </p:cNvSpPr>
          <p:nvPr>
            <p:ph type="title"/>
          </p:nvPr>
        </p:nvSpPr>
        <p:spPr>
          <a:xfrm>
            <a:off x="646112" y="452718"/>
            <a:ext cx="10869613" cy="1400530"/>
          </a:xfrm>
        </p:spPr>
        <p:txBody>
          <a:bodyPr/>
          <a:lstStyle/>
          <a:p>
            <a:pPr algn="ctr"/>
            <a:br>
              <a:rPr lang="en-US" sz="3600" dirty="0"/>
            </a:br>
            <a:br>
              <a:rPr lang="en-US" sz="3600" dirty="0"/>
            </a:br>
            <a:br>
              <a:rPr lang="en-US" sz="3600" dirty="0"/>
            </a:br>
            <a:br>
              <a:rPr lang="en-US" sz="3600" dirty="0"/>
            </a:br>
            <a:r>
              <a:rPr lang="en-US" sz="3600" dirty="0"/>
              <a:t>Part-1: Project Demonstration</a:t>
            </a:r>
            <a:endParaRPr lang="en-IN" sz="3600" dirty="0"/>
          </a:p>
        </p:txBody>
      </p:sp>
    </p:spTree>
    <p:extLst>
      <p:ext uri="{BB962C8B-B14F-4D97-AF65-F5344CB8AC3E}">
        <p14:creationId xmlns:p14="http://schemas.microsoft.com/office/powerpoint/2010/main" val="1387087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E1009-013E-4CF1-B449-F6CB49983EFC}"/>
              </a:ext>
            </a:extLst>
          </p:cNvPr>
          <p:cNvSpPr>
            <a:spLocks noGrp="1"/>
          </p:cNvSpPr>
          <p:nvPr>
            <p:ph type="title"/>
          </p:nvPr>
        </p:nvSpPr>
        <p:spPr/>
        <p:txBody>
          <a:bodyPr/>
          <a:lstStyle/>
          <a:p>
            <a:r>
              <a:rPr lang="en-US" dirty="0"/>
              <a:t>Landing Page:</a:t>
            </a:r>
            <a:endParaRPr lang="en-IN" dirty="0"/>
          </a:p>
        </p:txBody>
      </p:sp>
      <p:pic>
        <p:nvPicPr>
          <p:cNvPr id="5" name="Content Placeholder 4">
            <a:extLst>
              <a:ext uri="{FF2B5EF4-FFF2-40B4-BE49-F238E27FC236}">
                <a16:creationId xmlns:a16="http://schemas.microsoft.com/office/drawing/2014/main" id="{835E2726-F498-4A6D-8CA0-80CA2C9D72A5}"/>
              </a:ext>
            </a:extLst>
          </p:cNvPr>
          <p:cNvPicPr>
            <a:picLocks noGrp="1" noChangeAspect="1"/>
          </p:cNvPicPr>
          <p:nvPr>
            <p:ph idx="1"/>
          </p:nvPr>
        </p:nvPicPr>
        <p:blipFill>
          <a:blip r:embed="rId2"/>
          <a:stretch>
            <a:fillRect/>
          </a:stretch>
        </p:blipFill>
        <p:spPr>
          <a:xfrm>
            <a:off x="733425" y="1381126"/>
            <a:ext cx="10172700" cy="4505324"/>
          </a:xfrm>
        </p:spPr>
      </p:pic>
    </p:spTree>
    <p:extLst>
      <p:ext uri="{BB962C8B-B14F-4D97-AF65-F5344CB8AC3E}">
        <p14:creationId xmlns:p14="http://schemas.microsoft.com/office/powerpoint/2010/main" val="3079126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4AAD6-0997-42AA-A7FE-BB7FAE471AC9}"/>
              </a:ext>
            </a:extLst>
          </p:cNvPr>
          <p:cNvSpPr>
            <a:spLocks noGrp="1"/>
          </p:cNvSpPr>
          <p:nvPr>
            <p:ph type="title"/>
          </p:nvPr>
        </p:nvSpPr>
        <p:spPr/>
        <p:txBody>
          <a:bodyPr/>
          <a:lstStyle/>
          <a:p>
            <a:r>
              <a:rPr lang="en-US" dirty="0"/>
              <a:t>Registering New User:</a:t>
            </a:r>
            <a:endParaRPr lang="en-IN" dirty="0"/>
          </a:p>
        </p:txBody>
      </p:sp>
      <p:pic>
        <p:nvPicPr>
          <p:cNvPr id="5" name="Content Placeholder 4">
            <a:extLst>
              <a:ext uri="{FF2B5EF4-FFF2-40B4-BE49-F238E27FC236}">
                <a16:creationId xmlns:a16="http://schemas.microsoft.com/office/drawing/2014/main" id="{65A79192-DDE9-4DA0-844B-1494A3C8AA6D}"/>
              </a:ext>
            </a:extLst>
          </p:cNvPr>
          <p:cNvPicPr>
            <a:picLocks noGrp="1" noChangeAspect="1"/>
          </p:cNvPicPr>
          <p:nvPr>
            <p:ph idx="1"/>
          </p:nvPr>
        </p:nvPicPr>
        <p:blipFill>
          <a:blip r:embed="rId2"/>
          <a:stretch>
            <a:fillRect/>
          </a:stretch>
        </p:blipFill>
        <p:spPr>
          <a:xfrm>
            <a:off x="742950" y="1428750"/>
            <a:ext cx="10441896" cy="4619625"/>
          </a:xfrm>
        </p:spPr>
      </p:pic>
    </p:spTree>
    <p:extLst>
      <p:ext uri="{BB962C8B-B14F-4D97-AF65-F5344CB8AC3E}">
        <p14:creationId xmlns:p14="http://schemas.microsoft.com/office/powerpoint/2010/main" val="3225549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FFEB-F0E7-40B1-ADC0-F61B59E88385}"/>
              </a:ext>
            </a:extLst>
          </p:cNvPr>
          <p:cNvSpPr>
            <a:spLocks noGrp="1"/>
          </p:cNvSpPr>
          <p:nvPr>
            <p:ph type="title"/>
          </p:nvPr>
        </p:nvSpPr>
        <p:spPr/>
        <p:txBody>
          <a:bodyPr/>
          <a:lstStyle/>
          <a:p>
            <a:r>
              <a:rPr lang="en-US" sz="2400" dirty="0"/>
              <a:t>Registered user has the privileges to create the new record or even can see the records which are already in approved status.</a:t>
            </a:r>
            <a:endParaRPr lang="en-IN" sz="2400" dirty="0"/>
          </a:p>
        </p:txBody>
      </p:sp>
      <p:pic>
        <p:nvPicPr>
          <p:cNvPr id="5" name="Content Placeholder 4">
            <a:extLst>
              <a:ext uri="{FF2B5EF4-FFF2-40B4-BE49-F238E27FC236}">
                <a16:creationId xmlns:a16="http://schemas.microsoft.com/office/drawing/2014/main" id="{EE3D9A30-6E0B-4309-8286-635023A5CF96}"/>
              </a:ext>
            </a:extLst>
          </p:cNvPr>
          <p:cNvPicPr>
            <a:picLocks noGrp="1" noChangeAspect="1"/>
          </p:cNvPicPr>
          <p:nvPr>
            <p:ph idx="1"/>
          </p:nvPr>
        </p:nvPicPr>
        <p:blipFill>
          <a:blip r:embed="rId2"/>
          <a:stretch>
            <a:fillRect/>
          </a:stretch>
        </p:blipFill>
        <p:spPr>
          <a:xfrm>
            <a:off x="760412" y="2167573"/>
            <a:ext cx="11242897" cy="3318827"/>
          </a:xfrm>
        </p:spPr>
      </p:pic>
    </p:spTree>
    <p:extLst>
      <p:ext uri="{BB962C8B-B14F-4D97-AF65-F5344CB8AC3E}">
        <p14:creationId xmlns:p14="http://schemas.microsoft.com/office/powerpoint/2010/main" val="2923373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7D8F-45C1-4362-A9F4-8DE289C5167A}"/>
              </a:ext>
            </a:extLst>
          </p:cNvPr>
          <p:cNvSpPr>
            <a:spLocks noGrp="1"/>
          </p:cNvSpPr>
          <p:nvPr>
            <p:ph type="title"/>
          </p:nvPr>
        </p:nvSpPr>
        <p:spPr/>
        <p:txBody>
          <a:bodyPr/>
          <a:lstStyle/>
          <a:p>
            <a:r>
              <a:rPr lang="en-US" sz="3600" dirty="0"/>
              <a:t>Admin Login and Roles:</a:t>
            </a:r>
            <a:br>
              <a:rPr lang="en-US" sz="3600" dirty="0"/>
            </a:br>
            <a:r>
              <a:rPr lang="en-US" sz="2000" dirty="0"/>
              <a:t>username: </a:t>
            </a:r>
            <a:r>
              <a:rPr lang="en-US" sz="2000" dirty="0">
                <a:hlinkClick r:id="rId2"/>
              </a:rPr>
              <a:t>admin@mymail.com</a:t>
            </a:r>
            <a:br>
              <a:rPr lang="en-US" sz="2000" dirty="0"/>
            </a:br>
            <a:r>
              <a:rPr lang="en-US" sz="2000" dirty="0"/>
              <a:t>password:Pass@123</a:t>
            </a:r>
            <a:endParaRPr lang="en-IN" sz="3600" dirty="0"/>
          </a:p>
        </p:txBody>
      </p:sp>
      <p:pic>
        <p:nvPicPr>
          <p:cNvPr id="5" name="Content Placeholder 4">
            <a:extLst>
              <a:ext uri="{FF2B5EF4-FFF2-40B4-BE49-F238E27FC236}">
                <a16:creationId xmlns:a16="http://schemas.microsoft.com/office/drawing/2014/main" id="{37D98908-825A-47EF-BDB5-FD8EACCBC0F2}"/>
              </a:ext>
            </a:extLst>
          </p:cNvPr>
          <p:cNvPicPr>
            <a:picLocks noGrp="1" noChangeAspect="1"/>
          </p:cNvPicPr>
          <p:nvPr>
            <p:ph idx="1"/>
          </p:nvPr>
        </p:nvPicPr>
        <p:blipFill>
          <a:blip r:embed="rId3"/>
          <a:stretch>
            <a:fillRect/>
          </a:stretch>
        </p:blipFill>
        <p:spPr>
          <a:xfrm>
            <a:off x="646112" y="1733550"/>
            <a:ext cx="11126969" cy="4905375"/>
          </a:xfrm>
        </p:spPr>
      </p:pic>
    </p:spTree>
    <p:extLst>
      <p:ext uri="{BB962C8B-B14F-4D97-AF65-F5344CB8AC3E}">
        <p14:creationId xmlns:p14="http://schemas.microsoft.com/office/powerpoint/2010/main" val="6894316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191</TotalTime>
  <Words>1633</Words>
  <Application>Microsoft Office PowerPoint</Application>
  <PresentationFormat>Widescreen</PresentationFormat>
  <Paragraphs>86</Paragraphs>
  <Slides>22</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22</vt:i4>
      </vt:variant>
    </vt:vector>
  </HeadingPairs>
  <TitlesOfParts>
    <vt:vector size="35" baseType="lpstr">
      <vt:lpstr>arial</vt:lpstr>
      <vt:lpstr>arial</vt:lpstr>
      <vt:lpstr>Bookman Old Style</vt:lpstr>
      <vt:lpstr>BrandonGrotesque-Light</vt:lpstr>
      <vt:lpstr>Calibri</vt:lpstr>
      <vt:lpstr>Calibri Light</vt:lpstr>
      <vt:lpstr>Century Gothic</vt:lpstr>
      <vt:lpstr>Open Sans</vt:lpstr>
      <vt:lpstr>Times New Roman</vt:lpstr>
      <vt:lpstr>Titillium Web</vt:lpstr>
      <vt:lpstr>Wingdings</vt:lpstr>
      <vt:lpstr>Wingdings 3</vt:lpstr>
      <vt:lpstr>Ion</vt:lpstr>
      <vt:lpstr>Information  Encoding Standards</vt:lpstr>
      <vt:lpstr>Contents :  </vt:lpstr>
      <vt:lpstr>About Team Members:</vt:lpstr>
      <vt:lpstr>Project Title: User data protected by authorization</vt:lpstr>
      <vt:lpstr>    Part-1: Project Demonstration</vt:lpstr>
      <vt:lpstr>Landing Page:</vt:lpstr>
      <vt:lpstr>Registering New User:</vt:lpstr>
      <vt:lpstr>Registered user has the privileges to create the new record or even can see the records which are already in approved status.</vt:lpstr>
      <vt:lpstr>Admin Login and Roles: username: admin@mymail.com password:Pass@123</vt:lpstr>
      <vt:lpstr>Admin user has all the privileges to create new record or can delete, edit or view the details of existing records. </vt:lpstr>
      <vt:lpstr>Manager Login and Roles: username: manager@mymail.com Password: Pass@123</vt:lpstr>
      <vt:lpstr>Manager has the privileges to create new record or has the authority to either approve or reject the record submitted by registered users.</vt:lpstr>
      <vt:lpstr>    Part-2 Questions and Answers</vt:lpstr>
      <vt:lpstr>1. How can we transfer personal data securely within their network? </vt:lpstr>
      <vt:lpstr>2. What security protocol is best for transferring personal files? </vt:lpstr>
      <vt:lpstr>3. Can we encode and encrypt images?</vt:lpstr>
      <vt:lpstr> 4. Our database cannot be moved from the site and we need to be able to access it externally using a secure API. Can you explain the architecture of a secure API?</vt:lpstr>
      <vt:lpstr>5.Can you recommend a secure framework for coding an API? </vt:lpstr>
      <vt:lpstr>6. What data interchange format should we use while transferring data between locations?</vt:lpstr>
      <vt:lpstr>7. How should we store our data in our many locations? </vt:lpstr>
      <vt:lpstr>8. What are the ethical concerns related to the transmission of personal data?</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IES Final Project</dc:title>
  <dc:creator>Anjali Salvin;Sahil</dc:creator>
  <cp:lastModifiedBy>Sahil Talwar</cp:lastModifiedBy>
  <cp:revision>19</cp:revision>
  <dcterms:created xsi:type="dcterms:W3CDTF">2022-04-11T05:56:27Z</dcterms:created>
  <dcterms:modified xsi:type="dcterms:W3CDTF">2022-04-11T12:55:06Z</dcterms:modified>
</cp:coreProperties>
</file>