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66"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6F8A1-A8DE-4DC5-82A0-BE51BBA5E321}" v="218" dt="2023-07-27T12:27:32.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588"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dirty="0"/>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5/4/2024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4476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57E33E-8B18-4087-B112-809917729534}" type="datetimeFigureOut">
              <a:rPr lang="en-US" dirty="0"/>
              <a:t>5/4/2024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0690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FFE419-2371-464F-8239-3959401C3561}" type="datetimeFigureOut">
              <a:rPr lang="en-US" dirty="0"/>
              <a:t>5/4/2024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167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D162C4-EDD9-4389-A98B-B87ECEA2A816}" type="datetimeFigureOut">
              <a:rPr lang="en-US" dirty="0"/>
              <a:t>5/4/2024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2071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dirty="0"/>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2549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dirty="0"/>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A954B2F-12DE-47F5-8894-472B206D2E1E}" type="datetimeFigureOut">
              <a:rPr lang="en-US" dirty="0"/>
              <a:t>5/4/2024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422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dirty="0"/>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F30E46F-7819-4ACF-B48B-48222C2ACC88}" type="datetimeFigureOut">
              <a:rPr lang="en-US" dirty="0"/>
              <a:t>5/4/2024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4366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5/4/2024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7609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143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522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dirty="0"/>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163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5/4/2024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438531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170CB9-E92D-3740-D28C-7EA9BA5F32C8}"/>
              </a:ext>
            </a:extLst>
          </p:cNvPr>
          <p:cNvSpPr>
            <a:spLocks noGrp="1"/>
          </p:cNvSpPr>
          <p:nvPr>
            <p:ph type="title"/>
          </p:nvPr>
        </p:nvSpPr>
        <p:spPr>
          <a:xfrm>
            <a:off x="1447242" y="1857603"/>
            <a:ext cx="9309802" cy="2816888"/>
          </a:xfrm>
        </p:spPr>
        <p:txBody>
          <a:bodyPr>
            <a:normAutofit/>
          </a:bodyPr>
          <a:lstStyle/>
          <a:p>
            <a:pPr algn="l"/>
            <a:r>
              <a:rPr lang="en-GB" sz="4800" dirty="0">
                <a:cs typeface="Arial"/>
              </a:rPr>
              <a:t>Optimizing Inventory Management with Data-Driven Stock Level Predictions</a:t>
            </a:r>
          </a:p>
          <a:p>
            <a:endParaRPr lang="en-GB" dirty="0">
              <a:cs typeface="Arial"/>
            </a:endParaRPr>
          </a:p>
        </p:txBody>
      </p:sp>
    </p:spTree>
    <p:extLst>
      <p:ext uri="{BB962C8B-B14F-4D97-AF65-F5344CB8AC3E}">
        <p14:creationId xmlns:p14="http://schemas.microsoft.com/office/powerpoint/2010/main" val="122006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56F56C5-A793-1565-7823-231B5A38D6EE}"/>
              </a:ext>
            </a:extLst>
          </p:cNvPr>
          <p:cNvSpPr>
            <a:spLocks noGrp="1"/>
          </p:cNvSpPr>
          <p:nvPr>
            <p:ph idx="1"/>
          </p:nvPr>
        </p:nvSpPr>
        <p:spPr>
          <a:xfrm>
            <a:off x="2773600" y="801286"/>
            <a:ext cx="6775747" cy="5248658"/>
          </a:xfrm>
        </p:spPr>
        <p:txBody>
          <a:bodyPr/>
          <a:lstStyle/>
          <a:p>
            <a:pPr marL="344170" indent="-344170"/>
            <a:r>
              <a:rPr lang="en-GB" sz="2400" dirty="0"/>
              <a:t>Data Sources and Schema</a:t>
            </a:r>
            <a:endParaRPr lang="en-GB" sz="2400" dirty="0">
              <a:cs typeface="Arial" panose="020B0604020202020204"/>
            </a:endParaRPr>
          </a:p>
          <a:p>
            <a:pPr marL="344170" indent="-344170"/>
            <a:r>
              <a:rPr lang="en-GB" sz="2400" dirty="0"/>
              <a:t>Data Integration and Feature Engineering</a:t>
            </a:r>
            <a:endParaRPr lang="en-GB" sz="2400" dirty="0">
              <a:cs typeface="Arial"/>
            </a:endParaRPr>
          </a:p>
          <a:p>
            <a:pPr marL="344170" indent="-344170"/>
            <a:r>
              <a:rPr lang="en-GB" sz="2400" dirty="0">
                <a:ea typeface="+mn-lt"/>
                <a:cs typeface="+mn-lt"/>
              </a:rPr>
              <a:t>Modelling </a:t>
            </a:r>
            <a:r>
              <a:rPr lang="en-GB" sz="2400" dirty="0"/>
              <a:t>Approaches</a:t>
            </a:r>
            <a:endParaRPr lang="en-GB" sz="2400" dirty="0">
              <a:cs typeface="Arial"/>
            </a:endParaRPr>
          </a:p>
          <a:p>
            <a:pPr marL="344170" indent="-344170"/>
            <a:r>
              <a:rPr lang="en-GB" sz="2400" dirty="0"/>
              <a:t>Validation and Evaluation</a:t>
            </a:r>
            <a:endParaRPr lang="en-GB" sz="2400" dirty="0">
              <a:cs typeface="Arial"/>
            </a:endParaRPr>
          </a:p>
          <a:p>
            <a:pPr marL="344170" indent="-344170"/>
            <a:r>
              <a:rPr lang="en-GB" sz="2400" dirty="0"/>
              <a:t>Recommendations and Next Steps</a:t>
            </a:r>
            <a:endParaRPr lang="en-GB" sz="2400" dirty="0">
              <a:cs typeface="Arial"/>
            </a:endParaRPr>
          </a:p>
        </p:txBody>
      </p:sp>
    </p:spTree>
    <p:extLst>
      <p:ext uri="{BB962C8B-B14F-4D97-AF65-F5344CB8AC3E}">
        <p14:creationId xmlns:p14="http://schemas.microsoft.com/office/powerpoint/2010/main" val="237273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A232F-767B-6473-5972-7A7369568BD4}"/>
              </a:ext>
            </a:extLst>
          </p:cNvPr>
          <p:cNvSpPr>
            <a:spLocks noGrp="1"/>
          </p:cNvSpPr>
          <p:nvPr>
            <p:ph type="title"/>
          </p:nvPr>
        </p:nvSpPr>
        <p:spPr>
          <a:xfrm>
            <a:off x="2194865" y="894320"/>
            <a:ext cx="3127538" cy="818437"/>
          </a:xfrm>
        </p:spPr>
        <p:txBody>
          <a:bodyPr>
            <a:normAutofit/>
          </a:bodyPr>
          <a:lstStyle/>
          <a:p>
            <a:r>
              <a:rPr lang="en-GB" sz="4400" dirty="0">
                <a:cs typeface="Arial"/>
              </a:rPr>
              <a:t>Objective:</a:t>
            </a:r>
            <a:endParaRPr lang="en-US" sz="4400" dirty="0">
              <a:cs typeface="Arial"/>
            </a:endParaRPr>
          </a:p>
        </p:txBody>
      </p:sp>
      <p:sp>
        <p:nvSpPr>
          <p:cNvPr id="3" name="Content Placeholder 2">
            <a:extLst>
              <a:ext uri="{FF2B5EF4-FFF2-40B4-BE49-F238E27FC236}">
                <a16:creationId xmlns:a16="http://schemas.microsoft.com/office/drawing/2014/main" xmlns="" id="{44FF5860-6A50-8F34-519F-EEA60DBFC056}"/>
              </a:ext>
            </a:extLst>
          </p:cNvPr>
          <p:cNvSpPr>
            <a:spLocks noGrp="1"/>
          </p:cNvSpPr>
          <p:nvPr>
            <p:ph idx="1"/>
          </p:nvPr>
        </p:nvSpPr>
        <p:spPr>
          <a:xfrm>
            <a:off x="2198505" y="2310908"/>
            <a:ext cx="7796540" cy="3465866"/>
          </a:xfrm>
        </p:spPr>
        <p:txBody>
          <a:bodyPr/>
          <a:lstStyle/>
          <a:p>
            <a:pPr marL="344170" indent="-344170"/>
            <a:r>
              <a:rPr lang="en-GB" sz="2400" dirty="0">
                <a:ea typeface="+mn-lt"/>
                <a:cs typeface="+mn-lt"/>
              </a:rPr>
              <a:t>To accurately predict product stock levels on an hourly basis using sales data and sensor data.</a:t>
            </a:r>
            <a:endParaRPr lang="en-GB" sz="2400" dirty="0">
              <a:cs typeface="Arial"/>
            </a:endParaRPr>
          </a:p>
          <a:p>
            <a:pPr marL="344170" indent="-344170"/>
            <a:r>
              <a:rPr lang="en-GB" sz="2400" dirty="0">
                <a:ea typeface="+mn-lt"/>
                <a:cs typeface="+mn-lt"/>
              </a:rPr>
              <a:t>Enable intelligent procurement decisions for optimized inventory management.</a:t>
            </a:r>
            <a:endParaRPr lang="en-GB" sz="2400" dirty="0">
              <a:cs typeface="Arial"/>
            </a:endParaRPr>
          </a:p>
          <a:p>
            <a:pPr marL="344170" indent="-344170"/>
            <a:endParaRPr lang="en-GB" sz="2400" dirty="0">
              <a:cs typeface="Arial"/>
            </a:endParaRPr>
          </a:p>
        </p:txBody>
      </p:sp>
    </p:spTree>
    <p:extLst>
      <p:ext uri="{BB962C8B-B14F-4D97-AF65-F5344CB8AC3E}">
        <p14:creationId xmlns:p14="http://schemas.microsoft.com/office/powerpoint/2010/main" val="325793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9CEA31-5D72-16A3-AFC5-14BD20BA2DFF}"/>
              </a:ext>
            </a:extLst>
          </p:cNvPr>
          <p:cNvSpPr>
            <a:spLocks noGrp="1"/>
          </p:cNvSpPr>
          <p:nvPr>
            <p:ph type="title"/>
          </p:nvPr>
        </p:nvSpPr>
        <p:spPr>
          <a:xfrm>
            <a:off x="1662902" y="923075"/>
            <a:ext cx="7872067" cy="1077229"/>
          </a:xfrm>
        </p:spPr>
        <p:txBody>
          <a:bodyPr>
            <a:noAutofit/>
          </a:bodyPr>
          <a:lstStyle/>
          <a:p>
            <a:pPr algn="l"/>
            <a:r>
              <a:rPr lang="en-GB" sz="4400" dirty="0">
                <a:ea typeface="+mj-lt"/>
                <a:cs typeface="+mj-lt"/>
              </a:rPr>
              <a:t>Data Sources and Schema</a:t>
            </a:r>
            <a:endParaRPr lang="en-US" sz="4400" dirty="0">
              <a:cs typeface="Arial"/>
            </a:endParaRPr>
          </a:p>
        </p:txBody>
      </p:sp>
      <p:sp>
        <p:nvSpPr>
          <p:cNvPr id="3" name="Content Placeholder 2">
            <a:extLst>
              <a:ext uri="{FF2B5EF4-FFF2-40B4-BE49-F238E27FC236}">
                <a16:creationId xmlns:a16="http://schemas.microsoft.com/office/drawing/2014/main" xmlns="" id="{431A2CDB-B5AC-2E6A-32DE-5C986B868767}"/>
              </a:ext>
            </a:extLst>
          </p:cNvPr>
          <p:cNvSpPr>
            <a:spLocks noGrp="1"/>
          </p:cNvSpPr>
          <p:nvPr>
            <p:ph idx="1"/>
          </p:nvPr>
        </p:nvSpPr>
        <p:spPr>
          <a:xfrm>
            <a:off x="1666543" y="1707060"/>
            <a:ext cx="8860464" cy="3997828"/>
          </a:xfrm>
        </p:spPr>
        <p:txBody>
          <a:bodyPr>
            <a:normAutofit/>
          </a:bodyPr>
          <a:lstStyle/>
          <a:p>
            <a:pPr marL="344170" indent="-344170"/>
            <a:r>
              <a:rPr lang="en-GB" sz="2400" dirty="0">
                <a:ea typeface="+mn-lt"/>
                <a:cs typeface="+mn-lt"/>
              </a:rPr>
              <a:t>This data includes sales data with columns for transaction ID, timestamp, product ID, quantity and total, temperature sensor data with columns for timestamp, temperature and storage facility ID, and stock level sensor data with columns for timestamp, product ID and stock level.</a:t>
            </a:r>
            <a:endParaRPr lang="en-GB" sz="2400" dirty="0">
              <a:cs typeface="Arial" panose="020B0604020202020204"/>
            </a:endParaRPr>
          </a:p>
        </p:txBody>
      </p:sp>
    </p:spTree>
    <p:extLst>
      <p:ext uri="{BB962C8B-B14F-4D97-AF65-F5344CB8AC3E}">
        <p14:creationId xmlns:p14="http://schemas.microsoft.com/office/powerpoint/2010/main" val="268808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BD5DED-D625-1028-A8DB-B6DB9AD9DBD6}"/>
              </a:ext>
            </a:extLst>
          </p:cNvPr>
          <p:cNvSpPr>
            <a:spLocks noGrp="1"/>
          </p:cNvSpPr>
          <p:nvPr>
            <p:ph type="title"/>
          </p:nvPr>
        </p:nvSpPr>
        <p:spPr>
          <a:xfrm>
            <a:off x="1777921" y="477377"/>
            <a:ext cx="8030218" cy="1077229"/>
          </a:xfrm>
        </p:spPr>
        <p:txBody>
          <a:bodyPr>
            <a:noAutofit/>
          </a:bodyPr>
          <a:lstStyle/>
          <a:p>
            <a:pPr algn="l"/>
            <a:r>
              <a:rPr lang="en-GB" sz="4400" dirty="0">
                <a:ea typeface="+mj-lt"/>
                <a:cs typeface="+mj-lt"/>
              </a:rPr>
              <a:t>Data Integration and Feature Engineering</a:t>
            </a:r>
            <a:endParaRPr lang="en-US" sz="4400" dirty="0">
              <a:cs typeface="Arial"/>
            </a:endParaRPr>
          </a:p>
        </p:txBody>
      </p:sp>
      <p:sp>
        <p:nvSpPr>
          <p:cNvPr id="3" name="Content Placeholder 2">
            <a:extLst>
              <a:ext uri="{FF2B5EF4-FFF2-40B4-BE49-F238E27FC236}">
                <a16:creationId xmlns:a16="http://schemas.microsoft.com/office/drawing/2014/main" xmlns="" id="{CB7D1E79-C25B-2590-2FD7-3801E94D0F93}"/>
              </a:ext>
            </a:extLst>
          </p:cNvPr>
          <p:cNvSpPr>
            <a:spLocks noGrp="1"/>
          </p:cNvSpPr>
          <p:nvPr>
            <p:ph idx="1"/>
          </p:nvPr>
        </p:nvSpPr>
        <p:spPr>
          <a:xfrm>
            <a:off x="1781561" y="2425927"/>
            <a:ext cx="10010653" cy="3379602"/>
          </a:xfrm>
        </p:spPr>
        <p:txBody>
          <a:bodyPr vert="horz" lIns="91440" tIns="45720" rIns="91440" bIns="45720" rtlCol="0" anchor="ctr">
            <a:noAutofit/>
          </a:bodyPr>
          <a:lstStyle/>
          <a:p>
            <a:pPr marL="0" indent="0">
              <a:buNone/>
            </a:pPr>
            <a:r>
              <a:rPr lang="en-GB" sz="2400" b="1" dirty="0">
                <a:ea typeface="+mn-lt"/>
                <a:cs typeface="+mn-lt"/>
              </a:rPr>
              <a:t>Data Integration:</a:t>
            </a:r>
            <a:endParaRPr lang="en-US" b="1" dirty="0"/>
          </a:p>
          <a:p>
            <a:pPr marL="344170" indent="-344170"/>
            <a:r>
              <a:rPr lang="en-GB" sz="2400" dirty="0">
                <a:ea typeface="+mn-lt"/>
                <a:cs typeface="+mn-lt"/>
              </a:rPr>
              <a:t>Merge "sales" and "sensor_stock_levels" on "timestamp" and "product_id" to combine sales data with estimated stock levels.</a:t>
            </a:r>
            <a:endParaRPr lang="en-GB" sz="2400" dirty="0">
              <a:cs typeface="Arial"/>
            </a:endParaRPr>
          </a:p>
          <a:p>
            <a:pPr marL="0" indent="0">
              <a:buNone/>
            </a:pPr>
            <a:r>
              <a:rPr lang="en-GB" sz="2400" b="1" dirty="0">
                <a:ea typeface="+mn-lt"/>
                <a:cs typeface="+mn-lt"/>
              </a:rPr>
              <a:t>Feature Engineering:</a:t>
            </a:r>
            <a:endParaRPr lang="en-GB" sz="2400" b="1" dirty="0">
              <a:cs typeface="Arial"/>
            </a:endParaRPr>
          </a:p>
          <a:p>
            <a:pPr marL="344170" indent="-344170"/>
            <a:r>
              <a:rPr lang="en-GB" sz="2400" dirty="0">
                <a:ea typeface="+mn-lt"/>
                <a:cs typeface="+mn-lt"/>
              </a:rPr>
              <a:t>Create additional features from sensor data:</a:t>
            </a:r>
            <a:endParaRPr lang="en-GB" sz="2400" dirty="0">
              <a:cs typeface="Arial"/>
            </a:endParaRPr>
          </a:p>
          <a:p>
            <a:pPr marL="344170" indent="-344170"/>
            <a:r>
              <a:rPr lang="en-GB" sz="2400" dirty="0">
                <a:ea typeface="+mn-lt"/>
                <a:cs typeface="+mn-lt"/>
              </a:rPr>
              <a:t>Average temperature in storage facility for each hour.</a:t>
            </a:r>
            <a:endParaRPr lang="en-GB" sz="2400" dirty="0">
              <a:cs typeface="Arial"/>
            </a:endParaRPr>
          </a:p>
          <a:p>
            <a:pPr marL="344170" indent="-344170"/>
            <a:r>
              <a:rPr lang="en-GB" sz="2400" dirty="0">
                <a:ea typeface="+mn-lt"/>
                <a:cs typeface="+mn-lt"/>
              </a:rPr>
              <a:t>Stock level changes over time to identify trends.</a:t>
            </a:r>
            <a:endParaRPr lang="en-GB" sz="2400" dirty="0">
              <a:cs typeface="Arial"/>
            </a:endParaRPr>
          </a:p>
        </p:txBody>
      </p:sp>
    </p:spTree>
    <p:extLst>
      <p:ext uri="{BB962C8B-B14F-4D97-AF65-F5344CB8AC3E}">
        <p14:creationId xmlns:p14="http://schemas.microsoft.com/office/powerpoint/2010/main" val="104851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87B626-F811-2BF1-EF85-A600666E0BC5}"/>
              </a:ext>
            </a:extLst>
          </p:cNvPr>
          <p:cNvSpPr>
            <a:spLocks noGrp="1"/>
          </p:cNvSpPr>
          <p:nvPr>
            <p:ph type="title"/>
          </p:nvPr>
        </p:nvSpPr>
        <p:spPr>
          <a:xfrm>
            <a:off x="2194864" y="937453"/>
            <a:ext cx="5772972" cy="1077229"/>
          </a:xfrm>
        </p:spPr>
        <p:txBody>
          <a:bodyPr vert="horz" lIns="91440" tIns="45720" rIns="91440" bIns="45720" rtlCol="0" anchor="t">
            <a:noAutofit/>
          </a:bodyPr>
          <a:lstStyle/>
          <a:p>
            <a:r>
              <a:rPr lang="en-GB" sz="4400" dirty="0">
                <a:ea typeface="+mj-lt"/>
                <a:cs typeface="+mj-lt"/>
              </a:rPr>
              <a:t>Modelling Approaches</a:t>
            </a:r>
            <a:endParaRPr lang="en-US" sz="4400" dirty="0">
              <a:cs typeface="Arial"/>
            </a:endParaRPr>
          </a:p>
        </p:txBody>
      </p:sp>
      <p:sp>
        <p:nvSpPr>
          <p:cNvPr id="3" name="Content Placeholder 2">
            <a:extLst>
              <a:ext uri="{FF2B5EF4-FFF2-40B4-BE49-F238E27FC236}">
                <a16:creationId xmlns:a16="http://schemas.microsoft.com/office/drawing/2014/main" xmlns="" id="{CA174F0A-F95E-6C10-2BB1-5784BCC7A903}"/>
              </a:ext>
            </a:extLst>
          </p:cNvPr>
          <p:cNvSpPr>
            <a:spLocks noGrp="1"/>
          </p:cNvSpPr>
          <p:nvPr>
            <p:ph idx="1"/>
          </p:nvPr>
        </p:nvSpPr>
        <p:spPr>
          <a:xfrm>
            <a:off x="2198505" y="1922720"/>
            <a:ext cx="7796540" cy="3997828"/>
          </a:xfrm>
        </p:spPr>
        <p:txBody>
          <a:bodyPr/>
          <a:lstStyle/>
          <a:p>
            <a:pPr marL="344170" indent="-344170"/>
            <a:r>
              <a:rPr lang="en-GB" sz="2400" dirty="0">
                <a:ea typeface="+mn-lt"/>
                <a:cs typeface="+mn-lt"/>
              </a:rPr>
              <a:t>Time-Series Forecasting: Utilize algorithms like ARIMA,SARIMA, or Prophet for hourly stock level predictions.</a:t>
            </a:r>
            <a:endParaRPr lang="en-GB" sz="2400" dirty="0">
              <a:cs typeface="Arial" panose="020B0604020202020204"/>
            </a:endParaRPr>
          </a:p>
          <a:p>
            <a:pPr marL="344170" indent="-344170"/>
            <a:r>
              <a:rPr lang="en-GB" sz="2400" dirty="0">
                <a:ea typeface="+mn-lt"/>
                <a:cs typeface="+mn-lt"/>
              </a:rPr>
              <a:t>Regression Models: Use linear regression or other regression techniques to </a:t>
            </a:r>
            <a:r>
              <a:rPr lang="en-GB" sz="2400" dirty="0" smtClean="0">
                <a:ea typeface="+mn-lt"/>
                <a:cs typeface="+mn-lt"/>
              </a:rPr>
              <a:t>analyse </a:t>
            </a:r>
            <a:r>
              <a:rPr lang="en-GB" sz="2400" dirty="0">
                <a:ea typeface="+mn-lt"/>
                <a:cs typeface="+mn-lt"/>
              </a:rPr>
              <a:t>the relationship between stock levels and sales </a:t>
            </a:r>
            <a:r>
              <a:rPr lang="en-GB" sz="2400" dirty="0" smtClean="0">
                <a:ea typeface="+mn-lt"/>
                <a:cs typeface="+mn-lt"/>
              </a:rPr>
              <a:t>data, temperature, </a:t>
            </a:r>
            <a:r>
              <a:rPr lang="en-GB" sz="2400" dirty="0">
                <a:ea typeface="+mn-lt"/>
                <a:cs typeface="+mn-lt"/>
              </a:rPr>
              <a:t>etc.</a:t>
            </a:r>
            <a:endParaRPr lang="en-GB" sz="2400" dirty="0">
              <a:cs typeface="Arial"/>
            </a:endParaRPr>
          </a:p>
        </p:txBody>
      </p:sp>
    </p:spTree>
    <p:extLst>
      <p:ext uri="{BB962C8B-B14F-4D97-AF65-F5344CB8AC3E}">
        <p14:creationId xmlns:p14="http://schemas.microsoft.com/office/powerpoint/2010/main" val="54205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D51F2-2967-6B4A-3189-DA2C23CA7540}"/>
              </a:ext>
            </a:extLst>
          </p:cNvPr>
          <p:cNvSpPr>
            <a:spLocks noGrp="1"/>
          </p:cNvSpPr>
          <p:nvPr>
            <p:ph type="title"/>
          </p:nvPr>
        </p:nvSpPr>
        <p:spPr>
          <a:xfrm>
            <a:off x="2194865" y="1095603"/>
            <a:ext cx="6563727" cy="1077229"/>
          </a:xfrm>
        </p:spPr>
        <p:txBody>
          <a:bodyPr>
            <a:noAutofit/>
          </a:bodyPr>
          <a:lstStyle/>
          <a:p>
            <a:r>
              <a:rPr lang="en-GB" sz="4400" dirty="0">
                <a:ea typeface="+mj-lt"/>
                <a:cs typeface="+mj-lt"/>
              </a:rPr>
              <a:t>Validation and Evaluation</a:t>
            </a:r>
            <a:endParaRPr lang="en-US" sz="4400" dirty="0">
              <a:cs typeface="Arial"/>
            </a:endParaRPr>
          </a:p>
        </p:txBody>
      </p:sp>
      <p:sp>
        <p:nvSpPr>
          <p:cNvPr id="3" name="Content Placeholder 2">
            <a:extLst>
              <a:ext uri="{FF2B5EF4-FFF2-40B4-BE49-F238E27FC236}">
                <a16:creationId xmlns:a16="http://schemas.microsoft.com/office/drawing/2014/main" xmlns="" id="{584DBFAC-FA38-9F5B-0E0F-4371F8FA6A96}"/>
              </a:ext>
            </a:extLst>
          </p:cNvPr>
          <p:cNvSpPr>
            <a:spLocks noGrp="1"/>
          </p:cNvSpPr>
          <p:nvPr>
            <p:ph idx="1"/>
          </p:nvPr>
        </p:nvSpPr>
        <p:spPr>
          <a:xfrm>
            <a:off x="2198505" y="2095248"/>
            <a:ext cx="7796540" cy="3997828"/>
          </a:xfrm>
        </p:spPr>
        <p:txBody>
          <a:bodyPr/>
          <a:lstStyle/>
          <a:p>
            <a:pPr marL="344170" indent="-344170"/>
            <a:r>
              <a:rPr lang="en-GB" sz="2400" dirty="0">
                <a:ea typeface="+mn-lt"/>
                <a:cs typeface="+mn-lt"/>
              </a:rPr>
              <a:t>Split data into training and testing sets.</a:t>
            </a:r>
            <a:endParaRPr lang="en-GB" sz="2400" dirty="0">
              <a:cs typeface="Arial" panose="020B0604020202020204"/>
            </a:endParaRPr>
          </a:p>
          <a:p>
            <a:pPr marL="344170" indent="-344170"/>
            <a:r>
              <a:rPr lang="en-GB" sz="2400" dirty="0">
                <a:ea typeface="+mn-lt"/>
                <a:cs typeface="+mn-lt"/>
              </a:rPr>
              <a:t>Use evaluation metrics such as RMSE, MAE, or R^2 to assess model performance.</a:t>
            </a:r>
            <a:endParaRPr lang="en-GB" sz="2400" dirty="0">
              <a:cs typeface="Arial"/>
            </a:endParaRPr>
          </a:p>
          <a:p>
            <a:pPr marL="344170" indent="-344170"/>
            <a:r>
              <a:rPr lang="en-GB" sz="2400" dirty="0">
                <a:ea typeface="+mn-lt"/>
                <a:cs typeface="+mn-lt"/>
              </a:rPr>
              <a:t>Validate the model's accuracy and robustness.</a:t>
            </a:r>
            <a:endParaRPr lang="en-GB" sz="2400" dirty="0">
              <a:cs typeface="Arial"/>
            </a:endParaRPr>
          </a:p>
        </p:txBody>
      </p:sp>
    </p:spTree>
    <p:extLst>
      <p:ext uri="{BB962C8B-B14F-4D97-AF65-F5344CB8AC3E}">
        <p14:creationId xmlns:p14="http://schemas.microsoft.com/office/powerpoint/2010/main" val="381989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49666-4D22-9565-FA84-0BD956B6C16A}"/>
              </a:ext>
            </a:extLst>
          </p:cNvPr>
          <p:cNvSpPr>
            <a:spLocks noGrp="1"/>
          </p:cNvSpPr>
          <p:nvPr>
            <p:ph type="title"/>
          </p:nvPr>
        </p:nvSpPr>
        <p:spPr>
          <a:xfrm>
            <a:off x="1576638" y="966208"/>
            <a:ext cx="9036632" cy="1077229"/>
          </a:xfrm>
        </p:spPr>
        <p:txBody>
          <a:bodyPr>
            <a:noAutofit/>
          </a:bodyPr>
          <a:lstStyle/>
          <a:p>
            <a:r>
              <a:rPr lang="en-GB" sz="4400" dirty="0">
                <a:ea typeface="+mj-lt"/>
                <a:cs typeface="+mj-lt"/>
              </a:rPr>
              <a:t>Recommendations and Next Steps</a:t>
            </a:r>
            <a:endParaRPr lang="en-US" sz="4400" dirty="0">
              <a:cs typeface="Arial"/>
            </a:endParaRPr>
          </a:p>
        </p:txBody>
      </p:sp>
      <p:sp>
        <p:nvSpPr>
          <p:cNvPr id="3" name="Content Placeholder 2">
            <a:extLst>
              <a:ext uri="{FF2B5EF4-FFF2-40B4-BE49-F238E27FC236}">
                <a16:creationId xmlns:a16="http://schemas.microsoft.com/office/drawing/2014/main" xmlns="" id="{2DAABFF5-0C3E-13AE-5E7B-5F1A7F48CC0C}"/>
              </a:ext>
            </a:extLst>
          </p:cNvPr>
          <p:cNvSpPr>
            <a:spLocks noGrp="1"/>
          </p:cNvSpPr>
          <p:nvPr>
            <p:ph idx="1"/>
          </p:nvPr>
        </p:nvSpPr>
        <p:spPr>
          <a:xfrm>
            <a:off x="2198505" y="2310908"/>
            <a:ext cx="7796540" cy="3997828"/>
          </a:xfrm>
        </p:spPr>
        <p:txBody>
          <a:bodyPr>
            <a:normAutofit/>
          </a:bodyPr>
          <a:lstStyle/>
          <a:p>
            <a:pPr marL="344170" indent="-344170"/>
            <a:r>
              <a:rPr lang="en-GB" sz="2400" dirty="0">
                <a:ea typeface="+mn-lt"/>
                <a:cs typeface="+mn-lt"/>
              </a:rPr>
              <a:t>We can leverage sales data and IoT sensor data to develop a reliable prediction model to improve inventory management and procurement decisions. This involves implementing a real-time data pipeline, collaborating with Data Engineering to automate data retrieval and processing, monitoring model performance, and sharing predictive insights with procurement team.</a:t>
            </a:r>
            <a:endParaRPr lang="en-GB" sz="2400" dirty="0">
              <a:cs typeface="Arial" panose="020B0604020202020204"/>
            </a:endParaRPr>
          </a:p>
        </p:txBody>
      </p:sp>
    </p:spTree>
    <p:extLst>
      <p:ext uri="{BB962C8B-B14F-4D97-AF65-F5344CB8AC3E}">
        <p14:creationId xmlns:p14="http://schemas.microsoft.com/office/powerpoint/2010/main" val="416551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F6531B-E68B-8F25-CE4D-DA33E2846D1C}"/>
              </a:ext>
            </a:extLst>
          </p:cNvPr>
          <p:cNvSpPr>
            <a:spLocks noGrp="1"/>
          </p:cNvSpPr>
          <p:nvPr>
            <p:ph idx="1"/>
          </p:nvPr>
        </p:nvSpPr>
        <p:spPr>
          <a:xfrm>
            <a:off x="3952543" y="2512191"/>
            <a:ext cx="4762916" cy="2186280"/>
          </a:xfrm>
        </p:spPr>
        <p:txBody>
          <a:bodyPr>
            <a:noAutofit/>
          </a:bodyPr>
          <a:lstStyle/>
          <a:p>
            <a:pPr marL="0" indent="0">
              <a:buNone/>
            </a:pPr>
            <a:r>
              <a:rPr lang="en-GB" sz="7200" dirty="0">
                <a:ea typeface="+mn-lt"/>
                <a:cs typeface="+mn-lt"/>
              </a:rPr>
              <a:t>Thank You</a:t>
            </a:r>
            <a:endParaRPr lang="en-GB" sz="7200" dirty="0">
              <a:cs typeface="Arial" panose="020B0604020202020204"/>
            </a:endParaRPr>
          </a:p>
        </p:txBody>
      </p:sp>
    </p:spTree>
    <p:extLst>
      <p:ext uri="{BB962C8B-B14F-4D97-AF65-F5344CB8AC3E}">
        <p14:creationId xmlns:p14="http://schemas.microsoft.com/office/powerpoint/2010/main" val="1781463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xmlns=""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TotalTime>
  <Words>292</Words>
  <Application>Microsoft Office PowerPoint</Application>
  <PresentationFormat>Custom</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Optimizing Inventory Management with Data-Driven Stock Level Predictions </vt:lpstr>
      <vt:lpstr>PowerPoint Presentation</vt:lpstr>
      <vt:lpstr>Objective:</vt:lpstr>
      <vt:lpstr>Data Sources and Schema</vt:lpstr>
      <vt:lpstr>Data Integration and Feature Engineering</vt:lpstr>
      <vt:lpstr>Modelling Approaches</vt:lpstr>
      <vt:lpstr>Validation and Evaluation</vt:lpstr>
      <vt:lpstr>Recommendations and Next Steps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Lenovo</cp:lastModifiedBy>
  <cp:revision>107</cp:revision>
  <dcterms:created xsi:type="dcterms:W3CDTF">2023-07-27T11:42:59Z</dcterms:created>
  <dcterms:modified xsi:type="dcterms:W3CDTF">2024-05-03T19:32:19Z</dcterms:modified>
</cp:coreProperties>
</file>