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10"/>
  </p:notesMasterIdLst>
  <p:sldIdLst>
    <p:sldId id="256" r:id="rId2"/>
    <p:sldId id="258" r:id="rId3"/>
    <p:sldId id="292" r:id="rId4"/>
    <p:sldId id="259" r:id="rId5"/>
    <p:sldId id="288" r:id="rId6"/>
    <p:sldId id="261" r:id="rId7"/>
    <p:sldId id="291" r:id="rId8"/>
    <p:sldId id="29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56" autoAdjust="0"/>
  </p:normalViewPr>
  <p:slideViewPr>
    <p:cSldViewPr snapToGrid="0">
      <p:cViewPr varScale="1">
        <p:scale>
          <a:sx n="55" d="100"/>
          <a:sy n="55" d="100"/>
        </p:scale>
        <p:origin x="1096" y="40"/>
      </p:cViewPr>
      <p:guideLst>
        <p:guide orient="horz" pos="2160"/>
        <p:guide pos="3840"/>
      </p:guideLst>
    </p:cSldViewPr>
  </p:slideViewPr>
  <p:notesTextViewPr>
    <p:cViewPr>
      <p:scale>
        <a:sx n="1" d="1"/>
        <a:sy n="1" d="1"/>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D512A-EA4E-4264-B606-355CD4C754D1}" type="datetimeFigureOut">
              <a:rPr lang="en-IN" smtClean="0"/>
              <a:pPr/>
              <a:t>05-12-2022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FB6E5-C67F-4454-81BB-307EA035BC0A}" type="slidenum">
              <a:rPr lang="en-IN" smtClean="0"/>
              <a:pPr/>
              <a:t>‹#›</a:t>
            </a:fld>
            <a:endParaRPr lang="en-IN"/>
          </a:p>
        </p:txBody>
      </p:sp>
    </p:spTree>
    <p:extLst>
      <p:ext uri="{BB962C8B-B14F-4D97-AF65-F5344CB8AC3E}">
        <p14:creationId xmlns:p14="http://schemas.microsoft.com/office/powerpoint/2010/main" val="332399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CFB6E5-C67F-4454-81BB-307EA035BC0A}" type="slidenum">
              <a:rPr lang="en-IN" smtClean="0"/>
              <a:pPr/>
              <a:t>1</a:t>
            </a:fld>
            <a:endParaRPr lang="en-IN"/>
          </a:p>
        </p:txBody>
      </p:sp>
    </p:spTree>
    <p:extLst>
      <p:ext uri="{BB962C8B-B14F-4D97-AF65-F5344CB8AC3E}">
        <p14:creationId xmlns:p14="http://schemas.microsoft.com/office/powerpoint/2010/main" val="28428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B3FCB-360A-49EC-8675-DF6F2124425B}"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3249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6091157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3882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98131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88181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7688919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025F-7DD7-4F4C-9492-72123ADA3637}"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545491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8C463-DAA1-4445-8415-B52A3452F27C}"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2887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57D09-5E6C-4B21-9BF9-E9686A890046}"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7800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9EBD2-16E3-432B-97DB-162BECAE51BE}" type="datetime1">
              <a:rPr lang="en-IN" smtClean="0"/>
              <a:pPr/>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77472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2D931-61E1-4502-B00A-B7FCAC9BFE30}" type="datetime1">
              <a:rPr lang="en-IN" smtClean="0"/>
              <a:pPr/>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56084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E90BB-4B7C-40E8-9B9B-A7332D1F6FDD}" type="datetime1">
              <a:rPr lang="en-IN" smtClean="0"/>
              <a:pPr/>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6510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9A31F-3074-45ED-91B4-4DA56728F774}" type="datetime1">
              <a:rPr lang="en-IN" smtClean="0"/>
              <a:pPr/>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14921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35CE-8906-4558-AD64-807ACFBD4AEF}" type="datetime1">
              <a:rPr lang="en-IN" smtClean="0"/>
              <a:pPr/>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41793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7A291-3118-4DE3-9B6C-141F71C026C8}" type="datetime1">
              <a:rPr lang="en-IN" smtClean="0"/>
              <a:pPr/>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2823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7F57-2825-422C-952B-051AED5F52C8}" type="datetime1">
              <a:rPr lang="en-IN" smtClean="0"/>
              <a:pPr/>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5317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396020-DA5C-438E-99F7-8578CCD15479}" type="datetime1">
              <a:rPr lang="en-IN" smtClean="0"/>
              <a:pPr/>
              <a:t>05-12-2022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C55FAF0-B2DD-4FAE-AA69-9CD7EDBD7A17}" type="slidenum">
              <a:rPr lang="en-IN" smtClean="0"/>
              <a:pPr/>
              <a:t>‹#›</a:t>
            </a:fld>
            <a:endParaRPr lang="en-IN"/>
          </a:p>
        </p:txBody>
      </p:sp>
    </p:spTree>
    <p:extLst>
      <p:ext uri="{BB962C8B-B14F-4D97-AF65-F5344CB8AC3E}">
        <p14:creationId xmlns:p14="http://schemas.microsoft.com/office/powerpoint/2010/main" val="2656111944"/>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whatis/definition/pixel" TargetMode="External"/><Relationship Id="rId7" Type="http://schemas.openxmlformats.org/officeDocument/2006/relationships/image" Target="../media/image6.png"/><Relationship Id="rId2" Type="http://schemas.openxmlformats.org/officeDocument/2006/relationships/hyperlink" Target="https://www.techtarget.com/searchenterpriseai/definition/image-recognition"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DF4B-F716-429C-9192-0BB2DCC74CB9}"/>
              </a:ext>
            </a:extLst>
          </p:cNvPr>
          <p:cNvSpPr>
            <a:spLocks noGrp="1"/>
          </p:cNvSpPr>
          <p:nvPr>
            <p:ph type="ctrTitle"/>
          </p:nvPr>
        </p:nvSpPr>
        <p:spPr>
          <a:xfrm>
            <a:off x="1204814" y="367646"/>
            <a:ext cx="8373201" cy="2050314"/>
          </a:xfrm>
        </p:spPr>
        <p:txBody>
          <a:bodyPr>
            <a:noAutofit/>
          </a:bodyPr>
          <a:lstStyle/>
          <a:p>
            <a:pPr algn="ctr">
              <a:lnSpc>
                <a:spcPct val="115000"/>
              </a:lnSpc>
              <a:spcAft>
                <a:spcPts val="1000"/>
              </a:spcAft>
            </a:pPr>
            <a:r>
              <a:rPr lang="en-IN" sz="6600" u="sng" dirty="0">
                <a:solidFill>
                  <a:schemeClr val="tx1">
                    <a:lumMod val="95000"/>
                    <a:lumOff val="5000"/>
                  </a:schemeClr>
                </a:solidFill>
                <a:effectLst/>
                <a:latin typeface="Berlin Sans FB Demi" panose="020E0802020502020306" pitchFamily="34" charset="0"/>
                <a:ea typeface="Times New Roman" panose="02020603050405020304" pitchFamily="18" charset="0"/>
                <a:cs typeface="Times New Roman" panose="02020603050405020304" pitchFamily="18" charset="0"/>
              </a:rPr>
              <a:t>APPLIED MACHINE LEARNING</a:t>
            </a:r>
          </a:p>
        </p:txBody>
      </p:sp>
      <p:sp>
        <p:nvSpPr>
          <p:cNvPr id="7" name="Slide Number Placeholder 6"/>
          <p:cNvSpPr>
            <a:spLocks noGrp="1"/>
          </p:cNvSpPr>
          <p:nvPr>
            <p:ph type="sldNum" sz="quarter" idx="12"/>
          </p:nvPr>
        </p:nvSpPr>
        <p:spPr/>
        <p:txBody>
          <a:bodyPr/>
          <a:lstStyle/>
          <a:p>
            <a:fld id="{1C55FAF0-B2DD-4FAE-AA69-9CD7EDBD7A17}" type="slidenum">
              <a:rPr lang="en-IN" smtClean="0"/>
              <a:pPr/>
              <a:t>1</a:t>
            </a:fld>
            <a:endParaRPr lang="en-IN"/>
          </a:p>
        </p:txBody>
      </p:sp>
      <p:sp>
        <p:nvSpPr>
          <p:cNvPr id="3" name="TextBox 2"/>
          <p:cNvSpPr txBox="1"/>
          <p:nvPr/>
        </p:nvSpPr>
        <p:spPr>
          <a:xfrm>
            <a:off x="249164" y="4271351"/>
            <a:ext cx="5072958" cy="1815882"/>
          </a:xfrm>
          <a:prstGeom prst="rect">
            <a:avLst/>
          </a:prstGeom>
          <a:noFill/>
        </p:spPr>
        <p:txBody>
          <a:bodyPr wrap="square" rtlCol="0">
            <a:spAutoFit/>
          </a:bodyPr>
          <a:lstStyle/>
          <a:p>
            <a:pPr algn="ctr"/>
            <a:r>
              <a:rPr lang="en-US" sz="2800" b="1" i="1" dirty="0">
                <a:latin typeface="Bodoni MT Black" panose="02070A03080606020203" pitchFamily="18" charset="0"/>
                <a:cs typeface="Calibri" panose="020F0502020204030204" pitchFamily="34" charset="0"/>
              </a:rPr>
              <a:t>Under the guidance of:</a:t>
            </a:r>
          </a:p>
          <a:p>
            <a:pPr algn="ctr"/>
            <a:r>
              <a:rPr lang="en-US" sz="2800" b="1" i="1" dirty="0">
                <a:solidFill>
                  <a:srgbClr val="0070C0"/>
                </a:solidFill>
                <a:latin typeface="Cascadia Mono SemiBold" panose="020B0609020000020004" pitchFamily="49" charset="0"/>
                <a:ea typeface="Cascadia Mono SemiBold" panose="020B0609020000020004" pitchFamily="49" charset="0"/>
                <a:cs typeface="Cascadia Mono SemiBold" panose="020B0609020000020004" pitchFamily="49" charset="0"/>
              </a:rPr>
              <a:t>DR.BIRANCHI NARAYAN RATH</a:t>
            </a:r>
          </a:p>
          <a:p>
            <a:pPr algn="ctr"/>
            <a:endParaRPr lang="en-US" sz="2800" b="1" i="1" dirty="0">
              <a:latin typeface="Calibri" panose="020F0502020204030204" pitchFamily="34" charset="0"/>
              <a:cs typeface="Calibri" panose="020F0502020204030204" pitchFamily="34" charset="0"/>
            </a:endParaRPr>
          </a:p>
        </p:txBody>
      </p:sp>
      <p:sp>
        <p:nvSpPr>
          <p:cNvPr id="13" name="TextBox 12"/>
          <p:cNvSpPr txBox="1"/>
          <p:nvPr/>
        </p:nvSpPr>
        <p:spPr>
          <a:xfrm>
            <a:off x="5137607" y="2705493"/>
            <a:ext cx="4136395" cy="2246769"/>
          </a:xfrm>
          <a:prstGeom prst="rect">
            <a:avLst/>
          </a:prstGeom>
          <a:noFill/>
        </p:spPr>
        <p:txBody>
          <a:bodyPr wrap="square" rtlCol="0">
            <a:spAutoFit/>
          </a:bodyPr>
          <a:lstStyle/>
          <a:p>
            <a:r>
              <a:rPr lang="en-US" sz="2800" b="1" dirty="0">
                <a:solidFill>
                  <a:schemeClr val="tx1">
                    <a:lumMod val="95000"/>
                    <a:lumOff val="5000"/>
                  </a:schemeClr>
                </a:solidFill>
                <a:latin typeface="Bodoni MT Black" panose="02070A03080606020203" pitchFamily="18" charset="0"/>
                <a:cs typeface="Calibri" panose="020F0502020204030204" pitchFamily="34" charset="0"/>
              </a:rPr>
              <a:t>Name: </a:t>
            </a:r>
            <a:r>
              <a:rPr lang="en-US" sz="2800" b="1" dirty="0">
                <a:solidFill>
                  <a:srgbClr val="0070C0"/>
                </a:solidFill>
                <a:latin typeface="Berlin Sans FB Demi" panose="020E0802020502020306" pitchFamily="34" charset="0"/>
                <a:cs typeface="Calibri" panose="020F0502020204030204" pitchFamily="34" charset="0"/>
              </a:rPr>
              <a:t>SAHIL MISHRA</a:t>
            </a:r>
          </a:p>
          <a:p>
            <a:r>
              <a:rPr lang="en-US" sz="2800" b="1" dirty="0">
                <a:solidFill>
                  <a:schemeClr val="tx1">
                    <a:lumMod val="95000"/>
                    <a:lumOff val="5000"/>
                  </a:schemeClr>
                </a:solidFill>
                <a:latin typeface="Bodoni MT Black" panose="02070A03080606020203" pitchFamily="18" charset="0"/>
                <a:cs typeface="Calibri" panose="020F0502020204030204" pitchFamily="34" charset="0"/>
              </a:rPr>
              <a:t>Branch: </a:t>
            </a:r>
            <a:r>
              <a:rPr lang="en-US" sz="2800" b="1" dirty="0">
                <a:solidFill>
                  <a:srgbClr val="0070C0"/>
                </a:solidFill>
                <a:latin typeface="Bodoni MT Black" panose="02070A03080606020203" pitchFamily="18" charset="0"/>
                <a:cs typeface="Calibri" panose="020F0502020204030204" pitchFamily="34" charset="0"/>
              </a:rPr>
              <a:t>CEN</a:t>
            </a:r>
          </a:p>
          <a:p>
            <a:r>
              <a:rPr lang="en-US" sz="2800" b="1" dirty="0">
                <a:solidFill>
                  <a:schemeClr val="tx1">
                    <a:lumMod val="95000"/>
                    <a:lumOff val="5000"/>
                  </a:schemeClr>
                </a:solidFill>
                <a:latin typeface="Bodoni MT Black" panose="02070A03080606020203" pitchFamily="18" charset="0"/>
                <a:cs typeface="Calibri" panose="020F0502020204030204" pitchFamily="34" charset="0"/>
              </a:rPr>
              <a:t>SIC. No. : </a:t>
            </a:r>
            <a:r>
              <a:rPr lang="en-US" sz="2800" b="1" dirty="0">
                <a:solidFill>
                  <a:srgbClr val="0070C0"/>
                </a:solidFill>
                <a:latin typeface="Bodoni MT Black" panose="02070A03080606020203" pitchFamily="18" charset="0"/>
                <a:cs typeface="Calibri" panose="020F0502020204030204" pitchFamily="34" charset="0"/>
              </a:rPr>
              <a:t>20BCEC60</a:t>
            </a:r>
          </a:p>
          <a:p>
            <a:r>
              <a:rPr lang="en-US" sz="2800" b="1" dirty="0">
                <a:solidFill>
                  <a:schemeClr val="tx1">
                    <a:lumMod val="95000"/>
                    <a:lumOff val="5000"/>
                  </a:schemeClr>
                </a:solidFill>
                <a:latin typeface="Bodoni MT Black" panose="02070A03080606020203" pitchFamily="18" charset="0"/>
                <a:cs typeface="Calibri" panose="020F0502020204030204" pitchFamily="34" charset="0"/>
              </a:rPr>
              <a:t>SEMESTER</a:t>
            </a:r>
            <a:r>
              <a:rPr lang="en-US" sz="2800" b="1" dirty="0">
                <a:solidFill>
                  <a:schemeClr val="tx1">
                    <a:lumMod val="95000"/>
                    <a:lumOff val="5000"/>
                  </a:schemeClr>
                </a:solidFill>
                <a:latin typeface="Calibri" panose="020F0502020204030204" pitchFamily="34" charset="0"/>
                <a:cs typeface="Calibri" panose="020F0502020204030204" pitchFamily="34" charset="0"/>
              </a:rPr>
              <a:t>:  </a:t>
            </a:r>
            <a:r>
              <a:rPr lang="en-US" sz="2800" b="1" dirty="0">
                <a:solidFill>
                  <a:srgbClr val="0070C0"/>
                </a:solidFill>
                <a:latin typeface="Calibri" panose="020F0502020204030204" pitchFamily="34" charset="0"/>
                <a:cs typeface="Calibri" panose="020F0502020204030204" pitchFamily="34" charset="0"/>
              </a:rPr>
              <a:t>5</a:t>
            </a:r>
            <a:r>
              <a:rPr lang="en-US" sz="2800" b="1" baseline="30000" dirty="0">
                <a:solidFill>
                  <a:srgbClr val="0070C0"/>
                </a:solidFill>
                <a:latin typeface="Calibri" panose="020F0502020204030204" pitchFamily="34" charset="0"/>
                <a:cs typeface="Calibri" panose="020F0502020204030204" pitchFamily="34" charset="0"/>
              </a:rPr>
              <a:t>TH</a:t>
            </a:r>
          </a:p>
          <a:p>
            <a:endParaRPr lang="en-IN" sz="2800" dirty="0">
              <a:latin typeface="Calibri" panose="020F0502020204030204" pitchFamily="34" charset="0"/>
              <a:cs typeface="Calibri" panose="020F0502020204030204" pitchFamily="34" charset="0"/>
            </a:endParaRPr>
          </a:p>
        </p:txBody>
      </p:sp>
      <p:pic>
        <p:nvPicPr>
          <p:cNvPr id="9" name="Picture 8" descr="Auton"/>
          <p:cNvPicPr/>
          <p:nvPr/>
        </p:nvPicPr>
        <p:blipFill>
          <a:blip r:embed="rId3" cstate="print"/>
          <a:srcRect/>
          <a:stretch>
            <a:fillRect/>
          </a:stretch>
        </p:blipFill>
        <p:spPr bwMode="auto">
          <a:xfrm>
            <a:off x="171252" y="6010096"/>
            <a:ext cx="5072958" cy="792781"/>
          </a:xfrm>
          <a:prstGeom prst="rect">
            <a:avLst/>
          </a:prstGeom>
          <a:noFill/>
          <a:ln w="9525">
            <a:noFill/>
            <a:miter lim="800000"/>
            <a:headEnd/>
            <a:tailEnd/>
          </a:ln>
        </p:spPr>
      </p:pic>
    </p:spTree>
    <p:extLst>
      <p:ext uri="{BB962C8B-B14F-4D97-AF65-F5344CB8AC3E}">
        <p14:creationId xmlns:p14="http://schemas.microsoft.com/office/powerpoint/2010/main" val="34925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F307-1616-4A25-98DD-2B8BD692E300}"/>
              </a:ext>
            </a:extLst>
          </p:cNvPr>
          <p:cNvSpPr>
            <a:spLocks noGrp="1"/>
          </p:cNvSpPr>
          <p:nvPr>
            <p:ph type="title"/>
          </p:nvPr>
        </p:nvSpPr>
        <p:spPr>
          <a:xfrm>
            <a:off x="677333" y="131975"/>
            <a:ext cx="8596668" cy="803822"/>
          </a:xfrm>
        </p:spPr>
        <p:txBody>
          <a:bodyPr>
            <a:normAutofit/>
          </a:bodyPr>
          <a:lstStyle/>
          <a:p>
            <a:pPr algn="ctr"/>
            <a:r>
              <a:rPr lang="en-US" sz="4000" b="1" u="sng" dirty="0">
                <a:solidFill>
                  <a:schemeClr val="tx1">
                    <a:lumMod val="95000"/>
                    <a:lumOff val="5000"/>
                  </a:schemeClr>
                </a:solidFill>
                <a:latin typeface="Algerian" panose="04020705040A02060702" pitchFamily="82" charset="0"/>
                <a:cs typeface="Times New Roman" pitchFamily="18" charset="0"/>
              </a:rPr>
              <a:t>INTRODUCTION</a:t>
            </a:r>
            <a:endParaRPr lang="en-IN" sz="4000" b="1" dirty="0">
              <a:solidFill>
                <a:schemeClr val="tx1">
                  <a:lumMod val="95000"/>
                  <a:lumOff val="5000"/>
                </a:schemeClr>
              </a:solidFill>
              <a:latin typeface="Algerian" panose="04020705040A02060702" pitchFamily="82" charset="0"/>
              <a:cs typeface="Times New Roman" pitchFamily="18" charset="0"/>
            </a:endParaRPr>
          </a:p>
        </p:txBody>
      </p:sp>
      <p:sp>
        <p:nvSpPr>
          <p:cNvPr id="3" name="Content Placeholder 2">
            <a:extLst>
              <a:ext uri="{FF2B5EF4-FFF2-40B4-BE49-F238E27FC236}">
                <a16:creationId xmlns:a16="http://schemas.microsoft.com/office/drawing/2014/main" id="{ACB89F3C-C64A-471F-9462-BBADEE3DDEC6}"/>
              </a:ext>
            </a:extLst>
          </p:cNvPr>
          <p:cNvSpPr>
            <a:spLocks noGrp="1"/>
          </p:cNvSpPr>
          <p:nvPr>
            <p:ph idx="1"/>
          </p:nvPr>
        </p:nvSpPr>
        <p:spPr>
          <a:xfrm>
            <a:off x="493986" y="935797"/>
            <a:ext cx="9890985" cy="5194416"/>
          </a:xfrm>
        </p:spPr>
        <p:txBody>
          <a:bodyPr>
            <a:normAutofit fontScale="85000" lnSpcReduction="10000"/>
          </a:bodyPr>
          <a:lstStyle/>
          <a:p>
            <a:pPr algn="just">
              <a:buFont typeface="Wingdings" panose="05000000000000000000" pitchFamily="2" charset="2"/>
              <a:buChar char="v"/>
            </a:pPr>
            <a:r>
              <a:rPr lang="en-US" sz="3200" dirty="0">
                <a:solidFill>
                  <a:srgbClr val="0070C0"/>
                </a:solidFill>
                <a:latin typeface="Berlin Sans FB Demi" panose="020E0802020502020306" pitchFamily="34" charset="0"/>
              </a:rPr>
              <a:t>Machine learning in simple words, is to teach machines , like humans so to get more accurate output more conveniently.</a:t>
            </a:r>
          </a:p>
          <a:p>
            <a:pPr marL="285750" indent="-285750" algn="just"/>
            <a:endParaRPr lang="en-US" sz="3200" dirty="0">
              <a:solidFill>
                <a:srgbClr val="4153AF"/>
              </a:solidFill>
              <a:latin typeface="Berlin Sans FB Demi" panose="020E0802020502020306" pitchFamily="34" charset="0"/>
            </a:endParaRPr>
          </a:p>
          <a:p>
            <a:pPr algn="just">
              <a:buFont typeface="Wingdings" panose="05000000000000000000" pitchFamily="2" charset="2"/>
              <a:buChar char="v"/>
            </a:pPr>
            <a:r>
              <a:rPr lang="en-US" sz="3200" dirty="0">
                <a:solidFill>
                  <a:srgbClr val="0070C0"/>
                </a:solidFill>
                <a:latin typeface="Berlin Sans FB Demi" panose="020E0802020502020306" pitchFamily="34" charset="0"/>
              </a:rPr>
              <a:t>ML is one of the most exciting technologies that one would have ever come across. As it is evident from the name, it gives the computer that makes it more similar to humans: </a:t>
            </a:r>
            <a:r>
              <a:rPr lang="en-US" sz="3200" b="1" i="1" dirty="0">
                <a:solidFill>
                  <a:srgbClr val="0070C0"/>
                </a:solidFill>
                <a:latin typeface="Berlin Sans FB Demi" panose="020E0802020502020306" pitchFamily="34" charset="0"/>
              </a:rPr>
              <a:t>The ability to learn</a:t>
            </a:r>
            <a:r>
              <a:rPr lang="en-US" sz="3200" dirty="0">
                <a:solidFill>
                  <a:srgbClr val="0070C0"/>
                </a:solidFill>
                <a:latin typeface="Berlin Sans FB Demi" panose="020E0802020502020306" pitchFamily="34" charset="0"/>
              </a:rPr>
              <a:t>. Machine learning is actively being used today, perhaps in many more places than one would expect.</a:t>
            </a:r>
          </a:p>
          <a:p>
            <a:pPr algn="just">
              <a:buFont typeface="Wingdings" panose="05000000000000000000" pitchFamily="2" charset="2"/>
              <a:buChar char="v"/>
            </a:pPr>
            <a:r>
              <a:rPr lang="en-US" sz="3200" dirty="0">
                <a:solidFill>
                  <a:srgbClr val="0070C0"/>
                </a:solidFill>
                <a:effectLst/>
                <a:latin typeface="Berlin Sans FB Demi" panose="020E0802020502020306" pitchFamily="34" charset="0"/>
                <a:ea typeface="Times New Roman" panose="02020603050405020304" pitchFamily="18" charset="0"/>
                <a:cs typeface="Times New Roman" panose="02020603050405020304" pitchFamily="18" charset="0"/>
              </a:rPr>
              <a:t>Machine learning uses various algorithms for building mathematical models and making predictions using historical data or information</a:t>
            </a:r>
            <a:r>
              <a:rPr lang="en-US" sz="3200" dirty="0">
                <a:solidFill>
                  <a:srgbClr val="4153AF"/>
                </a:solidFill>
                <a:effectLst/>
                <a:latin typeface="Berlin Sans FB Demi" panose="020E0802020502020306" pitchFamily="34" charset="0"/>
                <a:ea typeface="Times New Roman" panose="02020603050405020304" pitchFamily="18" charset="0"/>
                <a:cs typeface="Times New Roman" panose="02020603050405020304" pitchFamily="18" charset="0"/>
              </a:rPr>
              <a:t>.</a:t>
            </a:r>
            <a:endParaRPr lang="en-US" sz="3200" dirty="0">
              <a:solidFill>
                <a:srgbClr val="4153AF"/>
              </a:solidFill>
              <a:latin typeface="Berlin Sans FB Demi" panose="020E0802020502020306" pitchFamily="34" charset="0"/>
              <a:cs typeface="Calibri" panose="020F0502020204030204" pitchFamily="34" charset="0"/>
            </a:endParaRPr>
          </a:p>
          <a:p>
            <a:pPr marL="0" indent="0" algn="just">
              <a:buNone/>
            </a:pPr>
            <a:endParaRPr lang="en-US" sz="2800" dirty="0">
              <a:latin typeface="Calibri" panose="020F0502020204030204" pitchFamily="34" charset="0"/>
              <a:cs typeface="Calibri" panose="020F050202020403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31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2</a:t>
            </a:fld>
            <a:endParaRPr lang="en-IN"/>
          </a:p>
        </p:txBody>
      </p:sp>
      <p:pic>
        <p:nvPicPr>
          <p:cNvPr id="6" name="Picture 5" descr="Auton"/>
          <p:cNvPicPr/>
          <p:nvPr/>
        </p:nvPicPr>
        <p:blipFill>
          <a:blip r:embed="rId2" cstate="print"/>
          <a:srcRect/>
          <a:stretch>
            <a:fillRect/>
          </a:stretch>
        </p:blipFill>
        <p:spPr bwMode="auto">
          <a:xfrm>
            <a:off x="9457348" y="131975"/>
            <a:ext cx="2651377" cy="803822"/>
          </a:xfrm>
          <a:prstGeom prst="rect">
            <a:avLst/>
          </a:prstGeom>
          <a:noFill/>
          <a:ln w="9525">
            <a:noFill/>
            <a:miter lim="800000"/>
            <a:headEnd/>
            <a:tailEnd/>
          </a:ln>
        </p:spPr>
      </p:pic>
      <p:pic>
        <p:nvPicPr>
          <p:cNvPr id="4" name="Picture 3">
            <a:extLst>
              <a:ext uri="{FF2B5EF4-FFF2-40B4-BE49-F238E27FC236}">
                <a16:creationId xmlns:a16="http://schemas.microsoft.com/office/drawing/2014/main" id="{1D63D077-373A-1C90-63C6-F317435E5D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7029" y="5511723"/>
            <a:ext cx="5943600" cy="1236980"/>
          </a:xfrm>
          <a:prstGeom prst="rect">
            <a:avLst/>
          </a:prstGeom>
          <a:noFill/>
          <a:ln>
            <a:noFill/>
          </a:ln>
        </p:spPr>
      </p:pic>
    </p:spTree>
    <p:extLst>
      <p:ext uri="{BB962C8B-B14F-4D97-AF65-F5344CB8AC3E}">
        <p14:creationId xmlns:p14="http://schemas.microsoft.com/office/powerpoint/2010/main" val="11367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8F27-27FB-40CA-47DA-BAAB612A21E3}"/>
              </a:ext>
            </a:extLst>
          </p:cNvPr>
          <p:cNvSpPr>
            <a:spLocks noGrp="1"/>
          </p:cNvSpPr>
          <p:nvPr>
            <p:ph type="title"/>
          </p:nvPr>
        </p:nvSpPr>
        <p:spPr>
          <a:xfrm>
            <a:off x="677334" y="179109"/>
            <a:ext cx="8596668" cy="637529"/>
          </a:xfrm>
        </p:spPr>
        <p:txBody>
          <a:bodyPr>
            <a:normAutofit fontScale="90000"/>
          </a:bodyPr>
          <a:lstStyle/>
          <a:p>
            <a:r>
              <a:rPr lang="en-IN" b="1" dirty="0">
                <a:latin typeface="Algerian" panose="04020705040A02060702" pitchFamily="82" charset="0"/>
              </a:rPr>
              <a:t>      </a:t>
            </a:r>
            <a:r>
              <a:rPr lang="en-IN" sz="4400" b="1" u="sng" dirty="0">
                <a:solidFill>
                  <a:schemeClr val="tx1">
                    <a:lumMod val="95000"/>
                    <a:lumOff val="5000"/>
                  </a:schemeClr>
                </a:solidFill>
                <a:latin typeface="Algerian" panose="04020705040A02060702" pitchFamily="82" charset="0"/>
              </a:rPr>
              <a:t>Stages of MACHINE LEARNING</a:t>
            </a:r>
            <a:endParaRPr lang="en-IN" sz="4400" u="sng"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F641399-00C8-ABC4-E8EB-E9A2CAD3D50B}"/>
              </a:ext>
            </a:extLst>
          </p:cNvPr>
          <p:cNvSpPr>
            <a:spLocks noGrp="1"/>
          </p:cNvSpPr>
          <p:nvPr>
            <p:ph idx="1"/>
          </p:nvPr>
        </p:nvSpPr>
        <p:spPr>
          <a:xfrm>
            <a:off x="169682" y="816638"/>
            <a:ext cx="8814062" cy="18443168"/>
          </a:xfrm>
        </p:spPr>
        <p:txBody>
          <a:bodyPr>
            <a:normAutofit/>
          </a:bodyPr>
          <a:lstStyle/>
          <a:p>
            <a:pPr>
              <a:buFont typeface="Wingdings" panose="05000000000000000000" pitchFamily="2" charset="2"/>
              <a:buChar char="q"/>
            </a:pPr>
            <a:r>
              <a:rPr lang="en-US" sz="2400" u="sng" dirty="0">
                <a:solidFill>
                  <a:srgbClr val="002060"/>
                </a:solidFill>
                <a:latin typeface="Berlin Sans FB Demi" panose="020E0802020502020306" pitchFamily="34" charset="0"/>
              </a:rPr>
              <a:t>BASIC MACHINE LEARNING ::</a:t>
            </a:r>
          </a:p>
          <a:p>
            <a:pPr marL="0" indent="0">
              <a:buNone/>
            </a:pPr>
            <a:r>
              <a:rPr lang="en-US" sz="2000" dirty="0">
                <a:solidFill>
                  <a:srgbClr val="002060"/>
                </a:solidFill>
                <a:latin typeface="Berlin Sans FB" panose="020E0602020502020306" pitchFamily="34" charset="0"/>
              </a:rPr>
              <a:t>      </a:t>
            </a:r>
            <a:r>
              <a:rPr lang="en-US" sz="2000" dirty="0">
                <a:solidFill>
                  <a:srgbClr val="0070C0"/>
                </a:solidFill>
                <a:latin typeface="Berlin Sans FB Demi" panose="020E0802020502020306" pitchFamily="34" charset="0"/>
              </a:rPr>
              <a:t>SUPERVISED LEARNING </a:t>
            </a:r>
            <a:r>
              <a:rPr lang="en-US" sz="2000" dirty="0">
                <a:solidFill>
                  <a:srgbClr val="00B0F0"/>
                </a:solidFill>
                <a:latin typeface="Berlin Sans FB" panose="020E0602020502020306" pitchFamily="34" charset="0"/>
              </a:rPr>
              <a:t>:   </a:t>
            </a:r>
            <a:r>
              <a:rPr lang="en-US" sz="2000" dirty="0">
                <a:solidFill>
                  <a:schemeClr val="tx1">
                    <a:lumMod val="95000"/>
                    <a:lumOff val="5000"/>
                  </a:schemeClr>
                </a:solidFill>
                <a:latin typeface="Arial Rounded MT Bold" panose="020F0704030504030204" pitchFamily="34" charset="0"/>
              </a:rPr>
              <a:t>CLASSIFICATION AND REGRESSION</a:t>
            </a:r>
          </a:p>
          <a:p>
            <a:pPr marL="0" indent="0">
              <a:buNone/>
            </a:pPr>
            <a:r>
              <a:rPr lang="en-US" sz="2000" dirty="0">
                <a:solidFill>
                  <a:srgbClr val="00B0F0"/>
                </a:solidFill>
                <a:latin typeface="Berlin Sans FB Demi" panose="020E0802020502020306" pitchFamily="34" charset="0"/>
              </a:rPr>
              <a:t>      </a:t>
            </a:r>
            <a:r>
              <a:rPr lang="en-US" sz="2000" dirty="0">
                <a:solidFill>
                  <a:srgbClr val="0070C0"/>
                </a:solidFill>
                <a:latin typeface="Berlin Sans FB Demi" panose="020E0802020502020306" pitchFamily="34" charset="0"/>
              </a:rPr>
              <a:t>UNSUPERVISED LEARNING :  </a:t>
            </a:r>
            <a:r>
              <a:rPr lang="en-US" sz="2000" dirty="0">
                <a:solidFill>
                  <a:schemeClr val="tx1">
                    <a:lumMod val="95000"/>
                    <a:lumOff val="5000"/>
                  </a:schemeClr>
                </a:solidFill>
                <a:latin typeface="Arial Rounded MT Bold" panose="020F0704030504030204" pitchFamily="34" charset="0"/>
              </a:rPr>
              <a:t>CLUSTERING AND ASSOCIATION  </a:t>
            </a:r>
          </a:p>
          <a:p>
            <a:pPr>
              <a:buFont typeface="Wingdings" panose="05000000000000000000" pitchFamily="2" charset="2"/>
              <a:buChar char="q"/>
            </a:pPr>
            <a:r>
              <a:rPr lang="en-US" sz="2400" b="1" u="sng" dirty="0">
                <a:solidFill>
                  <a:srgbClr val="002060"/>
                </a:solidFill>
                <a:latin typeface="Berlin Sans FB Demi" panose="020E0802020502020306" pitchFamily="34" charset="0"/>
              </a:rPr>
              <a:t>NEURAL NETWORK MODEL ::</a:t>
            </a:r>
          </a:p>
          <a:p>
            <a:pPr marL="0" indent="0">
              <a:buNone/>
            </a:pPr>
            <a:r>
              <a:rPr lang="en-US" sz="2000" b="1" dirty="0">
                <a:solidFill>
                  <a:srgbClr val="00B0F0"/>
                </a:solidFill>
                <a:latin typeface="Berlin Sans FB Demi" panose="020E0802020502020306" pitchFamily="34" charset="0"/>
              </a:rPr>
              <a:t> </a:t>
            </a:r>
            <a:r>
              <a:rPr lang="en-US" sz="2000" b="1" dirty="0">
                <a:solidFill>
                  <a:srgbClr val="0070C0"/>
                </a:solidFill>
                <a:latin typeface="Berlin Sans FB Demi" panose="020E0802020502020306" pitchFamily="34" charset="0"/>
              </a:rPr>
              <a:t>ARTIFICIAL NEURAL NETWORK :: </a:t>
            </a:r>
            <a:r>
              <a:rPr lang="en-US" b="0" i="0" dirty="0">
                <a:solidFill>
                  <a:srgbClr val="000000"/>
                </a:solidFill>
                <a:effectLst/>
                <a:latin typeface="Arial Rounded MT Bold" panose="020F0704030504030204" pitchFamily="34" charset="0"/>
              </a:rPr>
              <a:t>A neural network can be understood as a network of hidden layers, an input layer and an output layer that tries to mimic the working of a human brain.</a:t>
            </a:r>
            <a:r>
              <a:rPr lang="en-US" b="0" i="0" dirty="0">
                <a:solidFill>
                  <a:srgbClr val="000000"/>
                </a:solidFill>
                <a:effectLst/>
                <a:latin typeface="Nunito" pitchFamily="2" charset="0"/>
              </a:rPr>
              <a:t> </a:t>
            </a:r>
            <a:endParaRPr lang="en-US" sz="2000" b="1" dirty="0">
              <a:solidFill>
                <a:srgbClr val="00B0F0"/>
              </a:solidFill>
              <a:latin typeface="Arial Rounded MT Bold" panose="020F0704030504030204" pitchFamily="34" charset="0"/>
            </a:endParaRPr>
          </a:p>
          <a:p>
            <a:pPr>
              <a:buFont typeface="Wingdings" panose="05000000000000000000" pitchFamily="2" charset="2"/>
              <a:buChar char="q"/>
            </a:pPr>
            <a:endParaRPr lang="en-US" sz="2000" dirty="0">
              <a:solidFill>
                <a:srgbClr val="000000"/>
              </a:solidFill>
              <a:latin typeface="Nunito" pitchFamily="2" charset="0"/>
            </a:endParaRPr>
          </a:p>
          <a:p>
            <a:pPr>
              <a:buFont typeface="Wingdings" panose="05000000000000000000" pitchFamily="2" charset="2"/>
              <a:buChar char="q"/>
            </a:pPr>
            <a:r>
              <a:rPr lang="en-US" sz="2000" dirty="0">
                <a:solidFill>
                  <a:srgbClr val="000000"/>
                </a:solidFill>
                <a:latin typeface="Nunito" pitchFamily="2" charset="0"/>
              </a:rPr>
              <a:t> </a:t>
            </a:r>
            <a:r>
              <a:rPr lang="en-US" sz="2400" b="1" u="sng" dirty="0">
                <a:solidFill>
                  <a:srgbClr val="002060"/>
                </a:solidFill>
                <a:latin typeface="Berlin Sans FB Demi" panose="020E0802020502020306" pitchFamily="34" charset="0"/>
              </a:rPr>
              <a:t>DEEP NEURAL NETWORK MODEL ::</a:t>
            </a:r>
          </a:p>
          <a:p>
            <a:pPr marL="0" indent="0">
              <a:buNone/>
            </a:pPr>
            <a:r>
              <a:rPr lang="en-US" sz="2000" b="1" dirty="0">
                <a:solidFill>
                  <a:srgbClr val="00B0F0"/>
                </a:solidFill>
                <a:latin typeface="Berlin Sans FB Demi" panose="020E0802020502020306" pitchFamily="34" charset="0"/>
              </a:rPr>
              <a:t>    </a:t>
            </a:r>
            <a:r>
              <a:rPr lang="en-US" sz="2000" b="1" dirty="0">
                <a:solidFill>
                  <a:srgbClr val="0070C0"/>
                </a:solidFill>
                <a:latin typeface="Berlin Sans FB Demi" panose="020E0802020502020306" pitchFamily="34" charset="0"/>
              </a:rPr>
              <a:t>CONVOLUTION NEURAL NETWORK ::</a:t>
            </a:r>
          </a:p>
          <a:p>
            <a:pPr marL="0" indent="0">
              <a:buNone/>
            </a:pPr>
            <a:r>
              <a:rPr lang="en-US" b="0" i="0" dirty="0">
                <a:solidFill>
                  <a:schemeClr val="tx1">
                    <a:lumMod val="95000"/>
                    <a:lumOff val="5000"/>
                  </a:schemeClr>
                </a:solidFill>
                <a:effectLst/>
                <a:latin typeface="Arial Rounded MT Bold" panose="020F0704030504030204" pitchFamily="34" charset="0"/>
              </a:rPr>
              <a:t>specifically used for </a:t>
            </a:r>
            <a:r>
              <a:rPr lang="en-US" b="0" i="0" u="sng" dirty="0">
                <a:solidFill>
                  <a:schemeClr val="tx1">
                    <a:lumMod val="95000"/>
                    <a:lumOff val="5000"/>
                  </a:schemeClr>
                </a:solidFill>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image recognition</a:t>
            </a:r>
            <a:r>
              <a:rPr lang="en-US" b="0" i="0" dirty="0">
                <a:solidFill>
                  <a:schemeClr val="tx1">
                    <a:lumMod val="95000"/>
                    <a:lumOff val="5000"/>
                  </a:schemeClr>
                </a:solidFill>
                <a:effectLst/>
                <a:latin typeface="Arial Rounded MT Bold" panose="020F0704030504030204" pitchFamily="34" charset="0"/>
              </a:rPr>
              <a:t> and tasks that involve the processing of </a:t>
            </a:r>
            <a:r>
              <a:rPr lang="en-US" b="0" i="0" u="sng" strike="noStrike" dirty="0">
                <a:solidFill>
                  <a:schemeClr val="tx1">
                    <a:lumMod val="95000"/>
                    <a:lumOff val="5000"/>
                  </a:schemeClr>
                </a:solidFill>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pixel</a:t>
            </a:r>
            <a:r>
              <a:rPr lang="en-US" b="0" i="0" dirty="0">
                <a:solidFill>
                  <a:schemeClr val="tx1">
                    <a:lumMod val="95000"/>
                    <a:lumOff val="5000"/>
                  </a:schemeClr>
                </a:solidFill>
                <a:effectLst/>
                <a:latin typeface="Arial Rounded MT Bold" panose="020F0704030504030204" pitchFamily="34" charset="0"/>
              </a:rPr>
              <a:t> </a:t>
            </a:r>
            <a:r>
              <a:rPr lang="en-US" b="0" i="0" dirty="0" err="1">
                <a:solidFill>
                  <a:schemeClr val="tx1">
                    <a:lumMod val="95000"/>
                    <a:lumOff val="5000"/>
                  </a:schemeClr>
                </a:solidFill>
                <a:effectLst/>
                <a:latin typeface="Arial Rounded MT Bold" panose="020F0704030504030204" pitchFamily="34" charset="0"/>
              </a:rPr>
              <a:t>data</a:t>
            </a:r>
            <a:r>
              <a:rPr lang="en-US" dirty="0" err="1">
                <a:solidFill>
                  <a:schemeClr val="tx1">
                    <a:lumMod val="95000"/>
                    <a:lumOff val="5000"/>
                  </a:schemeClr>
                </a:solidFill>
                <a:latin typeface="Arial Rounded MT Bold" panose="020F0704030504030204" pitchFamily="34" charset="0"/>
              </a:rPr>
              <a:t>,facial</a:t>
            </a:r>
            <a:r>
              <a:rPr lang="en-US" dirty="0">
                <a:solidFill>
                  <a:schemeClr val="tx1">
                    <a:lumMod val="95000"/>
                    <a:lumOff val="5000"/>
                  </a:schemeClr>
                </a:solidFill>
                <a:latin typeface="Arial Rounded MT Bold" panose="020F0704030504030204" pitchFamily="34" charset="0"/>
              </a:rPr>
              <a:t> /speech/pattern recognition</a:t>
            </a:r>
            <a:r>
              <a:rPr lang="en-US" b="0" i="0" dirty="0">
                <a:solidFill>
                  <a:schemeClr val="tx1">
                    <a:lumMod val="95000"/>
                    <a:lumOff val="5000"/>
                  </a:schemeClr>
                </a:solidFill>
                <a:effectLst/>
                <a:latin typeface="Arial Rounded MT Bold" panose="020F0704030504030204" pitchFamily="34" charset="0"/>
              </a:rPr>
              <a:t> .</a:t>
            </a:r>
          </a:p>
          <a:p>
            <a:pPr marL="0" indent="0">
              <a:buNone/>
            </a:pPr>
            <a:r>
              <a:rPr lang="en-US" b="1" i="0" dirty="0">
                <a:solidFill>
                  <a:schemeClr val="tx1">
                    <a:lumMod val="95000"/>
                    <a:lumOff val="5000"/>
                  </a:schemeClr>
                </a:solidFill>
                <a:effectLst/>
                <a:latin typeface="Arial Rounded MT Bold" panose="020F0704030504030204" pitchFamily="34" charset="0"/>
              </a:rPr>
              <a:t>convolution</a:t>
            </a:r>
            <a:r>
              <a:rPr lang="en-US" b="0" i="0" dirty="0">
                <a:solidFill>
                  <a:schemeClr val="tx1">
                    <a:lumMod val="95000"/>
                    <a:lumOff val="5000"/>
                  </a:schemeClr>
                </a:solidFill>
                <a:effectLst/>
                <a:latin typeface="Arial Rounded MT Bold" panose="020F0704030504030204" pitchFamily="34" charset="0"/>
              </a:rPr>
              <a:t> is a mathematical operation on two functions that produces a third function that expresses how the shape of one is modified by the other.</a:t>
            </a:r>
            <a:endParaRPr lang="en-US" b="1" dirty="0">
              <a:solidFill>
                <a:schemeClr val="tx1">
                  <a:lumMod val="95000"/>
                  <a:lumOff val="5000"/>
                </a:schemeClr>
              </a:solidFill>
              <a:latin typeface="Arial Rounded MT Bold" panose="020F0704030504030204" pitchFamily="34" charset="0"/>
            </a:endParaRPr>
          </a:p>
        </p:txBody>
      </p:sp>
      <p:sp>
        <p:nvSpPr>
          <p:cNvPr id="4" name="Slide Number Placeholder 3">
            <a:extLst>
              <a:ext uri="{FF2B5EF4-FFF2-40B4-BE49-F238E27FC236}">
                <a16:creationId xmlns:a16="http://schemas.microsoft.com/office/drawing/2014/main" id="{1C33E461-843A-1322-AC8F-1F23D3480B06}"/>
              </a:ext>
            </a:extLst>
          </p:cNvPr>
          <p:cNvSpPr>
            <a:spLocks noGrp="1"/>
          </p:cNvSpPr>
          <p:nvPr>
            <p:ph type="sldNum" sz="quarter" idx="12"/>
          </p:nvPr>
        </p:nvSpPr>
        <p:spPr/>
        <p:txBody>
          <a:bodyPr/>
          <a:lstStyle/>
          <a:p>
            <a:fld id="{1C55FAF0-B2DD-4FAE-AA69-9CD7EDBD7A17}" type="slidenum">
              <a:rPr lang="en-IN" smtClean="0"/>
              <a:pPr/>
              <a:t>3</a:t>
            </a:fld>
            <a:endParaRPr lang="en-IN"/>
          </a:p>
        </p:txBody>
      </p:sp>
      <p:pic>
        <p:nvPicPr>
          <p:cNvPr id="5" name="Picture 4">
            <a:extLst>
              <a:ext uri="{FF2B5EF4-FFF2-40B4-BE49-F238E27FC236}">
                <a16:creationId xmlns:a16="http://schemas.microsoft.com/office/drawing/2014/main" id="{EA95E422-79C5-7DEB-01EC-0E348530A9C3}"/>
              </a:ext>
            </a:extLst>
          </p:cNvPr>
          <p:cNvPicPr>
            <a:picLocks noChangeAspect="1"/>
          </p:cNvPicPr>
          <p:nvPr/>
        </p:nvPicPr>
        <p:blipFill rotWithShape="1">
          <a:blip r:embed="rId4">
            <a:extLst>
              <a:ext uri="{28A0092B-C50C-407E-A947-70E740481C1C}">
                <a14:useLocalDpi xmlns:a14="http://schemas.microsoft.com/office/drawing/2010/main" val="0"/>
              </a:ext>
            </a:extLst>
          </a:blip>
          <a:srcRect l="25236" t="24953" r="26413" b="20364"/>
          <a:stretch/>
        </p:blipFill>
        <p:spPr>
          <a:xfrm>
            <a:off x="9080453" y="90169"/>
            <a:ext cx="2941865" cy="1480007"/>
          </a:xfrm>
          <a:prstGeom prst="rect">
            <a:avLst/>
          </a:prstGeom>
        </p:spPr>
      </p:pic>
      <p:pic>
        <p:nvPicPr>
          <p:cNvPr id="6" name="Picture 5">
            <a:extLst>
              <a:ext uri="{FF2B5EF4-FFF2-40B4-BE49-F238E27FC236}">
                <a16:creationId xmlns:a16="http://schemas.microsoft.com/office/drawing/2014/main" id="{C1A9E2B9-2630-4B94-0D1D-4D2C51AAF4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453" y="1570176"/>
            <a:ext cx="2941865" cy="1480007"/>
          </a:xfrm>
          <a:prstGeom prst="rect">
            <a:avLst/>
          </a:prstGeom>
        </p:spPr>
      </p:pic>
      <p:sp>
        <p:nvSpPr>
          <p:cNvPr id="7" name="AutoShape 2" descr="Artificial Neural Networks">
            <a:extLst>
              <a:ext uri="{FF2B5EF4-FFF2-40B4-BE49-F238E27FC236}">
                <a16:creationId xmlns:a16="http://schemas.microsoft.com/office/drawing/2014/main" id="{F5BC86EB-25C7-5B3D-7194-479A1038969E}"/>
              </a:ext>
            </a:extLst>
          </p:cNvPr>
          <p:cNvSpPr>
            <a:spLocks noChangeAspect="1" noChangeArrowheads="1"/>
          </p:cNvSpPr>
          <p:nvPr/>
        </p:nvSpPr>
        <p:spPr bwMode="auto">
          <a:xfrm>
            <a:off x="5943600" y="3276600"/>
            <a:ext cx="304800" cy="11068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5D8E71E-7BA9-1278-340D-408D81F3AA3C}"/>
              </a:ext>
            </a:extLst>
          </p:cNvPr>
          <p:cNvPicPr>
            <a:picLocks noChangeAspect="1"/>
          </p:cNvPicPr>
          <p:nvPr/>
        </p:nvPicPr>
        <p:blipFill>
          <a:blip r:embed="rId6"/>
          <a:stretch>
            <a:fillRect/>
          </a:stretch>
        </p:blipFill>
        <p:spPr>
          <a:xfrm>
            <a:off x="6900421" y="3317184"/>
            <a:ext cx="5121897" cy="1441022"/>
          </a:xfrm>
          <a:prstGeom prst="rect">
            <a:avLst/>
          </a:prstGeom>
        </p:spPr>
      </p:pic>
      <p:pic>
        <p:nvPicPr>
          <p:cNvPr id="1028" name="Picture 4" descr="Convolutional Neural Network to identify the image of a bird">
            <a:extLst>
              <a:ext uri="{FF2B5EF4-FFF2-40B4-BE49-F238E27FC236}">
                <a16:creationId xmlns:a16="http://schemas.microsoft.com/office/drawing/2014/main" id="{DC80FA14-68B5-5F1F-280C-821AA62A29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9827" y="4797191"/>
            <a:ext cx="3405336" cy="135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8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1629-CC99-436F-ACF0-0E1473C5D60B}"/>
              </a:ext>
            </a:extLst>
          </p:cNvPr>
          <p:cNvSpPr>
            <a:spLocks noGrp="1"/>
          </p:cNvSpPr>
          <p:nvPr>
            <p:ph type="title"/>
          </p:nvPr>
        </p:nvSpPr>
        <p:spPr>
          <a:xfrm>
            <a:off x="677334" y="207391"/>
            <a:ext cx="8596668" cy="609248"/>
          </a:xfrm>
        </p:spPr>
        <p:txBody>
          <a:bodyPr>
            <a:normAutofit fontScale="90000"/>
          </a:bodyPr>
          <a:lstStyle/>
          <a:p>
            <a:pPr algn="ctr"/>
            <a:r>
              <a:rPr lang="en-US" sz="4400" b="1" u="sng" dirty="0">
                <a:solidFill>
                  <a:schemeClr val="tx1">
                    <a:lumMod val="95000"/>
                    <a:lumOff val="5000"/>
                  </a:schemeClr>
                </a:solidFill>
                <a:latin typeface="Algerian" panose="04020705040A02060702" pitchFamily="82" charset="0"/>
              </a:rPr>
              <a:t>OBJECTIVES</a:t>
            </a:r>
            <a:br>
              <a:rPr lang="en-US" sz="3600" b="1" dirty="0">
                <a:latin typeface="Algerian" panose="04020705040A02060702" pitchFamily="82" charset="0"/>
              </a:rPr>
            </a:b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335C579-7930-457D-89A3-27611D557FB6}"/>
              </a:ext>
            </a:extLst>
          </p:cNvPr>
          <p:cNvSpPr>
            <a:spLocks noGrp="1"/>
          </p:cNvSpPr>
          <p:nvPr>
            <p:ph idx="1"/>
          </p:nvPr>
        </p:nvSpPr>
        <p:spPr>
          <a:xfrm>
            <a:off x="518474" y="1206631"/>
            <a:ext cx="10030120" cy="5443978"/>
          </a:xfrm>
        </p:spPr>
        <p:txBody>
          <a:bodyPr>
            <a:normAutofit lnSpcReduction="10000"/>
          </a:bodyPr>
          <a:lstStyle/>
          <a:p>
            <a:pPr marL="285750" indent="-285750" algn="just"/>
            <a:r>
              <a:rPr lang="en-US" sz="2400" dirty="0">
                <a:solidFill>
                  <a:srgbClr val="0070C0"/>
                </a:solidFill>
                <a:latin typeface="Berlin Sans FB" panose="020E0602020502020306" pitchFamily="34" charset="0"/>
                <a:cs typeface="Times New Roman" pitchFamily="18" charset="0"/>
              </a:rPr>
              <a:t>To have brief idea about Machine learning domain</a:t>
            </a:r>
            <a:r>
              <a:rPr lang="en-US" sz="2400" dirty="0">
                <a:solidFill>
                  <a:srgbClr val="4153AF"/>
                </a:solidFill>
                <a:latin typeface="Berlin Sans FB" panose="020E0602020502020306" pitchFamily="34" charset="0"/>
                <a:cs typeface="Times New Roman" pitchFamily="18" charset="0"/>
              </a:rPr>
              <a:t>.</a:t>
            </a:r>
          </a:p>
          <a:p>
            <a:pPr algn="just"/>
            <a:r>
              <a:rPr lang="en-US" sz="2400" dirty="0">
                <a:solidFill>
                  <a:srgbClr val="0070C0"/>
                </a:solidFill>
                <a:latin typeface="Berlin Sans FB" panose="020E0602020502020306" pitchFamily="34" charset="0"/>
                <a:cs typeface="Times New Roman" pitchFamily="18" charset="0"/>
              </a:rPr>
              <a:t>To have understanding of Data preprocessing.</a:t>
            </a:r>
          </a:p>
          <a:p>
            <a:pPr algn="just"/>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Import and wrangle data using Python libraries and divide them into training and test datasets.</a:t>
            </a:r>
          </a:p>
          <a:p>
            <a:pPr marL="228600" algn="just">
              <a:lnSpc>
                <a:spcPct val="115000"/>
              </a:lnSpc>
              <a:spcAft>
                <a:spcPts val="1000"/>
              </a:spcAft>
            </a:pPr>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Implement Linear and Polynomial Regression and   classification methods.      Interpret Unsupervised learning and learn to use clustering algorithms.</a:t>
            </a:r>
          </a:p>
          <a:p>
            <a:pPr algn="just"/>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Build Artificial neural network model and Convolution neural network model</a:t>
            </a:r>
          </a:p>
          <a:p>
            <a:pPr algn="just"/>
            <a:r>
              <a:rPr lang="en-US" sz="2400" dirty="0">
                <a:solidFill>
                  <a:srgbClr val="0070C0"/>
                </a:solidFill>
                <a:latin typeface="Berlin Sans FB" panose="020E0602020502020306" pitchFamily="34" charset="0"/>
                <a:ea typeface="Times New Roman" panose="02020603050405020304" pitchFamily="18" charset="0"/>
                <a:cs typeface="Times New Roman" panose="02020603050405020304" pitchFamily="18" charset="0"/>
              </a:rPr>
              <a:t>In ANN , compile the model ,train the model and performance matrix.</a:t>
            </a:r>
          </a:p>
          <a:p>
            <a:pPr algn="just"/>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In CNN, </a:t>
            </a:r>
            <a:r>
              <a:rPr lang="en-US" sz="2400" dirty="0">
                <a:solidFill>
                  <a:srgbClr val="0070C0"/>
                </a:solidFill>
                <a:latin typeface="Berlin Sans FB" panose="020E0602020502020306" pitchFamily="34" charset="0"/>
                <a:ea typeface="Times New Roman" panose="02020603050405020304" pitchFamily="18" charset="0"/>
                <a:cs typeface="Times New Roman" panose="02020603050405020304" pitchFamily="18" charset="0"/>
              </a:rPr>
              <a:t>build convolution layer ,compile / predict model.</a:t>
            </a:r>
          </a:p>
          <a:p>
            <a:pPr algn="just"/>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Appreciate the breadth &amp; depth of ML applications and use cases in real-world scenarios.</a:t>
            </a:r>
          </a:p>
          <a:p>
            <a:pPr algn="just"/>
            <a:endParaRPr lang="en-US" sz="2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285750" indent="-285750" algn="just"/>
            <a:endParaRPr lang="en-US" sz="2800" dirty="0">
              <a:solidFill>
                <a:srgbClr val="4153AF"/>
              </a:solidFill>
              <a:latin typeface="Berlin Sans FB" panose="020E0602020502020306" pitchFamily="34" charset="0"/>
              <a:cs typeface="Times New Roman" pitchFamily="18" charset="0"/>
            </a:endParaRPr>
          </a:p>
          <a:p>
            <a:pPr marL="0" indent="0" algn="just">
              <a:buNone/>
            </a:pPr>
            <a:endParaRPr lang="en-US" sz="2800" dirty="0">
              <a:latin typeface="Calibri" panose="020F0502020204030204" pitchFamily="34" charset="0"/>
              <a:cs typeface="Calibri" panose="020F0502020204030204" pitchFamily="34" charset="0"/>
            </a:endParaRPr>
          </a:p>
          <a:p>
            <a:pPr marL="0" indent="0" algn="just">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4</a:t>
            </a:fld>
            <a:endParaRPr lang="en-IN"/>
          </a:p>
        </p:txBody>
      </p:sp>
      <p:pic>
        <p:nvPicPr>
          <p:cNvPr id="6" name="Picture 5" descr="Auton"/>
          <p:cNvPicPr/>
          <p:nvPr/>
        </p:nvPicPr>
        <p:blipFill>
          <a:blip r:embed="rId2" cstate="print"/>
          <a:srcRect/>
          <a:stretch>
            <a:fillRect/>
          </a:stretch>
        </p:blipFill>
        <p:spPr bwMode="auto">
          <a:xfrm>
            <a:off x="9274002" y="207391"/>
            <a:ext cx="2556784" cy="882650"/>
          </a:xfrm>
          <a:prstGeom prst="rect">
            <a:avLst/>
          </a:prstGeom>
          <a:noFill/>
          <a:ln w="9525">
            <a:noFill/>
            <a:miter lim="800000"/>
            <a:headEnd/>
            <a:tailEnd/>
          </a:ln>
        </p:spPr>
      </p:pic>
    </p:spTree>
    <p:extLst>
      <p:ext uri="{BB962C8B-B14F-4D97-AF65-F5344CB8AC3E}">
        <p14:creationId xmlns:p14="http://schemas.microsoft.com/office/powerpoint/2010/main" val="381905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a:xfrm>
            <a:off x="677334" y="451514"/>
            <a:ext cx="8596668" cy="1132190"/>
          </a:xfrm>
        </p:spPr>
        <p:txBody>
          <a:bodyPr>
            <a:normAutofit/>
          </a:bodyPr>
          <a:lstStyle/>
          <a:p>
            <a:pPr algn="ctr"/>
            <a:r>
              <a:rPr lang="en-US" sz="4000" b="1" u="sng" dirty="0">
                <a:solidFill>
                  <a:schemeClr val="tx1">
                    <a:lumMod val="95000"/>
                    <a:lumOff val="5000"/>
                  </a:schemeClr>
                </a:solidFill>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461913" y="1583703"/>
            <a:ext cx="10621245" cy="4593260"/>
          </a:xfrm>
        </p:spPr>
        <p:txBody>
          <a:bodyPr>
            <a:normAutofit/>
          </a:bodyPr>
          <a:lstStyle/>
          <a:p>
            <a:pPr algn="just"/>
            <a:r>
              <a:rPr lang="en-US" sz="2800" dirty="0">
                <a:solidFill>
                  <a:srgbClr val="0070C0"/>
                </a:solidFill>
                <a:latin typeface="Berlin Sans FB Demi" panose="020E0802020502020306" pitchFamily="34" charset="0"/>
                <a:cs typeface="Calibri" panose="020F0502020204030204" pitchFamily="34" charset="0"/>
              </a:rPr>
              <a:t>BUILD LINEAR AND MULTILINEAR REGRESSION MODEL .</a:t>
            </a:r>
          </a:p>
          <a:p>
            <a:pPr algn="just"/>
            <a:r>
              <a:rPr lang="en-US" sz="2800" dirty="0">
                <a:solidFill>
                  <a:srgbClr val="0070C0"/>
                </a:solidFill>
                <a:effectLst/>
                <a:latin typeface="Berlin Sans FB Demi" panose="020E0802020502020306" pitchFamily="34" charset="0"/>
                <a:ea typeface="Times New Roman" panose="02020603050405020304" pitchFamily="18" charset="0"/>
                <a:cs typeface="Times New Roman" panose="02020603050405020304" pitchFamily="18" charset="0"/>
              </a:rPr>
              <a:t>DETERMINE THE CLASSIFICATION OF MODEL.</a:t>
            </a:r>
            <a:endParaRPr lang="en-US" sz="2800" dirty="0">
              <a:solidFill>
                <a:srgbClr val="0070C0"/>
              </a:solidFill>
              <a:latin typeface="Berlin Sans FB Demi" panose="020E0802020502020306" pitchFamily="34" charset="0"/>
              <a:cs typeface="Calibri" panose="020F0502020204030204" pitchFamily="34" charset="0"/>
            </a:endParaRPr>
          </a:p>
          <a:p>
            <a:pPr algn="just"/>
            <a:r>
              <a:rPr lang="en-US" sz="2800" dirty="0">
                <a:solidFill>
                  <a:srgbClr val="0070C0"/>
                </a:solidFill>
                <a:latin typeface="Berlin Sans FB Demi" panose="020E0802020502020306" pitchFamily="34" charset="0"/>
                <a:cs typeface="Calibri" panose="020F0502020204030204" pitchFamily="34" charset="0"/>
              </a:rPr>
              <a:t>IMPLEMENTATION OF LOGISTIC REGRESSION AND NAIVE BAY’S MODEL.</a:t>
            </a:r>
          </a:p>
          <a:p>
            <a:pPr algn="just"/>
            <a:r>
              <a:rPr lang="en-US" sz="2800" dirty="0">
                <a:solidFill>
                  <a:srgbClr val="0070C0"/>
                </a:solidFill>
                <a:effectLst/>
                <a:latin typeface="Berlin Sans FB Demi" panose="020E0802020502020306" pitchFamily="34" charset="0"/>
                <a:ea typeface="Times New Roman" panose="02020603050405020304" pitchFamily="18" charset="0"/>
                <a:cs typeface="Times New Roman" panose="02020603050405020304" pitchFamily="18" charset="0"/>
              </a:rPr>
              <a:t>DECISION TREE AND RANDOM FOREST.</a:t>
            </a:r>
          </a:p>
          <a:p>
            <a:pPr algn="just"/>
            <a:r>
              <a:rPr lang="en-US" sz="2800" dirty="0">
                <a:solidFill>
                  <a:srgbClr val="0070C0"/>
                </a:solidFill>
                <a:latin typeface="Berlin Sans FB Demi" panose="020E0802020502020306" pitchFamily="34" charset="0"/>
                <a:ea typeface="Times New Roman" panose="02020603050405020304" pitchFamily="18" charset="0"/>
                <a:cs typeface="Times New Roman" panose="02020603050405020304" pitchFamily="18" charset="0"/>
              </a:rPr>
              <a:t>IMPLEMENTATION OF  K-MEANS CLUSTERING ALGORITHM.</a:t>
            </a:r>
          </a:p>
          <a:p>
            <a:pPr algn="just"/>
            <a:r>
              <a:rPr lang="en-US" sz="2800" dirty="0">
                <a:solidFill>
                  <a:srgbClr val="0070C0"/>
                </a:solidFill>
                <a:effectLst/>
                <a:latin typeface="Berlin Sans FB Demi" panose="020E0802020502020306" pitchFamily="34" charset="0"/>
                <a:ea typeface="Times New Roman" panose="02020603050405020304" pitchFamily="18" charset="0"/>
                <a:cs typeface="Times New Roman" panose="02020603050405020304" pitchFamily="18" charset="0"/>
              </a:rPr>
              <a:t>BUILD ANN MODEL AND CNN MODEL AND PREDICT…</a:t>
            </a:r>
          </a:p>
          <a:p>
            <a:pPr algn="just"/>
            <a:endParaRPr lang="en-US" sz="2800" dirty="0">
              <a:solidFill>
                <a:srgbClr val="0070C0"/>
              </a:solidFill>
              <a:latin typeface="Berlin Sans FB Demi" panose="020E0802020502020306"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5</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252206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DB22-C467-4334-9DE2-2472D6970F61}"/>
              </a:ext>
            </a:extLst>
          </p:cNvPr>
          <p:cNvSpPr>
            <a:spLocks noGrp="1"/>
          </p:cNvSpPr>
          <p:nvPr>
            <p:ph type="title"/>
          </p:nvPr>
        </p:nvSpPr>
        <p:spPr>
          <a:xfrm>
            <a:off x="677334" y="609600"/>
            <a:ext cx="8596668" cy="1185864"/>
          </a:xfrm>
        </p:spPr>
        <p:txBody>
          <a:bodyPr>
            <a:normAutofit fontScale="90000"/>
          </a:bodyPr>
          <a:lstStyle/>
          <a:p>
            <a:pPr algn="ctr"/>
            <a:r>
              <a:rPr lang="en-US" sz="4000" b="1" u="sng" dirty="0">
                <a:solidFill>
                  <a:schemeClr val="tx1">
                    <a:lumMod val="95000"/>
                    <a:lumOff val="5000"/>
                  </a:schemeClr>
                </a:solidFill>
                <a:latin typeface="Algerian" panose="04020705040A02060702" pitchFamily="82" charset="0"/>
              </a:rPr>
              <a:t>METHODOLOGY</a:t>
            </a:r>
            <a:br>
              <a:rPr lang="en-US" sz="3600" b="1" dirty="0"/>
            </a:br>
            <a:endParaRPr lang="en-IN" sz="3600" b="1" dirty="0"/>
          </a:p>
        </p:txBody>
      </p:sp>
      <p:sp>
        <p:nvSpPr>
          <p:cNvPr id="3" name="Content Placeholder 2">
            <a:extLst>
              <a:ext uri="{FF2B5EF4-FFF2-40B4-BE49-F238E27FC236}">
                <a16:creationId xmlns:a16="http://schemas.microsoft.com/office/drawing/2014/main" id="{5E53866C-8934-4C6C-AD0E-40E07EC3EB17}"/>
              </a:ext>
            </a:extLst>
          </p:cNvPr>
          <p:cNvSpPr>
            <a:spLocks noGrp="1"/>
          </p:cNvSpPr>
          <p:nvPr>
            <p:ph idx="1"/>
          </p:nvPr>
        </p:nvSpPr>
        <p:spPr>
          <a:xfrm>
            <a:off x="677334" y="1795464"/>
            <a:ext cx="8596668" cy="4245899"/>
          </a:xfrm>
        </p:spPr>
        <p:txBody>
          <a:bodyPr>
            <a:normAutofit fontScale="85000" lnSpcReduction="20000"/>
          </a:bodyPr>
          <a:lstStyle/>
          <a:p>
            <a:pPr lvl="0" algn="just">
              <a:lnSpc>
                <a:spcPct val="115000"/>
              </a:lnSpc>
              <a:buFont typeface="Arial" panose="020B0604020202020204" pitchFamily="34" charset="0"/>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1: Define the objective of Problem Statement</a:t>
            </a:r>
            <a:endPar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2: Data Gathering</a:t>
            </a:r>
            <a:endPar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3: Data Processing</a:t>
            </a:r>
            <a:endPar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4: Exploratory Data Analysis</a:t>
            </a:r>
            <a:endPar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5: Building a Machine Learning Model</a:t>
            </a:r>
          </a:p>
          <a:p>
            <a:pPr marL="342900" lvl="0" indent="-342900" algn="just">
              <a:lnSpc>
                <a:spcPct val="115000"/>
              </a:lnSpc>
              <a:buFont typeface="Symbol" panose="05050102010706020507" pitchFamily="18" charset="2"/>
              <a:buChar char=""/>
            </a:pPr>
            <a:r>
              <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6: Building a Neural Network Model</a:t>
            </a:r>
          </a:p>
          <a:p>
            <a:pPr marL="342900" lvl="0" indent="-342900" algn="just">
              <a:lnSpc>
                <a:spcPct val="115000"/>
              </a:lnSpc>
              <a:spcAft>
                <a:spcPts val="1000"/>
              </a:spcAft>
              <a:buFont typeface="Symbol" panose="05050102010706020507" pitchFamily="18" charset="2"/>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6: Model Evaluation and Optimization</a:t>
            </a:r>
            <a:endParaRPr lang="en-IN"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Step 7: Predictions </a:t>
            </a:r>
          </a:p>
          <a:p>
            <a:pPr marL="0" indent="0" algn="just">
              <a:buNone/>
            </a:pPr>
            <a:endParaRPr lang="en-IN" dirty="0"/>
          </a:p>
        </p:txBody>
      </p:sp>
      <p:sp>
        <p:nvSpPr>
          <p:cNvPr id="5" name="Slide Number Placeholder 4"/>
          <p:cNvSpPr>
            <a:spLocks noGrp="1"/>
          </p:cNvSpPr>
          <p:nvPr>
            <p:ph type="sldNum" sz="quarter" idx="12"/>
          </p:nvPr>
        </p:nvSpPr>
        <p:spPr/>
        <p:txBody>
          <a:bodyPr/>
          <a:lstStyle/>
          <a:p>
            <a:fld id="{1C55FAF0-B2DD-4FAE-AA69-9CD7EDBD7A17}" type="slidenum">
              <a:rPr lang="en-IN" smtClean="0"/>
              <a:pPr/>
              <a:t>6</a:t>
            </a:fld>
            <a:endParaRPr lang="en-IN"/>
          </a:p>
        </p:txBody>
      </p:sp>
      <p:pic>
        <p:nvPicPr>
          <p:cNvPr id="6" name="Picture 5" descr="Auton"/>
          <p:cNvPicPr/>
          <p:nvPr/>
        </p:nvPicPr>
        <p:blipFill>
          <a:blip r:embed="rId2" cstate="print"/>
          <a:srcRect/>
          <a:stretch>
            <a:fillRect/>
          </a:stretch>
        </p:blipFill>
        <p:spPr bwMode="auto">
          <a:xfrm>
            <a:off x="9015105" y="441653"/>
            <a:ext cx="2667143" cy="866885"/>
          </a:xfrm>
          <a:prstGeom prst="rect">
            <a:avLst/>
          </a:prstGeom>
          <a:noFill/>
          <a:ln w="9525">
            <a:noFill/>
            <a:miter lim="800000"/>
            <a:headEnd/>
            <a:tailEnd/>
          </a:ln>
        </p:spPr>
      </p:pic>
    </p:spTree>
    <p:extLst>
      <p:ext uri="{BB962C8B-B14F-4D97-AF65-F5344CB8AC3E}">
        <p14:creationId xmlns:p14="http://schemas.microsoft.com/office/powerpoint/2010/main" val="282248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F04-3144-49EF-B47B-8C330E39ECBC}"/>
              </a:ext>
            </a:extLst>
          </p:cNvPr>
          <p:cNvSpPr>
            <a:spLocks noGrp="1"/>
          </p:cNvSpPr>
          <p:nvPr>
            <p:ph type="title"/>
          </p:nvPr>
        </p:nvSpPr>
        <p:spPr>
          <a:xfrm>
            <a:off x="677334" y="451514"/>
            <a:ext cx="8596668" cy="1066202"/>
          </a:xfrm>
        </p:spPr>
        <p:txBody>
          <a:bodyPr/>
          <a:lstStyle/>
          <a:p>
            <a:r>
              <a:rPr lang="en-US" dirty="0"/>
              <a:t>              </a:t>
            </a:r>
            <a:r>
              <a:rPr lang="en-US" sz="4000" b="1" u="sng" dirty="0">
                <a:solidFill>
                  <a:schemeClr val="tx1">
                    <a:lumMod val="95000"/>
                    <a:lumOff val="5000"/>
                  </a:schemeClr>
                </a:solidFill>
                <a:latin typeface="Algerian" panose="04020705040A02060702" pitchFamily="82" charset="0"/>
              </a:rPr>
              <a:t>Projects Done</a:t>
            </a:r>
            <a:endParaRPr lang="en-IN" sz="4000" b="1" u="sng"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338F330-65BC-481F-9CC9-26B91F434B39}"/>
              </a:ext>
            </a:extLst>
          </p:cNvPr>
          <p:cNvSpPr>
            <a:spLocks noGrp="1"/>
          </p:cNvSpPr>
          <p:nvPr>
            <p:ph idx="1"/>
          </p:nvPr>
        </p:nvSpPr>
        <p:spPr>
          <a:xfrm>
            <a:off x="499621" y="1423448"/>
            <a:ext cx="10152667" cy="4983038"/>
          </a:xfrm>
        </p:spPr>
        <p:txBody>
          <a:bodyPr>
            <a:normAutofit fontScale="92500" lnSpcReduction="20000"/>
          </a:bodyPr>
          <a:lstStyle/>
          <a:p>
            <a:pPr lvl="0">
              <a:lnSpc>
                <a:spcPct val="115000"/>
              </a:lnSpc>
              <a:spcAft>
                <a:spcPts val="1000"/>
              </a:spcAft>
              <a:buFont typeface="Wingdings" panose="05000000000000000000" pitchFamily="2" charset="2"/>
              <a:buChar char="ü"/>
            </a:pPr>
            <a:r>
              <a:rPr lang="en-US" sz="2000" u="sng"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Title of the project</a:t>
            </a:r>
            <a:r>
              <a:rPr lang="en-US" sz="2000"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IN" sz="2000" b="1" i="0" dirty="0">
                <a:solidFill>
                  <a:srgbClr val="0070C0"/>
                </a:solidFill>
                <a:effectLst/>
                <a:latin typeface="Arial Rounded MT Bold" panose="020F0704030504030204" pitchFamily="34" charset="0"/>
              </a:rPr>
              <a:t>LEUKOCYTE IMAGE CLASSIFICATION MODEL</a:t>
            </a:r>
            <a:endParaRPr lang="en-IN" sz="2000"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buFont typeface="Wingdings" panose="05000000000000000000" pitchFamily="2" charset="2"/>
              <a:buChar char="ü"/>
            </a:pPr>
            <a:r>
              <a:rPr lang="en-US" sz="2000" u="sng"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Model Used</a:t>
            </a:r>
            <a:r>
              <a:rPr lang="en-US" sz="2000"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 CONVOLUTION NEURAL NETWORK MODEL</a:t>
            </a:r>
            <a:endParaRPr lang="en-IN" sz="2000"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buFont typeface="Wingdings" panose="05000000000000000000" pitchFamily="2" charset="2"/>
              <a:buChar char="ü"/>
            </a:pPr>
            <a:r>
              <a:rPr lang="en-US" sz="2000" u="sng"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Data collection from</a:t>
            </a:r>
            <a:r>
              <a:rPr lang="en-US" sz="2000"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rPr>
              <a:t>: Kaggle.com</a:t>
            </a:r>
          </a:p>
          <a:p>
            <a:pPr lvl="0">
              <a:lnSpc>
                <a:spcPct val="115000"/>
              </a:lnSpc>
              <a:spcAft>
                <a:spcPts val="1000"/>
              </a:spcAft>
              <a:buFont typeface="Wingdings" panose="05000000000000000000" pitchFamily="2" charset="2"/>
              <a:buChar char="ü"/>
            </a:pPr>
            <a:r>
              <a:rPr lang="en-US" sz="2000" u="sng" dirty="0">
                <a:solidFill>
                  <a:srgbClr val="0070C0"/>
                </a:solidFill>
                <a:latin typeface="Arial Rounded MT Bold" panose="020F0704030504030204" pitchFamily="34" charset="0"/>
                <a:ea typeface="Times New Roman" panose="02020603050405020304" pitchFamily="18" charset="0"/>
                <a:cs typeface="Times New Roman" panose="02020603050405020304" pitchFamily="18" charset="0"/>
              </a:rPr>
              <a:t>Conclusion:</a:t>
            </a:r>
            <a:r>
              <a:rPr lang="en-US" sz="2000" dirty="0">
                <a:solidFill>
                  <a:srgbClr val="4153AF"/>
                </a:solidFill>
                <a:effectLst/>
                <a:latin typeface="Berlin Sans FB" panose="020E0602020502020306" pitchFamily="34" charset="0"/>
                <a:ea typeface="Times New Roman" panose="02020603050405020304" pitchFamily="18" charset="0"/>
                <a:cs typeface="Times New Roman" panose="02020603050405020304" pitchFamily="18" charset="0"/>
              </a:rPr>
              <a:t> </a:t>
            </a:r>
          </a:p>
          <a:p>
            <a:pPr marL="0" lvl="0" indent="0">
              <a:lnSpc>
                <a:spcPct val="115000"/>
              </a:lnSpc>
              <a:spcAft>
                <a:spcPts val="1000"/>
              </a:spcAft>
              <a:buNone/>
            </a:pPr>
            <a:r>
              <a:rPr lang="en-US" sz="2200" dirty="0">
                <a:solidFill>
                  <a:srgbClr val="0070C0"/>
                </a:solidFill>
                <a:latin typeface="Berlin Sans FB" panose="020E0602020502020306" pitchFamily="34" charset="0"/>
                <a:ea typeface="Times New Roman" panose="02020603050405020304" pitchFamily="18" charset="0"/>
                <a:cs typeface="Times New Roman" panose="02020603050405020304" pitchFamily="18" charset="0"/>
              </a:rPr>
              <a:t>     </a:t>
            </a:r>
            <a:r>
              <a:rPr lang="en-US" sz="22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In this project, we covered "Exploratory Data Analysis (EDA)," which discovers  errors, locates relevant data, verifies assumptions, and determines the association between explanatory factors. While analyzing data, the usage of EDA is critical. It also demonstrates the usage of a data visualization, outlier elimination, data pre-processing. </a:t>
            </a:r>
          </a:p>
          <a:p>
            <a:pPr marL="0" lvl="0" indent="0">
              <a:lnSpc>
                <a:spcPct val="115000"/>
              </a:lnSpc>
              <a:spcAft>
                <a:spcPts val="1000"/>
              </a:spcAft>
              <a:buNone/>
            </a:pPr>
            <a:r>
              <a:rPr lang="en-US" sz="22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 Using “CNN model” we designed </a:t>
            </a:r>
            <a:r>
              <a:rPr lang="en-US" sz="2200" dirty="0" err="1">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aLeukocyte</a:t>
            </a:r>
            <a:r>
              <a:rPr lang="en-US" sz="22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 Image Classification Model where each image is classified as 4 different Blood Cells.</a:t>
            </a:r>
            <a:r>
              <a:rPr lang="en-US" sz="2200" dirty="0">
                <a:solidFill>
                  <a:srgbClr val="0070C0"/>
                </a:solidFill>
                <a:latin typeface="Berlin Sans FB" panose="020E0602020502020306" pitchFamily="34" charset="0"/>
                <a:ea typeface="Times New Roman" panose="02020603050405020304" pitchFamily="18" charset="0"/>
                <a:cs typeface="Times New Roman" panose="02020603050405020304" pitchFamily="18" charset="0"/>
              </a:rPr>
              <a:t> The accuracy of my model is 75%.</a:t>
            </a:r>
            <a:endParaRPr lang="en-US" sz="22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2000" dirty="0">
                <a:solidFill>
                  <a:srgbClr val="4153AF"/>
                </a:solidFill>
                <a:effectLst/>
                <a:latin typeface="Berlin Sans FB" panose="020E0602020502020306" pitchFamily="34" charset="0"/>
                <a:ea typeface="Times New Roman" panose="02020603050405020304" pitchFamily="18" charset="0"/>
                <a:cs typeface="Times New Roman" panose="02020603050405020304" pitchFamily="18" charset="0"/>
              </a:rPr>
              <a:t> </a:t>
            </a:r>
          </a:p>
          <a:p>
            <a:pPr marL="0" lvl="0" indent="0">
              <a:lnSpc>
                <a:spcPct val="115000"/>
              </a:lnSpc>
              <a:spcAft>
                <a:spcPts val="1000"/>
              </a:spcAft>
              <a:buNone/>
            </a:pPr>
            <a:endParaRPr lang="en-US" sz="2000" dirty="0">
              <a:solidFill>
                <a:srgbClr val="4153AF"/>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en-IN" sz="2000" u="sng" dirty="0">
              <a:solidFill>
                <a:srgbClr val="0070C0"/>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endParaRPr lang="en-US" dirty="0"/>
          </a:p>
          <a:p>
            <a:endParaRPr lang="en-IN" dirty="0"/>
          </a:p>
        </p:txBody>
      </p:sp>
      <p:sp>
        <p:nvSpPr>
          <p:cNvPr id="4" name="Slide Number Placeholder 3">
            <a:extLst>
              <a:ext uri="{FF2B5EF4-FFF2-40B4-BE49-F238E27FC236}">
                <a16:creationId xmlns:a16="http://schemas.microsoft.com/office/drawing/2014/main" id="{7150F878-571E-4477-94C0-EE0C02F91F6F}"/>
              </a:ext>
            </a:extLst>
          </p:cNvPr>
          <p:cNvSpPr>
            <a:spLocks noGrp="1"/>
          </p:cNvSpPr>
          <p:nvPr>
            <p:ph type="sldNum" sz="quarter" idx="12"/>
          </p:nvPr>
        </p:nvSpPr>
        <p:spPr/>
        <p:txBody>
          <a:bodyPr/>
          <a:lstStyle/>
          <a:p>
            <a:fld id="{1C55FAF0-B2DD-4FAE-AA69-9CD7EDBD7A17}" type="slidenum">
              <a:rPr lang="en-IN" smtClean="0"/>
              <a:pPr/>
              <a:t>7</a:t>
            </a:fld>
            <a:endParaRPr lang="en-IN"/>
          </a:p>
        </p:txBody>
      </p:sp>
    </p:spTree>
    <p:extLst>
      <p:ext uri="{BB962C8B-B14F-4D97-AF65-F5344CB8AC3E}">
        <p14:creationId xmlns:p14="http://schemas.microsoft.com/office/powerpoint/2010/main" val="100511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EF69-03AE-4EB4-B04F-E02E44EA2D84}"/>
              </a:ext>
            </a:extLst>
          </p:cNvPr>
          <p:cNvSpPr>
            <a:spLocks noGrp="1"/>
          </p:cNvSpPr>
          <p:nvPr>
            <p:ph type="title"/>
          </p:nvPr>
        </p:nvSpPr>
        <p:spPr>
          <a:xfrm>
            <a:off x="677334" y="331077"/>
            <a:ext cx="8596668" cy="856700"/>
          </a:xfrm>
        </p:spPr>
        <p:txBody>
          <a:bodyPr>
            <a:normAutofit/>
          </a:bodyPr>
          <a:lstStyle/>
          <a:p>
            <a:pPr algn="ctr"/>
            <a:r>
              <a:rPr lang="en-US" sz="4000" b="1" u="sng" dirty="0">
                <a:solidFill>
                  <a:schemeClr val="tx1">
                    <a:lumMod val="95000"/>
                    <a:lumOff val="5000"/>
                  </a:schemeClr>
                </a:solidFill>
                <a:latin typeface="Algerian" panose="04020705040A02060702" pitchFamily="82" charset="0"/>
              </a:rPr>
              <a:t>CONCLUSION</a:t>
            </a:r>
          </a:p>
        </p:txBody>
      </p:sp>
      <p:pic>
        <p:nvPicPr>
          <p:cNvPr id="9" name="Content Placeholder 8" descr="Auton"/>
          <p:cNvPicPr>
            <a:picLocks noGrp="1"/>
          </p:cNvPicPr>
          <p:nvPr>
            <p:ph idx="1"/>
          </p:nvPr>
        </p:nvPicPr>
        <p:blipFill>
          <a:blip r:embed="rId2" cstate="print"/>
          <a:srcRect/>
          <a:stretch>
            <a:fillRect/>
          </a:stretch>
        </p:blipFill>
        <p:spPr bwMode="auto">
          <a:xfrm>
            <a:off x="9515159" y="331077"/>
            <a:ext cx="2298469" cy="58841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C55FAF0-B2DD-4FAE-AA69-9CD7EDBD7A17}" type="slidenum">
              <a:rPr lang="en-IN" smtClean="0"/>
              <a:pPr/>
              <a:t>8</a:t>
            </a:fld>
            <a:endParaRPr lang="en-IN" dirty="0"/>
          </a:p>
        </p:txBody>
      </p:sp>
      <p:sp>
        <p:nvSpPr>
          <p:cNvPr id="10" name="Rectangle 9"/>
          <p:cNvSpPr/>
          <p:nvPr/>
        </p:nvSpPr>
        <p:spPr>
          <a:xfrm>
            <a:off x="235670" y="1282046"/>
            <a:ext cx="10246936" cy="5876481"/>
          </a:xfrm>
          <a:prstGeom prst="rect">
            <a:avLst/>
          </a:prstGeom>
        </p:spPr>
        <p:txBody>
          <a:bodyPr wrap="square">
            <a:spAutoFit/>
          </a:bodyPr>
          <a:lstStyle/>
          <a:p>
            <a:pPr marL="342900" lvl="0" indent="-342900">
              <a:lnSpc>
                <a:spcPct val="115000"/>
              </a:lnSpc>
              <a:buFont typeface="Symbol" panose="05050102010706020507" pitchFamily="18" charset="2"/>
              <a:buChar char=""/>
            </a:pPr>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Finally, when it came to developing our own machine learning models, we looked at the various programming languages, IDEs, and platforms available. The next step is to begin studying and practicing each machine learning method. The subject is broad, which implies that there is breadth, but when we examine depth, each topic may be taught in a few hours. Each topic is distinct from the others. We must explore one topic at a time, learn it, practice it, and build the algorithm/s in it using a language of your choosing. This is the most effective technique to begin studying Machine Learning.</a:t>
            </a:r>
            <a:r>
              <a:rPr lang="en-IN"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endPar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solidFill>
                  <a:srgbClr val="0070C0"/>
                </a:solidFill>
                <a:effectLst/>
                <a:latin typeface="Berlin Sans FB" panose="020E0602020502020306" pitchFamily="34" charset="0"/>
                <a:ea typeface="Times New Roman" panose="02020603050405020304" pitchFamily="18" charset="0"/>
                <a:cs typeface="Times New Roman" panose="02020603050405020304" pitchFamily="18" charset="0"/>
              </a:rPr>
              <a:t>This course assisted us in gaining an understanding of the Machine Learning area and beginning to work on real-world challenges using machine learning techniques</a:t>
            </a: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712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5432</TotalTime>
  <Words>730</Words>
  <Application>Microsoft Office PowerPoint</Application>
  <PresentationFormat>Widescreen</PresentationFormat>
  <Paragraphs>74</Paragraphs>
  <Slides>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Algerian</vt:lpstr>
      <vt:lpstr>Arial</vt:lpstr>
      <vt:lpstr>Arial Rounded MT Bold</vt:lpstr>
      <vt:lpstr>Berlin Sans FB</vt:lpstr>
      <vt:lpstr>Berlin Sans FB Demi</vt:lpstr>
      <vt:lpstr>Bodoni MT Black</vt:lpstr>
      <vt:lpstr>Calibri</vt:lpstr>
      <vt:lpstr>Cascadia Mono SemiBold</vt:lpstr>
      <vt:lpstr>Nunito</vt:lpstr>
      <vt:lpstr>Symbol</vt:lpstr>
      <vt:lpstr>Times New Roman</vt:lpstr>
      <vt:lpstr>Trebuchet MS</vt:lpstr>
      <vt:lpstr>Wingdings</vt:lpstr>
      <vt:lpstr>Wingdings 3</vt:lpstr>
      <vt:lpstr>Facet</vt:lpstr>
      <vt:lpstr>APPLIED MACHINE LEARNING</vt:lpstr>
      <vt:lpstr>INTRODUCTION</vt:lpstr>
      <vt:lpstr>      Stages of MACHINE LEARNING</vt:lpstr>
      <vt:lpstr>OBJECTIVES </vt:lpstr>
      <vt:lpstr>CONTENTS OF THE PROGRAM</vt:lpstr>
      <vt:lpstr>METHODOLOGY </vt:lpstr>
      <vt:lpstr>              Projects Done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CIRCULAR MICROSTRIP PATCH ANTENNA FOR 5G APPLICATIONS</dc:title>
  <dc:creator>Ninaad Patnaik</dc:creator>
  <cp:lastModifiedBy>sahil mishra</cp:lastModifiedBy>
  <cp:revision>131</cp:revision>
  <dcterms:created xsi:type="dcterms:W3CDTF">2019-09-07T06:09:33Z</dcterms:created>
  <dcterms:modified xsi:type="dcterms:W3CDTF">2022-12-05T12:53:41Z</dcterms:modified>
</cp:coreProperties>
</file>